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914400" y="1122362"/>
            <a:ext cx="103632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40"/>
            <a:ext cx="10515601"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4"/>
            <a:ext cx="10515601" cy="1500189"/>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7"/>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91" cy="823914"/>
          </a:xfrm>
          <a:prstGeom prst="rect">
            <a:avLst/>
          </a:prstGeom>
        </p:spPr>
        <p:txBody>
          <a:bodyPr anchor="b"/>
          <a:lstStyle>
            <a:lvl1pPr marL="0" indent="0">
              <a:buSzTx/>
              <a:buFontTx/>
              <a:buNone/>
              <a:defRPr b="1" sz="2400"/>
            </a:lvl1pPr>
            <a:lvl2pPr marL="0" indent="0">
              <a:buSzTx/>
              <a:buFontTx/>
              <a:buNone/>
              <a:defRPr b="1" sz="2400"/>
            </a:lvl2pPr>
            <a:lvl3pPr marL="0" indent="0">
              <a:buSzTx/>
              <a:buFontTx/>
              <a:buNone/>
              <a:defRPr b="1" sz="2400"/>
            </a:lvl3pPr>
            <a:lvl4pPr marL="0" indent="0">
              <a:buSzTx/>
              <a:buFontTx/>
              <a:buNone/>
              <a:defRPr b="1" sz="2400"/>
            </a:lvl4pPr>
            <a:lvl5pPr marL="0" indent="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6172201" y="1681163"/>
            <a:ext cx="5183190" cy="823914"/>
          </a:xfrm>
          <a:prstGeom prst="rect">
            <a:avLst/>
          </a:prstGeom>
        </p:spPr>
        <p:txBody>
          <a:bodyPr anchor="b"/>
          <a:lstStyle/>
          <a:p>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7"/>
            <a:ext cx="6172202"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839787" y="2057400"/>
            <a:ext cx="3932240" cy="3811588"/>
          </a:xfrm>
          <a:prstGeom prst="rect">
            <a:avLst/>
          </a:prstGeom>
        </p:spPr>
        <p:txBody>
          <a:bodyPr/>
          <a:lstStyle/>
          <a:p>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83" name="Picture Placeholder 2"/>
          <p:cNvSpPr/>
          <p:nvPr>
            <p:ph type="pic" sz="half" idx="21"/>
          </p:nvPr>
        </p:nvSpPr>
        <p:spPr>
          <a:xfrm>
            <a:off x="5183187" y="987427"/>
            <a:ext cx="6172202" cy="4873627"/>
          </a:xfrm>
          <a:prstGeom prst="rect">
            <a:avLst/>
          </a:prstGeom>
        </p:spPr>
        <p:txBody>
          <a:bodyPr lIns="91439" tIns="45719" rIns="91439" bIns="45719">
            <a:noAutofit/>
          </a:bodyPr>
          <a:lstStyle/>
          <a:p>
            <a:pPr/>
          </a:p>
        </p:txBody>
      </p:sp>
      <p:sp>
        <p:nvSpPr>
          <p:cNvPr id="84" name="Body Level One…"/>
          <p:cNvSpPr txBox="1"/>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95178" y="6414761"/>
            <a:ext cx="258623" cy="248303"/>
          </a:xfrm>
          <a:prstGeom prst="rect">
            <a:avLst/>
          </a:prstGeom>
          <a:ln w="12700">
            <a:miter lim="400000"/>
          </a:ln>
        </p:spPr>
        <p:txBody>
          <a:bodyPr wrap="none" lIns="45718" tIns="45718" rIns="45718" bIns="45718" anchor="ctr">
            <a:spAutoFit/>
          </a:bodyPr>
          <a:lstStyle>
            <a:lvl1pPr algn="r">
              <a:defRPr sz="1200">
                <a:solidFill>
                  <a:srgbClr val="898989"/>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4.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4" name="portada ED 22-23.png" descr="portada ED 22-23.png"/>
          <p:cNvPicPr>
            <a:picLocks noChangeAspect="1"/>
          </p:cNvPicPr>
          <p:nvPr/>
        </p:nvPicPr>
        <p:blipFill>
          <a:blip r:embed="rId2">
            <a:extLst/>
          </a:blip>
          <a:srcRect l="0" t="4782" r="0" b="0"/>
          <a:stretch>
            <a:fillRect/>
          </a:stretch>
        </p:blipFill>
        <p:spPr>
          <a:xfrm>
            <a:off x="0" y="2207761"/>
            <a:ext cx="12192001" cy="5904790"/>
          </a:xfrm>
          <a:prstGeom prst="rect">
            <a:avLst/>
          </a:prstGeom>
          <a:ln w="12700">
            <a:miter lim="400000"/>
          </a:ln>
        </p:spPr>
      </p:pic>
      <p:sp>
        <p:nvSpPr>
          <p:cNvPr id="95" name="Title 1"/>
          <p:cNvSpPr txBox="1"/>
          <p:nvPr>
            <p:ph type="ctrTitle"/>
          </p:nvPr>
        </p:nvSpPr>
        <p:spPr>
          <a:xfrm>
            <a:off x="415607" y="13303"/>
            <a:ext cx="11192371" cy="2096344"/>
          </a:xfrm>
          <a:prstGeom prst="rect">
            <a:avLst/>
          </a:prstGeom>
        </p:spPr>
        <p:txBody>
          <a:bodyPr/>
          <a:lstStyle/>
          <a:p>
            <a:pPr algn="l">
              <a:defRPr b="1" sz="5000">
                <a:solidFill>
                  <a:srgbClr val="F9570F"/>
                </a:solidFill>
                <a:latin typeface="Futura PT Heavy"/>
                <a:ea typeface="Futura PT Heavy"/>
                <a:cs typeface="Futura PT Heavy"/>
                <a:sym typeface="Futura PT Heavy"/>
              </a:defRPr>
            </a:pPr>
            <a:r>
              <a:rPr>
                <a:solidFill>
                  <a:srgbClr val="52304C"/>
                </a:solidFill>
              </a:rPr>
              <a:t>Lección 21</a:t>
            </a:r>
            <a:endParaRPr>
              <a:solidFill>
                <a:srgbClr val="52304C"/>
              </a:solidFill>
            </a:endParaRPr>
          </a:p>
          <a:p>
            <a:pPr algn="l">
              <a:defRPr b="1" cap="all" sz="3400">
                <a:solidFill>
                  <a:srgbClr val="F9570F"/>
                </a:solidFill>
                <a:latin typeface="Futura PT Heavy"/>
                <a:ea typeface="Futura PT Heavy"/>
                <a:cs typeface="Futura PT Heavy"/>
                <a:sym typeface="Futura PT Heavy"/>
              </a:defRPr>
            </a:pPr>
            <a:r>
              <a:rPr b="0">
                <a:solidFill>
                  <a:srgbClr val="E7B66A"/>
                </a:solidFill>
                <a:latin typeface="Futura Bold"/>
                <a:ea typeface="Futura Bold"/>
                <a:cs typeface="Futura Bold"/>
                <a:sym typeface="Futura Bold"/>
              </a:rPr>
              <a:t>Dios promete luz en medio </a:t>
            </a:r>
            <a:endParaRPr b="0">
              <a:solidFill>
                <a:srgbClr val="E7B66A"/>
              </a:solidFill>
              <a:latin typeface="Futura Bold"/>
              <a:ea typeface="Futura Bold"/>
              <a:cs typeface="Futura Bold"/>
              <a:sym typeface="Futura Bold"/>
            </a:endParaRPr>
          </a:p>
          <a:p>
            <a:pPr algn="l">
              <a:defRPr b="1" cap="all" sz="3400">
                <a:solidFill>
                  <a:srgbClr val="F9570F"/>
                </a:solidFill>
                <a:latin typeface="Futura PT Heavy"/>
                <a:ea typeface="Futura PT Heavy"/>
                <a:cs typeface="Futura PT Heavy"/>
                <a:sym typeface="Futura PT Heavy"/>
              </a:defRPr>
            </a:pPr>
            <a:r>
              <a:rPr b="0">
                <a:solidFill>
                  <a:srgbClr val="E7B66A"/>
                </a:solidFill>
                <a:latin typeface="Futura Bold"/>
                <a:ea typeface="Futura Bold"/>
                <a:cs typeface="Futura Bold"/>
                <a:sym typeface="Futura Bold"/>
              </a:rPr>
              <a:t>de las tinieblas</a:t>
            </a:r>
          </a:p>
        </p:txBody>
      </p:sp>
      <p:sp>
        <p:nvSpPr>
          <p:cNvPr id="96" name="Subtitle 2"/>
          <p:cNvSpPr txBox="1"/>
          <p:nvPr>
            <p:ph type="subTitle" sz="quarter" idx="1"/>
          </p:nvPr>
        </p:nvSpPr>
        <p:spPr>
          <a:xfrm>
            <a:off x="433386" y="2077414"/>
            <a:ext cx="4443416" cy="442915"/>
          </a:xfrm>
          <a:prstGeom prst="rect">
            <a:avLst/>
          </a:prstGeom>
        </p:spPr>
        <p:txBody>
          <a:bodyPr/>
          <a:lstStyle>
            <a:lvl1pPr algn="l" defTabSz="730605">
              <a:spcBef>
                <a:spcPts val="700"/>
              </a:spcBef>
              <a:defRPr i="1" sz="2162">
                <a:solidFill>
                  <a:srgbClr val="767171"/>
                </a:solidFill>
                <a:latin typeface="Futura"/>
                <a:ea typeface="Futura"/>
                <a:cs typeface="Futura"/>
                <a:sym typeface="Futura"/>
              </a:defRPr>
            </a:lvl1pPr>
          </a:lstStyle>
          <a:p>
            <a:pPr/>
            <a:r>
              <a:t> Isaías 58.6-10</a:t>
            </a:r>
          </a:p>
        </p:txBody>
      </p:sp>
      <p:sp>
        <p:nvSpPr>
          <p:cNvPr id="97" name="TextBox 3"/>
          <p:cNvSpPr txBox="1"/>
          <p:nvPr/>
        </p:nvSpPr>
        <p:spPr>
          <a:xfrm>
            <a:off x="10054907" y="6388100"/>
            <a:ext cx="1163413" cy="2946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pPr/>
            <a:r>
              <a:t>Año 31/Vol. 1</a:t>
            </a:r>
          </a:p>
        </p:txBody>
      </p:sp>
      <p:sp>
        <p:nvSpPr>
          <p:cNvPr id="98" name="TextBox 5"/>
          <p:cNvSpPr txBox="1"/>
          <p:nvPr/>
        </p:nvSpPr>
        <p:spPr>
          <a:xfrm>
            <a:off x="415607" y="2572762"/>
            <a:ext cx="9651438" cy="6756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defTabSz="584200">
              <a:defRPr sz="2000">
                <a:solidFill>
                  <a:srgbClr val="3B3838"/>
                </a:solidFill>
                <a:latin typeface="Cambria"/>
                <a:ea typeface="Cambria"/>
                <a:cs typeface="Cambria"/>
                <a:sym typeface="Cambria"/>
              </a:defRPr>
            </a:lvl1pPr>
          </a:lstStyle>
          <a:p>
            <a:pPr/>
            <a:r>
              <a:t>«Si das tu pan al hambriento y sacias al alma afligida, en las tinieblas nacerá tu luz y tu oscuridad será como el mediodía?».   Isaías 58.10</a:t>
            </a:r>
          </a:p>
        </p:txBody>
      </p:sp>
      <p:pic>
        <p:nvPicPr>
          <p:cNvPr id="99" name="Picture 2" descr="Picture 2"/>
          <p:cNvPicPr>
            <a:picLocks noChangeAspect="1"/>
          </p:cNvPicPr>
          <p:nvPr/>
        </p:nvPicPr>
        <p:blipFill>
          <a:blip r:embed="rId3">
            <a:extLst/>
          </a:blip>
          <a:stretch>
            <a:fillRect/>
          </a:stretch>
        </p:blipFill>
        <p:spPr>
          <a:xfrm>
            <a:off x="11104563" y="5891212"/>
            <a:ext cx="966789" cy="966789"/>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Title 1"/>
          <p:cNvSpPr txBox="1"/>
          <p:nvPr>
            <p:ph type="title"/>
          </p:nvPr>
        </p:nvSpPr>
        <p:spPr>
          <a:xfrm>
            <a:off x="2259013" y="981075"/>
            <a:ext cx="3078164"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pPr/>
            <a:r>
              <a:t>ORACIÓN</a:t>
            </a:r>
          </a:p>
        </p:txBody>
      </p:sp>
      <p:sp>
        <p:nvSpPr>
          <p:cNvPr id="153" name="Straight Connector 5"/>
          <p:cNvSpPr/>
          <p:nvPr/>
        </p:nvSpPr>
        <p:spPr>
          <a:xfrm>
            <a:off x="2330450" y="1566862"/>
            <a:ext cx="6346827" cy="1"/>
          </a:xfrm>
          <a:prstGeom prst="line">
            <a:avLst/>
          </a:prstGeom>
          <a:ln w="25400">
            <a:solidFill>
              <a:schemeClr val="accent4"/>
            </a:solidFill>
            <a:miter/>
          </a:ln>
        </p:spPr>
        <p:txBody>
          <a:bodyPr lIns="45718" tIns="45718" rIns="45718" bIns="45718"/>
          <a:lstStyle/>
          <a:p>
            <a:pPr/>
          </a:p>
        </p:txBody>
      </p:sp>
      <p:sp>
        <p:nvSpPr>
          <p:cNvPr id="154"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77962" y="2680612"/>
            <a:ext cx="9236076" cy="2768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584200">
              <a:lnSpc>
                <a:spcPct val="120000"/>
              </a:lnSpc>
              <a:defRPr i="1" sz="2500">
                <a:latin typeface="Cambria"/>
                <a:ea typeface="Cambria"/>
                <a:cs typeface="Cambria"/>
                <a:sym typeface="Cambria"/>
              </a:defRPr>
            </a:lvl1pPr>
          </a:lstStyle>
          <a:p>
            <a:pPr/>
            <a:r>
              <a:t>Dios de toda justicia, te alabamos y bendecimos por tus muchas bondades para con nosotros. Gracias te damos porque escuchas nuestras oraciones y plegarias. Gracias porque permites que nos acerquemos a ti por medio del ayuno y de la oración. Ayúdanos a practicar el ayuno que es verdaderamente agradable a ti, en el nombre de Jesús. Amén.</a:t>
            </a:r>
          </a:p>
        </p:txBody>
      </p:sp>
      <p:pic>
        <p:nvPicPr>
          <p:cNvPr id="155" name="Picture 2" descr="Picture 2"/>
          <p:cNvPicPr>
            <a:picLocks noChangeAspect="1"/>
          </p:cNvPicPr>
          <p:nvPr/>
        </p:nvPicPr>
        <p:blipFill>
          <a:blip r:embed="rId2">
            <a:extLst/>
          </a:blip>
          <a:stretch>
            <a:fillRect/>
          </a:stretch>
        </p:blipFill>
        <p:spPr>
          <a:xfrm>
            <a:off x="1192212" y="758825"/>
            <a:ext cx="1030288" cy="1030288"/>
          </a:xfrm>
          <a:prstGeom prst="rect">
            <a:avLst/>
          </a:prstGeom>
          <a:ln w="12700">
            <a:miter lim="400000"/>
          </a:ln>
        </p:spPr>
      </p:pic>
      <p:pic>
        <p:nvPicPr>
          <p:cNvPr id="156"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Title 1"/>
          <p:cNvSpPr txBox="1"/>
          <p:nvPr>
            <p:ph type="title"/>
          </p:nvPr>
        </p:nvSpPr>
        <p:spPr>
          <a:xfrm>
            <a:off x="2022474" y="1069975"/>
            <a:ext cx="3078166"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pPr/>
            <a:r>
              <a:t>OBJETIVOS</a:t>
            </a:r>
          </a:p>
        </p:txBody>
      </p:sp>
      <p:sp>
        <p:nvSpPr>
          <p:cNvPr id="102" name="Content Placeholder 2"/>
          <p:cNvSpPr txBox="1"/>
          <p:nvPr>
            <p:ph type="body" sz="half" idx="1"/>
          </p:nvPr>
        </p:nvSpPr>
        <p:spPr>
          <a:xfrm>
            <a:off x="1747736" y="2868965"/>
            <a:ext cx="9432599" cy="2565189"/>
          </a:xfrm>
          <a:prstGeom prst="rect">
            <a:avLst/>
          </a:prstGeom>
        </p:spPr>
        <p:txBody>
          <a:bodyPr/>
          <a:lstStyle/>
          <a:p>
            <a:pPr marL="311016" indent="-311016" defTabSz="549148">
              <a:lnSpc>
                <a:spcPct val="100000"/>
              </a:lnSpc>
              <a:spcBef>
                <a:spcPts val="500"/>
              </a:spcBef>
              <a:buFontTx/>
              <a:defRPr sz="3102">
                <a:latin typeface="Cambria"/>
                <a:ea typeface="Cambria"/>
                <a:cs typeface="Cambria"/>
                <a:sym typeface="Cambria"/>
              </a:defRPr>
            </a:pPr>
            <a:r>
              <a:t>Definir el ayuno como disciplina espiritual.</a:t>
            </a:r>
          </a:p>
          <a:p>
            <a:pPr marL="311016" indent="-311016" defTabSz="549148">
              <a:lnSpc>
                <a:spcPct val="100000"/>
              </a:lnSpc>
              <a:spcBef>
                <a:spcPts val="500"/>
              </a:spcBef>
              <a:buFontTx/>
              <a:defRPr sz="3102">
                <a:latin typeface="Cambria"/>
                <a:ea typeface="Cambria"/>
                <a:cs typeface="Cambria"/>
                <a:sym typeface="Cambria"/>
              </a:defRPr>
            </a:pPr>
            <a:r>
              <a:t>Afirmar la conexión entre la práctica del ayuno y la práctica de la justicia. </a:t>
            </a:r>
          </a:p>
          <a:p>
            <a:pPr marL="311016" indent="-311016" defTabSz="549148">
              <a:lnSpc>
                <a:spcPct val="100000"/>
              </a:lnSpc>
              <a:spcBef>
                <a:spcPts val="500"/>
              </a:spcBef>
              <a:buFontTx/>
              <a:defRPr sz="3102">
                <a:latin typeface="Cambria"/>
                <a:ea typeface="Cambria"/>
                <a:cs typeface="Cambria"/>
                <a:sym typeface="Cambria"/>
              </a:defRPr>
            </a:pPr>
            <a:r>
              <a:t>Recalcar la importancia de practicar la justicia en todas nuestras relaciones.  </a:t>
            </a:r>
          </a:p>
        </p:txBody>
      </p:sp>
      <p:sp>
        <p:nvSpPr>
          <p:cNvPr id="103" name="Straight Connector 5"/>
          <p:cNvSpPr/>
          <p:nvPr/>
        </p:nvSpPr>
        <p:spPr>
          <a:xfrm flipV="1">
            <a:off x="2124074" y="1562100"/>
            <a:ext cx="7697790" cy="93665"/>
          </a:xfrm>
          <a:prstGeom prst="line">
            <a:avLst/>
          </a:prstGeom>
          <a:ln w="25400">
            <a:solidFill>
              <a:srgbClr val="7030A0"/>
            </a:solidFill>
            <a:miter/>
          </a:ln>
        </p:spPr>
        <p:txBody>
          <a:bodyPr lIns="45718" tIns="45718" rIns="45718" bIns="45718"/>
          <a:lstStyle/>
          <a:p>
            <a:pPr/>
          </a:p>
        </p:txBody>
      </p:sp>
      <p:pic>
        <p:nvPicPr>
          <p:cNvPr id="104" name="Picture 4" descr="Picture 4"/>
          <p:cNvPicPr>
            <a:picLocks noChangeAspect="1"/>
          </p:cNvPicPr>
          <p:nvPr/>
        </p:nvPicPr>
        <p:blipFill>
          <a:blip r:embed="rId2">
            <a:extLst/>
          </a:blip>
          <a:stretch>
            <a:fillRect/>
          </a:stretch>
        </p:blipFill>
        <p:spPr>
          <a:xfrm>
            <a:off x="755650" y="798512"/>
            <a:ext cx="1128713" cy="1128713"/>
          </a:xfrm>
          <a:prstGeom prst="rect">
            <a:avLst/>
          </a:prstGeom>
          <a:ln w="12700">
            <a:miter lim="400000"/>
          </a:ln>
        </p:spPr>
      </p:pic>
      <p:pic>
        <p:nvPicPr>
          <p:cNvPr id="105" name="Picture 4" descr="Picture 4"/>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Title 1"/>
          <p:cNvSpPr txBox="1"/>
          <p:nvPr>
            <p:ph type="title"/>
          </p:nvPr>
        </p:nvSpPr>
        <p:spPr>
          <a:xfrm>
            <a:off x="2227263" y="1001712"/>
            <a:ext cx="3999368" cy="585788"/>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pPr/>
            <a:r>
              <a:t>VOCABULARIO</a:t>
            </a:r>
          </a:p>
        </p:txBody>
      </p:sp>
      <p:sp>
        <p:nvSpPr>
          <p:cNvPr id="108" name="Content Placeholder 2"/>
          <p:cNvSpPr txBox="1"/>
          <p:nvPr>
            <p:ph type="body" idx="1"/>
          </p:nvPr>
        </p:nvSpPr>
        <p:spPr>
          <a:xfrm>
            <a:off x="1378604" y="2578679"/>
            <a:ext cx="9312554" cy="3645070"/>
          </a:xfrm>
          <a:prstGeom prst="rect">
            <a:avLst/>
          </a:prstGeom>
        </p:spPr>
        <p:txBody>
          <a:bodyPr/>
          <a:lstStyle/>
          <a:p>
            <a:pPr marL="0" indent="0" defTabSz="420624">
              <a:lnSpc>
                <a:spcPct val="100000"/>
              </a:lnSpc>
              <a:spcBef>
                <a:spcPts val="400"/>
              </a:spcBef>
              <a:buSzTx/>
              <a:buNone/>
              <a:defRPr b="1" sz="2448">
                <a:solidFill>
                  <a:srgbClr val="3B3838"/>
                </a:solidFill>
                <a:latin typeface="Cambria"/>
                <a:ea typeface="Cambria"/>
                <a:cs typeface="Cambria"/>
                <a:sym typeface="Cambria"/>
              </a:defRPr>
            </a:pPr>
            <a:r>
              <a:t>Ayuno: </a:t>
            </a:r>
            <a:r>
              <a:rPr b="0"/>
              <a:t>La abstinencia de comida por motivos religiosos era requisito de ley únicamente en el día de la expiación. En Israel, al contrario que en otras religiones, el ayuno no es una proeza ascética. Equivale a «humillar su alma», actitud de dependencia de Dios. Por eso se practicó como preparación para el encuentro con Dios, para el duelo, o para implorar un determinado favor, el perdón colectivo o individual, la luz divina y también antes de llevar a cabo una misión. Inseparable de la limosna y de la oración, implica también abstenerse de los baños, de los perfumes y de las relaciones sexuales. Sobre todo, exige el amor a los pobres. </a:t>
            </a:r>
          </a:p>
        </p:txBody>
      </p:sp>
      <p:sp>
        <p:nvSpPr>
          <p:cNvPr id="109" name="Straight Connector 5"/>
          <p:cNvSpPr/>
          <p:nvPr/>
        </p:nvSpPr>
        <p:spPr>
          <a:xfrm>
            <a:off x="2381249" y="1587500"/>
            <a:ext cx="7307265" cy="0"/>
          </a:xfrm>
          <a:prstGeom prst="line">
            <a:avLst/>
          </a:prstGeom>
          <a:ln w="25400">
            <a:solidFill>
              <a:srgbClr val="D62212"/>
            </a:solidFill>
            <a:miter/>
          </a:ln>
        </p:spPr>
        <p:txBody>
          <a:bodyPr lIns="45718" tIns="45718" rIns="45718" bIns="45718"/>
          <a:lstStyle/>
          <a:p>
            <a:pPr/>
          </a:p>
        </p:txBody>
      </p:sp>
      <p:pic>
        <p:nvPicPr>
          <p:cNvPr id="110" name="Picture 4" descr="Picture 4"/>
          <p:cNvPicPr>
            <a:picLocks noChangeAspect="1"/>
          </p:cNvPicPr>
          <p:nvPr/>
        </p:nvPicPr>
        <p:blipFill>
          <a:blip r:embed="rId2">
            <a:extLst/>
          </a:blip>
          <a:stretch>
            <a:fillRect/>
          </a:stretch>
        </p:blipFill>
        <p:spPr>
          <a:xfrm>
            <a:off x="960437" y="739775"/>
            <a:ext cx="1109663" cy="1109663"/>
          </a:xfrm>
          <a:prstGeom prst="rect">
            <a:avLst/>
          </a:prstGeom>
          <a:ln w="12700">
            <a:miter lim="400000"/>
          </a:ln>
        </p:spPr>
      </p:pic>
      <p:pic>
        <p:nvPicPr>
          <p:cNvPr id="111"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Title 1"/>
          <p:cNvSpPr txBox="1"/>
          <p:nvPr>
            <p:ph type="title"/>
          </p:nvPr>
        </p:nvSpPr>
        <p:spPr>
          <a:xfrm>
            <a:off x="2227263" y="1001712"/>
            <a:ext cx="3999368" cy="585788"/>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pPr/>
            <a:r>
              <a:t>VOCABULARIO</a:t>
            </a:r>
          </a:p>
        </p:txBody>
      </p:sp>
      <p:sp>
        <p:nvSpPr>
          <p:cNvPr id="114" name="Content Placeholder 2"/>
          <p:cNvSpPr txBox="1"/>
          <p:nvPr>
            <p:ph type="body" idx="1"/>
          </p:nvPr>
        </p:nvSpPr>
        <p:spPr>
          <a:xfrm>
            <a:off x="1378604" y="2578679"/>
            <a:ext cx="9312554" cy="3645070"/>
          </a:xfrm>
          <a:prstGeom prst="rect">
            <a:avLst/>
          </a:prstGeom>
        </p:spPr>
        <p:txBody>
          <a:bodyPr/>
          <a:lstStyle/>
          <a:p>
            <a:pPr marL="0" indent="0" defTabSz="584200">
              <a:lnSpc>
                <a:spcPct val="100000"/>
              </a:lnSpc>
              <a:spcBef>
                <a:spcPts val="600"/>
              </a:spcBef>
              <a:buSzTx/>
              <a:buNone/>
              <a:defRPr b="1" sz="3400">
                <a:solidFill>
                  <a:srgbClr val="3B3838"/>
                </a:solidFill>
                <a:latin typeface="Cambria"/>
                <a:ea typeface="Cambria"/>
                <a:cs typeface="Cambria"/>
                <a:sym typeface="Cambria"/>
              </a:defRPr>
            </a:pPr>
            <a:r>
              <a:t>Retaguardia: </a:t>
            </a:r>
            <a:r>
              <a:rPr b="0"/>
              <a:t>Porción de una fuerza desplegada o en columna más alejada del enemigo, o, simplemente, la que se mantiene o avanza en último lugar. </a:t>
            </a:r>
          </a:p>
        </p:txBody>
      </p:sp>
      <p:sp>
        <p:nvSpPr>
          <p:cNvPr id="115" name="Straight Connector 5"/>
          <p:cNvSpPr/>
          <p:nvPr/>
        </p:nvSpPr>
        <p:spPr>
          <a:xfrm>
            <a:off x="2381249" y="1587500"/>
            <a:ext cx="7307265" cy="0"/>
          </a:xfrm>
          <a:prstGeom prst="line">
            <a:avLst/>
          </a:prstGeom>
          <a:ln w="25400">
            <a:solidFill>
              <a:srgbClr val="D62212"/>
            </a:solidFill>
            <a:miter/>
          </a:ln>
        </p:spPr>
        <p:txBody>
          <a:bodyPr lIns="45718" tIns="45718" rIns="45718" bIns="45718"/>
          <a:lstStyle/>
          <a:p>
            <a:pPr/>
          </a:p>
        </p:txBody>
      </p:sp>
      <p:pic>
        <p:nvPicPr>
          <p:cNvPr id="116" name="Picture 4" descr="Picture 4"/>
          <p:cNvPicPr>
            <a:picLocks noChangeAspect="1"/>
          </p:cNvPicPr>
          <p:nvPr/>
        </p:nvPicPr>
        <p:blipFill>
          <a:blip r:embed="rId2">
            <a:extLst/>
          </a:blip>
          <a:stretch>
            <a:fillRect/>
          </a:stretch>
        </p:blipFill>
        <p:spPr>
          <a:xfrm>
            <a:off x="960437" y="739775"/>
            <a:ext cx="1109663" cy="1109663"/>
          </a:xfrm>
          <a:prstGeom prst="rect">
            <a:avLst/>
          </a:prstGeom>
          <a:ln w="12700">
            <a:miter lim="400000"/>
          </a:ln>
        </p:spPr>
      </p:pic>
      <p:pic>
        <p:nvPicPr>
          <p:cNvPr id="117"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Title 1"/>
          <p:cNvSpPr txBox="1"/>
          <p:nvPr>
            <p:ph type="title"/>
          </p:nvPr>
        </p:nvSpPr>
        <p:spPr>
          <a:xfrm>
            <a:off x="23161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Isaías 58.6-7</a:t>
            </a:r>
          </a:p>
        </p:txBody>
      </p:sp>
      <p:sp>
        <p:nvSpPr>
          <p:cNvPr id="120"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1" name="RVR…"/>
          <p:cNvSpPr txBox="1"/>
          <p:nvPr/>
        </p:nvSpPr>
        <p:spPr>
          <a:xfrm>
            <a:off x="1585383" y="1924420"/>
            <a:ext cx="4300539" cy="4699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t>RVR</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6  El ayuno que yo escogí, ¿no es más bien desatar las ligaduras de impiedad, soltar las cargas de opresión, dejar ir libres a los quebrantados y romper todo yugo?</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7  ¿No es que compartas tu pan con el hambriento, que a los pobres errantes albergues en casa, que cuando veas al desnudo lo cubras y que no te escondas de tu hermano?</a:t>
            </a:r>
          </a:p>
        </p:txBody>
      </p:sp>
      <p:sp>
        <p:nvSpPr>
          <p:cNvPr id="122" name="VP…"/>
          <p:cNvSpPr txBox="1"/>
          <p:nvPr/>
        </p:nvSpPr>
        <p:spPr>
          <a:xfrm>
            <a:off x="6375759" y="1822820"/>
            <a:ext cx="5023442" cy="4902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100">
                <a:latin typeface="Cambria"/>
                <a:ea typeface="Cambria"/>
                <a:cs typeface="Cambria"/>
                <a:sym typeface="Cambria"/>
              </a:defRPr>
            </a:pPr>
            <a:r>
              <a:t>VP</a:t>
            </a:r>
          </a:p>
          <a:p>
            <a:pPr defTabSz="368045">
              <a:lnSpc>
                <a:spcPct val="120000"/>
              </a:lnSpc>
              <a:defRPr sz="2100">
                <a:latin typeface="Cambria"/>
                <a:ea typeface="Cambria"/>
                <a:cs typeface="Cambria"/>
                <a:sym typeface="Cambria"/>
              </a:defRPr>
            </a:pPr>
          </a:p>
          <a:p>
            <a:pPr defTabSz="368045">
              <a:spcBef>
                <a:spcPts val="600"/>
              </a:spcBef>
              <a:defRPr sz="2100">
                <a:latin typeface="Cambria"/>
                <a:ea typeface="Cambria"/>
                <a:cs typeface="Cambria"/>
                <a:sym typeface="Cambria"/>
              </a:defRPr>
            </a:pPr>
            <a:r>
              <a:t>6 Pues no lo es. El ayuno que a mí me agrada consiste en esto: en que rompas las cadenas de la injusticia y desates los nudos que aprietan el yugo; en que dejes libres a los oprimidos y acabes, en fin, con toda tiranía;</a:t>
            </a:r>
          </a:p>
          <a:p>
            <a:pPr defTabSz="368045">
              <a:spcBef>
                <a:spcPts val="600"/>
              </a:spcBef>
              <a:defRPr sz="2100">
                <a:latin typeface="Cambria"/>
                <a:ea typeface="Cambria"/>
                <a:cs typeface="Cambria"/>
                <a:sym typeface="Cambria"/>
              </a:defRPr>
            </a:pPr>
          </a:p>
          <a:p>
            <a:pPr defTabSz="368045">
              <a:spcBef>
                <a:spcPts val="600"/>
              </a:spcBef>
              <a:defRPr sz="2100">
                <a:latin typeface="Cambria"/>
                <a:ea typeface="Cambria"/>
                <a:cs typeface="Cambria"/>
                <a:sym typeface="Cambria"/>
              </a:defRPr>
            </a:pPr>
            <a:r>
              <a:t>7 en que compartas tu pan con el hambriento y recibas en tu casa al pobre sin techo; en que vistas al que no tiene ropa y no dejes de socorrer a tus semejantes.</a:t>
            </a:r>
          </a:p>
        </p:txBody>
      </p:sp>
      <p:pic>
        <p:nvPicPr>
          <p:cNvPr id="123"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24"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Title 1"/>
          <p:cNvSpPr txBox="1"/>
          <p:nvPr>
            <p:ph type="title"/>
          </p:nvPr>
        </p:nvSpPr>
        <p:spPr>
          <a:xfrm>
            <a:off x="2303461" y="990600"/>
            <a:ext cx="9366024"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Isaías 58.8-9</a:t>
            </a:r>
          </a:p>
        </p:txBody>
      </p:sp>
      <p:sp>
        <p:nvSpPr>
          <p:cNvPr id="127"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8" name="RVR…"/>
          <p:cNvSpPr txBox="1"/>
          <p:nvPr/>
        </p:nvSpPr>
        <p:spPr>
          <a:xfrm>
            <a:off x="1843616" y="1686026"/>
            <a:ext cx="4300539" cy="4914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600"/>
              </a:spcBef>
              <a:defRPr sz="2100">
                <a:latin typeface="Cambria"/>
                <a:ea typeface="Cambria"/>
                <a:cs typeface="Cambria"/>
                <a:sym typeface="Cambria"/>
              </a:defRPr>
            </a:pPr>
            <a:r>
              <a:t>RVR</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8 Entonces brillará tu luz como el amanecer y tus heridas sanarán muy pronto. Tu rectitud irá delante de ti y mi gloria te seguirá.</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9 Entonces, si me llamas, yo te responderé; si gritas pidiendo ayuda, yo te diré: “Aquí estoy.” Si haces desaparecer toda opresión, si no insultas a otros ni les levantas calumnias,</a:t>
            </a:r>
          </a:p>
        </p:txBody>
      </p:sp>
      <p:sp>
        <p:nvSpPr>
          <p:cNvPr id="129" name="VP…"/>
          <p:cNvSpPr txBox="1"/>
          <p:nvPr/>
        </p:nvSpPr>
        <p:spPr>
          <a:xfrm>
            <a:off x="6486181" y="1860651"/>
            <a:ext cx="4976147" cy="456565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2600"/>
              </a:spcBef>
              <a:defRPr sz="2100">
                <a:latin typeface="Cambria"/>
                <a:ea typeface="Cambria"/>
                <a:cs typeface="Cambria"/>
                <a:sym typeface="Cambria"/>
              </a:defRPr>
            </a:pPr>
            <a:r>
              <a:t>VP</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8 Entonces brillará tu luz como el amanecer y tus heridas sanarán muy pronto. Tu rectitud irá delante de ti y mi gloria te seguirá.</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9 Entonces, si me llamas, yo te responderé; si gritas pidiendo ayuda, yo te diré: “Aquí estoy.” Si haces desaparecer toda opresión, si no insultas a otros ni les levantas calumnias,</a:t>
            </a:r>
          </a:p>
        </p:txBody>
      </p:sp>
      <p:pic>
        <p:nvPicPr>
          <p:cNvPr id="130"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1" name="Picture 6" descr="Picture 6"/>
          <p:cNvPicPr>
            <a:picLocks noChangeAspect="1"/>
          </p:cNvPicPr>
          <p:nvPr/>
        </p:nvPicPr>
        <p:blipFill>
          <a:blip r:embed="rId3">
            <a:extLst/>
          </a:blip>
          <a:stretch>
            <a:fillRect/>
          </a:stretch>
        </p:blipFill>
        <p:spPr>
          <a:xfrm>
            <a:off x="10354718" y="6143297"/>
            <a:ext cx="1697039" cy="604840"/>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Isaías 58.10</a:t>
            </a:r>
          </a:p>
        </p:txBody>
      </p:sp>
      <p:sp>
        <p:nvSpPr>
          <p:cNvPr id="134"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35" name="RVR…"/>
          <p:cNvSpPr txBox="1"/>
          <p:nvPr/>
        </p:nvSpPr>
        <p:spPr>
          <a:xfrm>
            <a:off x="1754716" y="2330078"/>
            <a:ext cx="4300539" cy="30175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400">
                <a:latin typeface="Cambria"/>
                <a:ea typeface="Cambria"/>
                <a:cs typeface="Cambria"/>
                <a:sym typeface="Cambria"/>
              </a:defRPr>
            </a:pPr>
            <a:r>
              <a:t>RVR</a:t>
            </a:r>
          </a:p>
          <a:p>
            <a:pPr defTabSz="368045">
              <a:lnSpc>
                <a:spcPct val="120000"/>
              </a:lnSpc>
              <a:defRPr sz="2400">
                <a:latin typeface="Cambria"/>
                <a:ea typeface="Cambria"/>
                <a:cs typeface="Cambria"/>
                <a:sym typeface="Cambria"/>
              </a:defRPr>
            </a:pPr>
          </a:p>
          <a:p>
            <a:pPr defTabSz="368045">
              <a:lnSpc>
                <a:spcPct val="120000"/>
              </a:lnSpc>
              <a:defRPr sz="2400">
                <a:latin typeface="Cambria"/>
                <a:ea typeface="Cambria"/>
                <a:cs typeface="Cambria"/>
                <a:sym typeface="Cambria"/>
              </a:defRPr>
            </a:pPr>
            <a:r>
              <a:t>10  si das tu pan al hambriento y sacias al alma afligida, en las tinieblas nacerá tu luz y tu oscuridad será como el mediodía.”</a:t>
            </a:r>
          </a:p>
        </p:txBody>
      </p:sp>
      <p:sp>
        <p:nvSpPr>
          <p:cNvPr id="136" name="VP…"/>
          <p:cNvSpPr txBox="1"/>
          <p:nvPr/>
        </p:nvSpPr>
        <p:spPr>
          <a:xfrm>
            <a:off x="6578959" y="2472318"/>
            <a:ext cx="4602863" cy="344424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400">
                <a:latin typeface="Cambria"/>
                <a:ea typeface="Cambria"/>
                <a:cs typeface="Cambria"/>
                <a:sym typeface="Cambria"/>
              </a:defRPr>
            </a:pPr>
            <a:r>
              <a:t>VP</a:t>
            </a:r>
          </a:p>
          <a:p>
            <a:pPr defTabSz="368045">
              <a:lnSpc>
                <a:spcPct val="120000"/>
              </a:lnSpc>
              <a:defRPr sz="2400">
                <a:latin typeface="Cambria"/>
                <a:ea typeface="Cambria"/>
                <a:cs typeface="Cambria"/>
                <a:sym typeface="Cambria"/>
              </a:defRPr>
            </a:pPr>
          </a:p>
          <a:p>
            <a:pPr defTabSz="368045">
              <a:lnSpc>
                <a:spcPct val="120000"/>
              </a:lnSpc>
              <a:defRPr sz="2400">
                <a:latin typeface="Cambria"/>
                <a:ea typeface="Cambria"/>
                <a:cs typeface="Cambria"/>
                <a:sym typeface="Cambria"/>
              </a:defRPr>
            </a:pPr>
            <a:r>
              <a:t>10 si te das a ti mismo en servicio del hambriento, si ayudas al afligido en su necesidad, tu luz brillará en la oscuridad, tus sombras se convertirán en luz de mediodía.</a:t>
            </a:r>
          </a:p>
        </p:txBody>
      </p:sp>
      <p:pic>
        <p:nvPicPr>
          <p:cNvPr id="137"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8"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41"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42"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1659466"/>
            <a:ext cx="8686800" cy="462280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43991">
              <a:lnSpc>
                <a:spcPct val="120000"/>
              </a:lnSpc>
              <a:spcBef>
                <a:spcPts val="600"/>
              </a:spcBef>
              <a:defRPr sz="2200">
                <a:latin typeface="Cambria"/>
                <a:ea typeface="Cambria"/>
                <a:cs typeface="Cambria"/>
                <a:sym typeface="Cambria"/>
              </a:defRPr>
            </a:pPr>
          </a:p>
          <a:p>
            <a:pPr defTabSz="443991">
              <a:lnSpc>
                <a:spcPct val="120000"/>
              </a:lnSpc>
              <a:spcBef>
                <a:spcPts val="600"/>
              </a:spcBef>
              <a:defRPr sz="2200">
                <a:latin typeface="Cambria"/>
                <a:ea typeface="Cambria"/>
                <a:cs typeface="Cambria"/>
                <a:sym typeface="Cambria"/>
              </a:defRPr>
            </a:pPr>
            <a:r>
              <a:t>Esta lección afirma los siguientes puntos bíblicos, teológicos y pastorales:</a:t>
            </a:r>
          </a:p>
          <a:p>
            <a:pPr marL="240631" indent="-240631" defTabSz="443991">
              <a:lnSpc>
                <a:spcPct val="120000"/>
              </a:lnSpc>
              <a:spcBef>
                <a:spcPts val="600"/>
              </a:spcBef>
              <a:buSzPct val="100000"/>
              <a:buChar char="•"/>
              <a:defRPr sz="2200">
                <a:latin typeface="Cambria"/>
                <a:ea typeface="Cambria"/>
                <a:cs typeface="Cambria"/>
                <a:sym typeface="Cambria"/>
              </a:defRPr>
            </a:pPr>
            <a:r>
              <a:t>El ayuno es una disciplina espiritual que consiste en abstenerse de consumir alimentos o bebidas durante cierto tiempo. La abstención puede ser total o parcial. El ayuno tiene el propósito de conducir al creyente a presentarse con humildad delante del Señor para concentrarse y profundizar en su relación con él por un tiempo dado, dejando a un lado todas aquellas cosas que lo puedan distraer.</a:t>
            </a:r>
          </a:p>
          <a:p>
            <a:pPr marL="240631" indent="-240631" defTabSz="443991">
              <a:lnSpc>
                <a:spcPct val="120000"/>
              </a:lnSpc>
              <a:spcBef>
                <a:spcPts val="600"/>
              </a:spcBef>
              <a:buSzPct val="100000"/>
              <a:buChar char="•"/>
              <a:defRPr sz="2200">
                <a:latin typeface="Cambria"/>
                <a:ea typeface="Cambria"/>
                <a:cs typeface="Cambria"/>
                <a:sym typeface="Cambria"/>
              </a:defRPr>
            </a:pPr>
            <a:r>
              <a:t>El ayuno verdadero nos lleva a practicar la justicia en todas nuestras relaciones.</a:t>
            </a:r>
          </a:p>
        </p:txBody>
      </p:sp>
      <p:pic>
        <p:nvPicPr>
          <p:cNvPr id="143"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44"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47"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48"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955800" y="1883833"/>
            <a:ext cx="8686800" cy="4749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270710" indent="-270710" defTabSz="443991">
              <a:lnSpc>
                <a:spcPct val="120000"/>
              </a:lnSpc>
              <a:spcBef>
                <a:spcPts val="600"/>
              </a:spcBef>
              <a:buSzPct val="100000"/>
              <a:buChar char="•"/>
              <a:defRPr sz="2500">
                <a:latin typeface="Cambria"/>
                <a:ea typeface="Cambria"/>
                <a:cs typeface="Cambria"/>
                <a:sym typeface="Cambria"/>
              </a:defRPr>
            </a:pPr>
            <a:r>
              <a:t>El ayuno debe practicarse en unión a otras disciplinas espirituales tales como la oración, el silencio y la lectura bíblica. El ayuno no se debe practicar con el propósito de manipular a Dios ni de «comprar» sus favores. </a:t>
            </a:r>
          </a:p>
          <a:p>
            <a:pPr marL="270710" indent="-270710" defTabSz="443991">
              <a:lnSpc>
                <a:spcPct val="120000"/>
              </a:lnSpc>
              <a:spcBef>
                <a:spcPts val="600"/>
              </a:spcBef>
              <a:buSzPct val="100000"/>
              <a:buChar char="•"/>
              <a:defRPr sz="2500">
                <a:latin typeface="Cambria"/>
                <a:ea typeface="Cambria"/>
                <a:cs typeface="Cambria"/>
                <a:sym typeface="Cambria"/>
              </a:defRPr>
            </a:pPr>
            <a:r>
              <a:t>La presencia solidaria se convierte, así, en presencia pastoral. Por medio de ese cuidado pastoral cercano, las personas oprimidas experimentan la presencia liberadora del Dios de Israel. </a:t>
            </a:r>
          </a:p>
          <a:p>
            <a:pPr marL="270710" indent="-270710" defTabSz="443991">
              <a:lnSpc>
                <a:spcPct val="120000"/>
              </a:lnSpc>
              <a:spcBef>
                <a:spcPts val="600"/>
              </a:spcBef>
              <a:buSzPct val="100000"/>
              <a:buChar char="•"/>
              <a:defRPr sz="2500">
                <a:latin typeface="Cambria"/>
                <a:ea typeface="Cambria"/>
                <a:cs typeface="Cambria"/>
                <a:sym typeface="Cambria"/>
              </a:defRPr>
            </a:pPr>
            <a:r>
              <a:t>Las enseñanzas de Isaías 58 sobre el ayuno son la base de las enseñanzas de Jesús de Nazaret sobre el tema.</a:t>
            </a:r>
          </a:p>
        </p:txBody>
      </p:sp>
      <p:pic>
        <p:nvPicPr>
          <p:cNvPr id="149"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50"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