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15607" y="13303"/>
            <a:ext cx="11192371"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20</a:t>
            </a:r>
            <a:endParaRPr>
              <a:solidFill>
                <a:srgbClr val="52304C"/>
              </a:solidFill>
            </a:endParaRPr>
          </a:p>
          <a:p>
            <a:pPr algn="l">
              <a:defRPr b="1" cap="all" sz="34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Dios promete guiar nuestro camino</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Isaías 48.3-8a, 17</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«Así ha dicho Jehová, Redentor tuyo, el Santo de Israel: «Yo soy Jehová, Dios tuyo, que te enseña para tu provecho, que te encamina por el camino que debes seguir».  Isaías 48.17</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4"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5"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599" y="1659466"/>
            <a:ext cx="8686801" cy="4622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200">
                <a:latin typeface="Cambria"/>
                <a:ea typeface="Cambria"/>
                <a:cs typeface="Cambria"/>
                <a:sym typeface="Cambria"/>
              </a:defRPr>
            </a:pPr>
          </a:p>
          <a:p>
            <a:pPr defTabSz="443991">
              <a:lnSpc>
                <a:spcPct val="120000"/>
              </a:lnSpc>
              <a:spcBef>
                <a:spcPts val="600"/>
              </a:spcBef>
              <a:defRPr sz="2200">
                <a:latin typeface="Cambria"/>
                <a:ea typeface="Cambria"/>
                <a:cs typeface="Cambria"/>
                <a:sym typeface="Cambria"/>
              </a:defRPr>
            </a:pPr>
            <a:r>
              <a:t>Esta lección afirma los siguientes puntos bíblicos, teológicos y pastorales:</a:t>
            </a:r>
          </a:p>
          <a:p>
            <a:pPr marL="240631" indent="-240631" defTabSz="443991">
              <a:lnSpc>
                <a:spcPct val="120000"/>
              </a:lnSpc>
              <a:spcBef>
                <a:spcPts val="600"/>
              </a:spcBef>
              <a:buSzPct val="100000"/>
              <a:buChar char="•"/>
              <a:defRPr sz="2200">
                <a:latin typeface="Cambria"/>
                <a:ea typeface="Cambria"/>
                <a:cs typeface="Cambria"/>
                <a:sym typeface="Cambria"/>
              </a:defRPr>
            </a:pPr>
            <a:r>
              <a:t>La obediencia comienza con el oír. Es necesario escuchar las palabras divinas y oír los mandamientos de Dios antes de cumplirlos. Si no escuchamos a Dios, jamás podremos obedecer sus mandatos y vivir en una forma agradable al Señor, quien nos ha creado con tanto amor. </a:t>
            </a:r>
          </a:p>
          <a:p>
            <a:pPr marL="240631" indent="-240631" defTabSz="443991">
              <a:lnSpc>
                <a:spcPct val="120000"/>
              </a:lnSpc>
              <a:spcBef>
                <a:spcPts val="600"/>
              </a:spcBef>
              <a:buSzPct val="100000"/>
              <a:buChar char="•"/>
              <a:defRPr sz="2200">
                <a:latin typeface="Cambria"/>
                <a:ea typeface="Cambria"/>
                <a:cs typeface="Cambria"/>
                <a:sym typeface="Cambria"/>
              </a:defRPr>
            </a:pPr>
            <a:r>
              <a:t>Necesitamos escuchar el mensaje del único y verdadero Dios; el mensaje que proviene de Dios y que nos lleva a Dios. ¿Por qué? Porque en nuestro mundo contemporáneo hay objetos de culto que intentan desviar nuestra atención, alejándonos del único y sabio Dios.</a:t>
            </a:r>
          </a:p>
        </p:txBody>
      </p:sp>
      <p:pic>
        <p:nvPicPr>
          <p:cNvPr id="156"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7"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0"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1"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150533"/>
            <a:ext cx="8686800"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500">
                <a:latin typeface="Cambria"/>
                <a:ea typeface="Cambria"/>
                <a:cs typeface="Cambria"/>
                <a:sym typeface="Cambria"/>
              </a:defRPr>
            </a:pPr>
            <a:r>
              <a:t>Existen distintas formas de idolatría. El objeto de culto que nos aleja de Dios no tiene que ser un espíritu o una divinidad. Hay personas que se enfocan tanto en sus relaciones de familia, en sus trabajos o en sus posesiones que llegan a idolatrarlas.</a:t>
            </a:r>
          </a:p>
          <a:p>
            <a:pPr marL="270710" indent="-270710" defTabSz="443991">
              <a:lnSpc>
                <a:spcPct val="120000"/>
              </a:lnSpc>
              <a:spcBef>
                <a:spcPts val="600"/>
              </a:spcBef>
              <a:buSzPct val="100000"/>
              <a:buChar char="•"/>
              <a:defRPr sz="2500">
                <a:latin typeface="Cambria"/>
                <a:ea typeface="Cambria"/>
                <a:cs typeface="Cambria"/>
                <a:sym typeface="Cambria"/>
              </a:defRPr>
            </a:pPr>
            <a:r>
              <a:t>Afirmamos que Dios es el Creador, el Redentor y el sustentador del mundo, de la humanidad y del universo. La iglesia de Dios tiene la tarea y responsabilidad de compartir este mensaje de salvación con la humanidad en general. </a:t>
            </a:r>
          </a:p>
        </p:txBody>
      </p:sp>
      <p:pic>
        <p:nvPicPr>
          <p:cNvPr id="162"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3"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5"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6"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7"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0612"/>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Único y sabio Dios, venimos delante de tu presencia para pedir perdón por nuestras infidelidades. Te hemos fallado y hemos sido rebeldes a la visión celestial. Hoy nos comprometemos a rechazar los ídolos que matan y destruyen a la humanidad. Hoy nos comprometemos contigo una vez más para anunciar tu virtudes. En el nombre de Jesús. Amén. </a:t>
            </a:r>
          </a:p>
        </p:txBody>
      </p:sp>
      <p:pic>
        <p:nvPicPr>
          <p:cNvPr id="168"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6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sz="half" idx="1"/>
          </p:nvPr>
        </p:nvSpPr>
        <p:spPr>
          <a:xfrm>
            <a:off x="1747736" y="2868965"/>
            <a:ext cx="9432599" cy="2565189"/>
          </a:xfrm>
          <a:prstGeom prst="rect">
            <a:avLst/>
          </a:prstGeom>
        </p:spPr>
        <p:txBody>
          <a:bodyPr/>
          <a:lstStyle/>
          <a:p>
            <a:pPr marL="330868" indent="-330868" defTabSz="584200">
              <a:lnSpc>
                <a:spcPct val="100000"/>
              </a:lnSpc>
              <a:spcBef>
                <a:spcPts val="600"/>
              </a:spcBef>
              <a:buFontTx/>
              <a:defRPr sz="3300">
                <a:latin typeface="Cambria"/>
                <a:ea typeface="Cambria"/>
                <a:cs typeface="Cambria"/>
                <a:sym typeface="Cambria"/>
              </a:defRPr>
            </a:pPr>
            <a:r>
              <a:t>Definir idolatría.</a:t>
            </a:r>
          </a:p>
          <a:p>
            <a:pPr marL="330868" indent="-330868" defTabSz="584200">
              <a:lnSpc>
                <a:spcPct val="100000"/>
              </a:lnSpc>
              <a:spcBef>
                <a:spcPts val="600"/>
              </a:spcBef>
              <a:buFontTx/>
              <a:defRPr sz="3300">
                <a:latin typeface="Cambria"/>
                <a:ea typeface="Cambria"/>
                <a:cs typeface="Cambria"/>
                <a:sym typeface="Cambria"/>
              </a:defRPr>
            </a:pPr>
            <a:r>
              <a:t>Capacitar a la congregación para discernir qué es la idolatría.</a:t>
            </a:r>
          </a:p>
          <a:p>
            <a:pPr marL="330868" indent="-330868" defTabSz="584200">
              <a:lnSpc>
                <a:spcPct val="100000"/>
              </a:lnSpc>
              <a:spcBef>
                <a:spcPts val="600"/>
              </a:spcBef>
              <a:buFontTx/>
              <a:defRPr sz="3300">
                <a:latin typeface="Cambria"/>
                <a:ea typeface="Cambria"/>
                <a:cs typeface="Cambria"/>
                <a:sym typeface="Cambria"/>
              </a:defRPr>
            </a:pPr>
            <a:r>
              <a:t>Afirmar la soberanía de Dios.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400">
                <a:solidFill>
                  <a:srgbClr val="3B3838"/>
                </a:solidFill>
                <a:latin typeface="Cambria"/>
                <a:ea typeface="Cambria"/>
                <a:cs typeface="Cambria"/>
                <a:sym typeface="Cambria"/>
              </a:defRPr>
            </a:pPr>
            <a:r>
              <a:t>Ídolo:</a:t>
            </a:r>
            <a:r>
              <a:rPr b="0"/>
              <a:t> Especie de representación física de una deidad. Frente al Dios único, que no puede ser representado, Israel se vio frecuentemente atraído por el culto pagano y las imágenes sagradas de sus divinidades extranjeras.  </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400">
                <a:solidFill>
                  <a:srgbClr val="3B3838"/>
                </a:solidFill>
                <a:latin typeface="Cambria"/>
                <a:ea typeface="Cambria"/>
                <a:cs typeface="Cambria"/>
                <a:sym typeface="Cambria"/>
              </a:defRPr>
            </a:pPr>
            <a:r>
              <a:t>Babilonia: </a:t>
            </a:r>
            <a:r>
              <a:rPr b="0"/>
              <a:t>«Puerta de Dios». Ciudad cuya historia se remonta al periodo sumario, del cual se derivan muchas de sus tradiciones culturales. Estaba ubicada en lo que hoy es Irak del sur. El Imperio asirio pasó a Babilonia bajo el rey Nabucodonosor. En el Antiguo Testamento simboliza la ciudad del poder enemigo de Dios.</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20"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400">
                <a:solidFill>
                  <a:srgbClr val="3B3838"/>
                </a:solidFill>
                <a:latin typeface="Cambria"/>
                <a:ea typeface="Cambria"/>
                <a:cs typeface="Cambria"/>
                <a:sym typeface="Cambria"/>
              </a:defRPr>
            </a:pPr>
            <a:r>
              <a:t>Caldeos:</a:t>
            </a:r>
            <a:r>
              <a:rPr b="0"/>
              <a:t> Los caldeos eran parte de una población babilonia heterogénea y fragmentada políticamente que también incluye los grupos tribales arameos y los habitantes nativos de ciudades tradicionalmente semindependientes. </a:t>
            </a:r>
          </a:p>
        </p:txBody>
      </p:sp>
      <p:sp>
        <p:nvSpPr>
          <p:cNvPr id="121"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22"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2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Isaías 48.3-4</a:t>
            </a:r>
          </a:p>
        </p:txBody>
      </p:sp>
      <p:sp>
        <p:nvSpPr>
          <p:cNvPr id="126"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7" name="RVR…"/>
          <p:cNvSpPr txBox="1"/>
          <p:nvPr/>
        </p:nvSpPr>
        <p:spPr>
          <a:xfrm>
            <a:off x="1585383" y="2165720"/>
            <a:ext cx="4300539"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500">
                <a:latin typeface="Cambria"/>
                <a:ea typeface="Cambria"/>
                <a:cs typeface="Cambria"/>
                <a:sym typeface="Cambria"/>
              </a:defRPr>
            </a:pPr>
            <a:r>
              <a:t>RVR</a:t>
            </a:r>
          </a:p>
          <a:p>
            <a:pPr defTabSz="368045">
              <a:spcBef>
                <a:spcPts val="600"/>
              </a:spcBef>
              <a:defRPr sz="2500">
                <a:latin typeface="Cambria"/>
                <a:ea typeface="Cambria"/>
                <a:cs typeface="Cambria"/>
                <a:sym typeface="Cambria"/>
              </a:defRPr>
            </a:pPr>
          </a:p>
          <a:p>
            <a:pPr defTabSz="368045">
              <a:spcBef>
                <a:spcPts val="600"/>
              </a:spcBef>
              <a:defRPr sz="2500">
                <a:latin typeface="Cambria"/>
                <a:ea typeface="Cambria"/>
                <a:cs typeface="Cambria"/>
                <a:sym typeface="Cambria"/>
              </a:defRPr>
            </a:pPr>
            <a:r>
              <a:t>3 «Lo que pasó, ya antes lo dije, de mi boca salió; lo publiqué, lo hice pronto, y fue realidad.</a:t>
            </a:r>
          </a:p>
          <a:p>
            <a:pPr defTabSz="368045">
              <a:spcBef>
                <a:spcPts val="600"/>
              </a:spcBef>
              <a:defRPr sz="2500">
                <a:latin typeface="Cambria"/>
                <a:ea typeface="Cambria"/>
                <a:cs typeface="Cambria"/>
                <a:sym typeface="Cambria"/>
              </a:defRPr>
            </a:pPr>
          </a:p>
          <a:p>
            <a:pPr defTabSz="368045">
              <a:spcBef>
                <a:spcPts val="600"/>
              </a:spcBef>
              <a:defRPr sz="2500">
                <a:latin typeface="Cambria"/>
                <a:ea typeface="Cambria"/>
                <a:cs typeface="Cambria"/>
                <a:sym typeface="Cambria"/>
              </a:defRPr>
            </a:pPr>
            <a:r>
              <a:t>4  Por cuanto sé que eres duro, que una barra de hierro es tu cerviz, y tu frente de bronce,</a:t>
            </a:r>
          </a:p>
        </p:txBody>
      </p:sp>
      <p:sp>
        <p:nvSpPr>
          <p:cNvPr id="128" name="VP…"/>
          <p:cNvSpPr txBox="1"/>
          <p:nvPr/>
        </p:nvSpPr>
        <p:spPr>
          <a:xfrm>
            <a:off x="6358826" y="2074280"/>
            <a:ext cx="5023442" cy="3896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3  Desde el principio te anuncié las cosas del pasado; yo mismo las di a conocer. De pronto actué, y se hicieron realidad.</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4  Como yo sabía que eres tan terca, que eres dura como el hierro e inflexible como el bronce</a:t>
            </a:r>
          </a:p>
        </p:txBody>
      </p:sp>
      <p:pic>
        <p:nvPicPr>
          <p:cNvPr id="129"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0"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Isaías 48.5-6</a:t>
            </a:r>
          </a:p>
        </p:txBody>
      </p:sp>
      <p:sp>
        <p:nvSpPr>
          <p:cNvPr id="133"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4" name="RVR…"/>
          <p:cNvSpPr txBox="1"/>
          <p:nvPr/>
        </p:nvSpPr>
        <p:spPr>
          <a:xfrm>
            <a:off x="1843616" y="1860651"/>
            <a:ext cx="4300539"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5  por eso te lo dije ya hace tiempo; antes que sucediera te lo advertí, para que no dijeras: “Mi ídolo lo hizo, mis imágenes de escultura y de fundición mandaron estas cosas.”</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6 Lo oíste y lo viste todo, ¿y no lo anunciaréis vosotros? Ahora, pues, te he hecho oír cosas nuevas y ocultas que tú no sabías.</a:t>
            </a:r>
          </a:p>
        </p:txBody>
      </p:sp>
      <p:sp>
        <p:nvSpPr>
          <p:cNvPr id="135" name="VP…"/>
          <p:cNvSpPr txBox="1"/>
          <p:nvPr/>
        </p:nvSpPr>
        <p:spPr>
          <a:xfrm>
            <a:off x="6486181" y="1860651"/>
            <a:ext cx="4976147"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5  te lo anuncié desde hace mucho, te lo comuniqué antes de que sucediera. Así no podrías decir: “Fue mi ídolo el que lo hizo,la estatua que hice fue quien lo dispuso.”</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6  Tú has oído todo esto; fíjate en ello, y tendrás que admitir que es cierto. Ahora te voy a anunciar cosas nuevas, cosas secretas que no conocías,</a:t>
            </a:r>
          </a:p>
        </p:txBody>
      </p:sp>
      <p:pic>
        <p:nvPicPr>
          <p:cNvPr id="136"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7"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Isaías 48.7-8</a:t>
            </a:r>
          </a:p>
        </p:txBody>
      </p:sp>
      <p:sp>
        <p:nvSpPr>
          <p:cNvPr id="14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1" name="RVR…"/>
          <p:cNvSpPr txBox="1"/>
          <p:nvPr/>
        </p:nvSpPr>
        <p:spPr>
          <a:xfrm>
            <a:off x="1754716" y="1903358"/>
            <a:ext cx="4300539" cy="387096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RVR</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7  Ahora han sido creadas, no en días pasados, ni antes de este día las habías oído, para que no digas: “He aquí que yo lo sabía.”</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8a   Sí, nunca lo habías oído ni nunca lo habías sabido. </a:t>
            </a:r>
          </a:p>
        </p:txBody>
      </p:sp>
      <p:sp>
        <p:nvSpPr>
          <p:cNvPr id="142" name="VP…"/>
          <p:cNvSpPr txBox="1"/>
          <p:nvPr/>
        </p:nvSpPr>
        <p:spPr>
          <a:xfrm>
            <a:off x="6578959" y="1832238"/>
            <a:ext cx="4602863" cy="472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7  cosas creadas ahora, no en tiempos antiguos, de las que no habías oído hablar hasta hoy. Así no podrás decir: “Ya lo sabía.”</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8a  Tú no habías oído hablar de ellas, ni las conocías, porque siempre has tenido los oídos sordos.</a:t>
            </a:r>
          </a:p>
        </p:txBody>
      </p:sp>
      <p:pic>
        <p:nvPicPr>
          <p:cNvPr id="14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Isaías 48.17</a:t>
            </a:r>
          </a:p>
        </p:txBody>
      </p:sp>
      <p:sp>
        <p:nvSpPr>
          <p:cNvPr id="14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8" name="RVR…"/>
          <p:cNvSpPr txBox="1"/>
          <p:nvPr/>
        </p:nvSpPr>
        <p:spPr>
          <a:xfrm>
            <a:off x="1881716" y="2180166"/>
            <a:ext cx="4300539" cy="3683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RVR</a:t>
            </a:r>
          </a:p>
          <a:p>
            <a:pPr defTabSz="368045">
              <a:lnSpc>
                <a:spcPct val="120000"/>
              </a:lnSpc>
              <a:defRPr b="1"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17 Así ha dicho Jehová, Redentor tuyo, el Santo de Israel: «Yo soy Jehová, Dios tuyo, que te enseña  para tu provecho, que te encamina por el camino que debes seguir.</a:t>
            </a:r>
          </a:p>
        </p:txBody>
      </p:sp>
      <p:sp>
        <p:nvSpPr>
          <p:cNvPr id="149" name="VP…"/>
          <p:cNvSpPr txBox="1"/>
          <p:nvPr/>
        </p:nvSpPr>
        <p:spPr>
          <a:xfrm>
            <a:off x="6545092" y="2087032"/>
            <a:ext cx="4602863" cy="32258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VP</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17  Así dice el Señor, tu redentor, el Dios Santo de Israel: «Yo soy el Señor tu Dios; yo te enseño lo que es para tu bien, yo te guío por el camino que debes seguir.</a:t>
            </a:r>
          </a:p>
        </p:txBody>
      </p:sp>
      <p:pic>
        <p:nvPicPr>
          <p:cNvPr id="15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