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19</a:t>
            </a:r>
            <a:endParaRPr>
              <a:solidFill>
                <a:srgbClr val="52304C"/>
              </a:solidFill>
            </a:endParaRPr>
          </a:p>
          <a:p>
            <a:pPr algn="l">
              <a:defRPr b="1"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PROMETE RESTAURACIÓN Y PROTECCIÓN </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Isaías 43.1-4, 10-12</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«Ahora, así dice Jehová, Creador tuyo, oh Jacob, y Formador tuyo, oh Israel: No temas, porque yo te redimí; te puse nombre, mío eres tú». Isaías 43.1</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4"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5"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150533"/>
            <a:ext cx="8686800"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La fe trae esperanza al corazón de cada creyente. Quienes se acercan al Santo de Israel pueden comenzar a ver la vida de otra manera, desde una nueva óptica. Pueden ver el futuro como el espacio donde Dios ha de manifestar su bondad hacia todas las personas que le buscan con fe.</a:t>
            </a:r>
          </a:p>
          <a:p>
            <a:pPr marL="270710" indent="-270710" defTabSz="443991">
              <a:lnSpc>
                <a:spcPct val="120000"/>
              </a:lnSpc>
              <a:spcBef>
                <a:spcPts val="600"/>
              </a:spcBef>
              <a:buSzPct val="100000"/>
              <a:buChar char="•"/>
              <a:defRPr sz="2500">
                <a:latin typeface="Cambria"/>
                <a:ea typeface="Cambria"/>
                <a:cs typeface="Cambria"/>
                <a:sym typeface="Cambria"/>
              </a:defRPr>
            </a:pPr>
            <a:r>
              <a:t>Las personas que se acercan a Dios con fe y experimentan su bondad tienen la responsabilidad de compartir sus experiencias espirituales con los demás. Esto es, dar testimonio de todo lo que Dios ha hecho en sus vidas.</a:t>
            </a:r>
          </a:p>
        </p:txBody>
      </p:sp>
      <p:pic>
        <p:nvPicPr>
          <p:cNvPr id="156"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7"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0"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52012"/>
            <a:ext cx="9236076"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Dios de nuestras vidas, único y sabio Dios que te has revelado a nosotros como el Santo de Israel, te alabamos y te bendecimos por siempre. Te damos gracias por ser el Dios cósmico que puede ordenar al universo que se mueva, y al mismo tiempo ser el Dios personal que se revela a la vida de cada persona que le busca con fe. Gracias por tu amor y por tu misericordia. Gracias por salvarnos, en el nombre de Jesús. Amén.</a:t>
            </a:r>
          </a:p>
        </p:txBody>
      </p:sp>
      <p:pic>
        <p:nvPicPr>
          <p:cNvPr id="162"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6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747736" y="2360965"/>
            <a:ext cx="9432599" cy="3987589"/>
          </a:xfrm>
          <a:prstGeom prst="rect">
            <a:avLst/>
          </a:prstGeom>
        </p:spPr>
        <p:txBody>
          <a:bodyPr/>
          <a:lstStyle/>
          <a:p>
            <a:pPr marL="330868" indent="-330868" defTabSz="584200">
              <a:lnSpc>
                <a:spcPct val="100000"/>
              </a:lnSpc>
              <a:spcBef>
                <a:spcPts val="600"/>
              </a:spcBef>
              <a:buFontTx/>
              <a:defRPr sz="3300">
                <a:latin typeface="Cambria"/>
                <a:ea typeface="Cambria"/>
                <a:cs typeface="Cambria"/>
                <a:sym typeface="Cambria"/>
              </a:defRPr>
            </a:pPr>
            <a:r>
              <a:t>Conocer quién es Dios, cómo es su carácter y cuáles son sus atributos. </a:t>
            </a:r>
          </a:p>
          <a:p>
            <a:pPr marL="330868" indent="-330868" defTabSz="584200">
              <a:lnSpc>
                <a:spcPct val="100000"/>
              </a:lnSpc>
              <a:spcBef>
                <a:spcPts val="600"/>
              </a:spcBef>
              <a:buFontTx/>
              <a:defRPr sz="3300">
                <a:latin typeface="Cambria"/>
                <a:ea typeface="Cambria"/>
                <a:cs typeface="Cambria"/>
                <a:sym typeface="Cambria"/>
              </a:defRPr>
            </a:pPr>
            <a:r>
              <a:t>Celebrar la esperanza que traen las promesas de Dios al corazón de cada creyente.</a:t>
            </a:r>
          </a:p>
          <a:p>
            <a:pPr marL="330868" indent="-330868" defTabSz="584200">
              <a:lnSpc>
                <a:spcPct val="100000"/>
              </a:lnSpc>
              <a:spcBef>
                <a:spcPts val="600"/>
              </a:spcBef>
              <a:buFontTx/>
              <a:defRPr sz="3300">
                <a:latin typeface="Cambria"/>
                <a:ea typeface="Cambria"/>
                <a:cs typeface="Cambria"/>
                <a:sym typeface="Cambria"/>
              </a:defRPr>
            </a:pPr>
            <a:r>
              <a:t>Comisionar a las personas de fe para que puedan dar testimonio de su relación con Dios.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31622">
              <a:lnSpc>
                <a:spcPct val="100000"/>
              </a:lnSpc>
              <a:spcBef>
                <a:spcPts val="500"/>
              </a:spcBef>
              <a:buSzTx/>
              <a:buNone/>
              <a:defRPr b="1" sz="3094">
                <a:solidFill>
                  <a:srgbClr val="3B3838"/>
                </a:solidFill>
                <a:latin typeface="Cambria"/>
                <a:ea typeface="Cambria"/>
                <a:cs typeface="Cambria"/>
                <a:sym typeface="Cambria"/>
              </a:defRPr>
            </a:pPr>
            <a:r>
              <a:t>Jacob: </a:t>
            </a:r>
            <a:r>
              <a:rPr b="0"/>
              <a:t>Hermano gemelo de Esaú e hijo de Isaac y Rebeca. Su historia se cuenta en detalles en Génesis 26-50. Obtuvo la primogenitura y la bendición paternal (correspondientes a Esaú), y llegó a ser «padre» del pueblo de Israel y de sus doce hijos: Rubén, Simeón, Leví, Judá, Isacar, Zabulón, Dan, Neftalí, Gad, Aser, José y Benjamín. Dios le puso el nombre de Israel.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496570">
              <a:lnSpc>
                <a:spcPct val="100000"/>
              </a:lnSpc>
              <a:spcBef>
                <a:spcPts val="500"/>
              </a:spcBef>
              <a:buSzTx/>
              <a:buNone/>
              <a:defRPr b="1" sz="2890">
                <a:solidFill>
                  <a:srgbClr val="3B3838"/>
                </a:solidFill>
                <a:latin typeface="Cambria"/>
                <a:ea typeface="Cambria"/>
                <a:cs typeface="Cambria"/>
                <a:sym typeface="Cambria"/>
              </a:defRPr>
            </a:pPr>
            <a:r>
              <a:t>Redimir: </a:t>
            </a:r>
            <a:r>
              <a:rPr b="0"/>
              <a:t>Rescatar o sacar de esclavitud al</a:t>
            </a:r>
            <a:endParaRPr b="0"/>
          </a:p>
          <a:p>
            <a:pPr marL="0" indent="0" defTabSz="496570">
              <a:lnSpc>
                <a:spcPct val="100000"/>
              </a:lnSpc>
              <a:spcBef>
                <a:spcPts val="500"/>
              </a:spcBef>
              <a:buSzTx/>
              <a:buNone/>
              <a:defRPr sz="2890">
                <a:solidFill>
                  <a:srgbClr val="3B3838"/>
                </a:solidFill>
                <a:latin typeface="Cambria"/>
                <a:ea typeface="Cambria"/>
                <a:cs typeface="Cambria"/>
                <a:sym typeface="Cambria"/>
              </a:defRPr>
            </a:pPr>
            <a:r>
              <a:t>cautivo mediante precio. Dios redime o libera a Israel de la esclavitud en Egipto y lo lleva a la tierra prometida. </a:t>
            </a:r>
          </a:p>
          <a:p>
            <a:pPr marL="0" indent="0" defTabSz="496570">
              <a:lnSpc>
                <a:spcPct val="100000"/>
              </a:lnSpc>
              <a:spcBef>
                <a:spcPts val="500"/>
              </a:spcBef>
              <a:buSzTx/>
              <a:buNone/>
              <a:defRPr sz="2890">
                <a:solidFill>
                  <a:srgbClr val="3B3838"/>
                </a:solidFill>
                <a:latin typeface="Cambria"/>
                <a:ea typeface="Cambria"/>
                <a:cs typeface="Cambria"/>
                <a:sym typeface="Cambria"/>
              </a:defRPr>
            </a:pPr>
          </a:p>
          <a:p>
            <a:pPr marL="0" indent="0" defTabSz="496570">
              <a:lnSpc>
                <a:spcPct val="100000"/>
              </a:lnSpc>
              <a:spcBef>
                <a:spcPts val="500"/>
              </a:spcBef>
              <a:buSzTx/>
              <a:buNone/>
              <a:defRPr sz="2890">
                <a:solidFill>
                  <a:srgbClr val="3B3838"/>
                </a:solidFill>
                <a:latin typeface="Cambria"/>
                <a:ea typeface="Cambria"/>
                <a:cs typeface="Cambria"/>
                <a:sym typeface="Cambria"/>
              </a:defRPr>
            </a:pPr>
            <a:r>
              <a:rPr b="1"/>
              <a:t>Testigo:</a:t>
            </a:r>
            <a:r>
              <a:t> La persona que afirma o da testimonio de la existencia de un hecho porque lo ha presenciado. Esta declaración la hace ante un auditorio que ignora lo sucedido y no lo puede verificar ocularmente.</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43.1-2</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85383" y="1841870"/>
            <a:ext cx="4300539" cy="4864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 Ahora, así dice Jehová, Creador tuyo, oh Jacob, y Formador tuyo, oh Israel: No temas, porque yo te redimí; te puse nombre, mío eres tú.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  Cuando pases por las aguas, yo estaré contigo; y si por los ríos, no te anegarán. Cuando pases por el fuego, no te quemarás, ni la llama arderá en ti</a:t>
            </a:r>
          </a:p>
        </p:txBody>
      </p:sp>
      <p:sp>
        <p:nvSpPr>
          <p:cNvPr id="122" name="VP…"/>
          <p:cNvSpPr txBox="1"/>
          <p:nvPr/>
        </p:nvSpPr>
        <p:spPr>
          <a:xfrm>
            <a:off x="6358826" y="1731380"/>
            <a:ext cx="5023442" cy="45821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 Pero ahora, Israel, pueblo de Jacob, el Señor que te creó te dice: «No temas, que yo te he libertado; yo te llamé por tu nombre, tú eres mío.</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 Si tienes que pasar por el agua, yo estaré contigo, si tienes que cruzar ríos, no te ahogarás; si tienes que pasar por el fuego, no te quemarás, las llamas no arderán en ti.</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43.3-4</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2035276"/>
            <a:ext cx="4300539"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Porque yo Jehová, Dios tuyo, el Santo de Israel, soy tu Salvador; a Egipto he dado por tu rescate, a Etiopía y a Seba por ti.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Porque a mis ojos fuiste de gran estima, fuiste honorable, y yo te amé; daré, pues, hombres por ti, y naciones por tu vida.</a:t>
            </a:r>
          </a:p>
        </p:txBody>
      </p:sp>
      <p:sp>
        <p:nvSpPr>
          <p:cNvPr id="129" name="VP…"/>
          <p:cNvSpPr txBox="1"/>
          <p:nvPr/>
        </p:nvSpPr>
        <p:spPr>
          <a:xfrm>
            <a:off x="6486181" y="1926267"/>
            <a:ext cx="4976147" cy="38671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Pues yo soy tu Señor, tu salvador, el Dios Santo de Israel. Yo te he adquirido; he dado como precio de rescate a Egipto, a Etiopía y a Sabá,</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porque te aprecio, eres de gran valor y yo te amo. Para tenerte a ti y para salvar tu vida entrego hombres y naciones. </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Isaías 43.10-11</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2079888"/>
            <a:ext cx="4300539" cy="4229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10  Vosotros sois mis testigos, dice Jehová, y mi siervo que yo escogí, para que me conozcáis y creáis, y entendáis que yo mismo soy; antes de mí no fue formado dios, ni lo será después de mí.</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11  Yo, yo Jehová, y fuera de mí no hay quien salve. </a:t>
            </a:r>
          </a:p>
        </p:txBody>
      </p:sp>
      <p:sp>
        <p:nvSpPr>
          <p:cNvPr id="136" name="VP…"/>
          <p:cNvSpPr txBox="1"/>
          <p:nvPr/>
        </p:nvSpPr>
        <p:spPr>
          <a:xfrm>
            <a:off x="6578959" y="2079888"/>
            <a:ext cx="4602863"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10 El Señor afirma: «Ustedes son mis testigos, mis siervos, que yo elegí para que me conozcan y confíen en mí y entiendan quién soy. Antes de mí no ha existido ningún dios, ni habrá ninguno después de mí.</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11 Sólo yo soy el Señor; fuera de mí nadie puede salvar.»</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Isaías 43.12</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2290233"/>
            <a:ext cx="4300539" cy="3225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RVR</a:t>
            </a:r>
          </a:p>
          <a:p>
            <a:pPr defTabSz="368045">
              <a:lnSpc>
                <a:spcPct val="120000"/>
              </a:lnSpc>
              <a:defRPr b="1"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12  Yo anuncié, y salvé, e hice oír, y no hubo entre vosotros dios ajeno. Vosotros, pues, sois mis testigos, dice Jehová, que yo soy Dios.</a:t>
            </a:r>
          </a:p>
        </p:txBody>
      </p:sp>
      <p:sp>
        <p:nvSpPr>
          <p:cNvPr id="143" name="VP…"/>
          <p:cNvSpPr txBox="1"/>
          <p:nvPr/>
        </p:nvSpPr>
        <p:spPr>
          <a:xfrm>
            <a:off x="6545092" y="2290232"/>
            <a:ext cx="4602863" cy="3225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500">
                <a:latin typeface="Cambria"/>
                <a:ea typeface="Cambria"/>
                <a:cs typeface="Cambria"/>
                <a:sym typeface="Cambria"/>
              </a:defRPr>
            </a:pPr>
            <a:r>
              <a:t>VP</a:t>
            </a:r>
          </a:p>
          <a:p>
            <a:pPr defTabSz="368045">
              <a:lnSpc>
                <a:spcPct val="120000"/>
              </a:lnSpc>
              <a:defRPr sz="2500">
                <a:latin typeface="Cambria"/>
                <a:ea typeface="Cambria"/>
                <a:cs typeface="Cambria"/>
                <a:sym typeface="Cambria"/>
              </a:defRPr>
            </a:pPr>
          </a:p>
          <a:p>
            <a:pPr defTabSz="368045">
              <a:lnSpc>
                <a:spcPct val="120000"/>
              </a:lnSpc>
              <a:defRPr sz="2500">
                <a:latin typeface="Cambria"/>
                <a:ea typeface="Cambria"/>
                <a:cs typeface="Cambria"/>
                <a:sym typeface="Cambria"/>
              </a:defRPr>
            </a:pPr>
            <a:r>
              <a:t>12 El Señor afirma:  «Yo lo anuncié y lo proclamé: yo los he salvado; no lo hizo un dios extraño, y ustedes son mis testigos.</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4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426633"/>
            <a:ext cx="8686800" cy="4953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p>
          <a:p>
            <a:pPr defTabSz="443991">
              <a:lnSpc>
                <a:spcPct val="120000"/>
              </a:lnSpc>
              <a:spcBef>
                <a:spcPts val="600"/>
              </a:spcBef>
              <a:defRPr sz="2400">
                <a:latin typeface="Cambria"/>
                <a:ea typeface="Cambria"/>
                <a:cs typeface="Cambria"/>
                <a:sym typeface="Cambria"/>
              </a:defRPr>
            </a:pPr>
            <a:r>
              <a:t>Las ideas principales que presenta esta lección para la predicación y la enseñanza son las siguientes:</a:t>
            </a:r>
          </a:p>
          <a:p>
            <a:pPr marL="240631" indent="-240631" defTabSz="443991">
              <a:lnSpc>
                <a:spcPct val="120000"/>
              </a:lnSpc>
              <a:spcBef>
                <a:spcPts val="600"/>
              </a:spcBef>
              <a:buSzPct val="100000"/>
              <a:buChar char="•"/>
              <a:defRPr sz="2400">
                <a:latin typeface="Cambria"/>
                <a:ea typeface="Cambria"/>
                <a:cs typeface="Cambria"/>
                <a:sym typeface="Cambria"/>
              </a:defRPr>
            </a:pPr>
            <a:r>
              <a:t>Las nuevas generaciones están buscando conectarse con lo divino por medio de espiritualidades alternas que se alejan del cristianismo tradicional.</a:t>
            </a:r>
          </a:p>
          <a:p>
            <a:pPr marL="240631" indent="-240631" defTabSz="443991">
              <a:lnSpc>
                <a:spcPct val="120000"/>
              </a:lnSpc>
              <a:spcBef>
                <a:spcPts val="600"/>
              </a:spcBef>
              <a:buSzPct val="100000"/>
              <a:buChar char="•"/>
              <a:defRPr sz="2400">
                <a:latin typeface="Cambria"/>
                <a:ea typeface="Cambria"/>
                <a:cs typeface="Cambria"/>
                <a:sym typeface="Cambria"/>
              </a:defRPr>
            </a:pPr>
            <a:r>
              <a:t>La iglesia necesita proclamar que hay un solo Dios, quien se ha revelado a la humanidad a través de la historia de Israel y de la persona histórica de Jesucristo. Es necesario decir a la juventud que las prácticas religiosas alternas no le llevan a conocer al único y sabio Dios.</a:t>
            </a:r>
          </a:p>
        </p:txBody>
      </p:sp>
      <p:pic>
        <p:nvPicPr>
          <p:cNvPr id="15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