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0176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18</a:t>
            </a:r>
            <a:endParaRPr>
              <a:solidFill>
                <a:srgbClr val="52304C"/>
              </a:solidFill>
            </a:endParaRPr>
          </a:p>
          <a:p>
            <a:pPr algn="l">
              <a:defRPr b="1" sz="36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PROMETE ESCUCHAR Y PERDONAR</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2 Crónicas 7.12-22</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«Si se humilla mi pueblo, sobre el cual mi nombre es invocado, y</a:t>
            </a:r>
          </a:p>
          <a:p>
            <a:pPr defTabSz="584200">
              <a:defRPr sz="2000">
                <a:solidFill>
                  <a:srgbClr val="3B3838"/>
                </a:solidFill>
                <a:latin typeface="Cambria"/>
                <a:ea typeface="Cambria"/>
                <a:cs typeface="Cambria"/>
                <a:sym typeface="Cambria"/>
              </a:defRPr>
            </a:pPr>
            <a:r>
              <a:t>oran, y buscan mi rostro, y se convierten de sus malos caminos; entonces yo oiré desde los cielos, perdonaré sus pecados y sanaré su tierra». 2 Crónicas 7.14</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Crónicas 7.22</a:t>
            </a:r>
          </a:p>
        </p:txBody>
      </p:sp>
      <p:sp>
        <p:nvSpPr>
          <p:cNvPr id="15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6" name="RVR…"/>
          <p:cNvSpPr txBox="1"/>
          <p:nvPr/>
        </p:nvSpPr>
        <p:spPr>
          <a:xfrm>
            <a:off x="1742016" y="2546350"/>
            <a:ext cx="4300539" cy="3086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22  Y se responderá: “Por cuanto dejaron a Jehová, Dios de sus padres, que los sacó de la tierra de Egipto, y han abrazado a dioses ajenos, y los adoraron y sirvieron; por eso él ha traído todo este mal sobre ellos.”»</a:t>
            </a:r>
          </a:p>
        </p:txBody>
      </p:sp>
      <p:sp>
        <p:nvSpPr>
          <p:cNvPr id="157" name="VP…"/>
          <p:cNvSpPr txBox="1"/>
          <p:nvPr/>
        </p:nvSpPr>
        <p:spPr>
          <a:xfrm>
            <a:off x="6498525" y="2547195"/>
            <a:ext cx="4602863" cy="284734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22  Y le responderán que fue porque abandonaron al Señor, el Dios de sus antepasados, que los sacó de Egipto, y porque se aferraron a adorar y servir a otros dioses; que por eso hizo venir sobre ellos tan grande mal.»</a:t>
            </a:r>
          </a:p>
        </p:txBody>
      </p:sp>
      <p:pic>
        <p:nvPicPr>
          <p:cNvPr id="15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1678093"/>
            <a:ext cx="8686800" cy="44500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p>
          <a:p>
            <a:pPr defTabSz="443991">
              <a:lnSpc>
                <a:spcPct val="120000"/>
              </a:lnSpc>
              <a:spcBef>
                <a:spcPts val="600"/>
              </a:spcBef>
              <a:defRPr sz="2400">
                <a:latin typeface="Cambria"/>
                <a:ea typeface="Cambria"/>
                <a:cs typeface="Cambria"/>
                <a:sym typeface="Cambria"/>
              </a:defRPr>
            </a:pPr>
            <a:r>
              <a:t>Las principales ideas bíblicas y teológicas que presenta este pasaje bíblico son:</a:t>
            </a:r>
          </a:p>
          <a:p>
            <a:pPr marL="240631" indent="-240631" defTabSz="443991">
              <a:lnSpc>
                <a:spcPct val="120000"/>
              </a:lnSpc>
              <a:spcBef>
                <a:spcPts val="600"/>
              </a:spcBef>
              <a:buSzPct val="100000"/>
              <a:buChar char="•"/>
              <a:defRPr sz="2400">
                <a:latin typeface="Cambria"/>
                <a:ea typeface="Cambria"/>
                <a:cs typeface="Cambria"/>
                <a:sym typeface="Cambria"/>
              </a:defRPr>
            </a:pPr>
            <a:r>
              <a:t>Dios se relaciona con la humanidad por medio de pactos. En la Biblia encontramos dos grandes pactos: el pacto entre Dios y el pueblo de Israel, y el nuevo pacto mediado por la obra de Jesucristo. Sin embargo, en el Antiguo Testamento encontramos pactos menores entre Dios y personajes tales como Adán, Noé, Abraham, Moisés, David y Salomón, entre otros. Esta lección se enfoca en el pacto entre Dios y Salomón.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379133"/>
            <a:ext cx="8686800" cy="375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Dios no está obligado a salvar al ser humano pecador ni a entrar en una relación de pacto con pueblo alguno. Dios nos invita a entrar en el pacto de manera libre y voluntaria, motivado por el amor que caracteriza y define la esencia de la divinidad.</a:t>
            </a:r>
          </a:p>
          <a:p>
            <a:pPr marL="270710" indent="-270710" defTabSz="443991">
              <a:lnSpc>
                <a:spcPct val="120000"/>
              </a:lnSpc>
              <a:spcBef>
                <a:spcPts val="600"/>
              </a:spcBef>
              <a:buSzPct val="100000"/>
              <a:buChar char="•"/>
              <a:defRPr sz="2500">
                <a:latin typeface="Cambria"/>
                <a:ea typeface="Cambria"/>
                <a:cs typeface="Cambria"/>
                <a:sym typeface="Cambria"/>
              </a:defRPr>
            </a:pPr>
            <a:r>
              <a:t>Cuando entramos en una relación de pacto y obedecemos los mandatos del Dios del cielo experimentamos una renovación espiritual.</a:t>
            </a:r>
          </a:p>
        </p:txBody>
      </p:sp>
      <p:pic>
        <p:nvPicPr>
          <p:cNvPr id="17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74"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5"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751243"/>
            <a:ext cx="8686800" cy="26085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800">
                <a:latin typeface="Cambria"/>
                <a:ea typeface="Cambria"/>
                <a:cs typeface="Cambria"/>
                <a:sym typeface="Cambria"/>
              </a:defRPr>
            </a:pPr>
            <a:r>
              <a:t>Si bien la obediencia trae bendición, la desobediencia trae maldición. La desobediencia a Dios puede resultar en castigo divino.</a:t>
            </a:r>
          </a:p>
          <a:p>
            <a:pPr marL="270710" indent="-270710" defTabSz="443991">
              <a:lnSpc>
                <a:spcPct val="120000"/>
              </a:lnSpc>
              <a:spcBef>
                <a:spcPts val="600"/>
              </a:spcBef>
              <a:buSzPct val="100000"/>
              <a:buChar char="•"/>
              <a:defRPr sz="2800">
                <a:latin typeface="Cambria"/>
                <a:ea typeface="Cambria"/>
                <a:cs typeface="Cambria"/>
                <a:sym typeface="Cambria"/>
              </a:defRPr>
            </a:pPr>
            <a:r>
              <a:t>Las personas de fe viven como personas de fe y la demuestran en la vida diaria.</a:t>
            </a:r>
          </a:p>
        </p:txBody>
      </p:sp>
      <p:pic>
        <p:nvPicPr>
          <p:cNvPr id="176"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7"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80"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Dios de pactos, gracias te damos por tu disposición a entrar en una relación de amor y salvación con la humanidad. Gracias porque demuestras a cada paso tu misericordia y tu grandeza. Danos fuerzas para poder entrar en una relación de pacto contigo y mantener esa relación con fidelidad. Todo esto lo pedimos en el nombre de Jesús. Amén. </a:t>
            </a:r>
          </a:p>
        </p:txBody>
      </p:sp>
      <p:pic>
        <p:nvPicPr>
          <p:cNvPr id="182"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8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747736" y="2360965"/>
            <a:ext cx="9432599" cy="3987589"/>
          </a:xfrm>
          <a:prstGeom prst="rect">
            <a:avLst/>
          </a:prstGeom>
        </p:spPr>
        <p:txBody>
          <a:bodyPr/>
          <a:lstStyle/>
          <a:p>
            <a:pPr marL="320942" indent="-320942" defTabSz="566674">
              <a:lnSpc>
                <a:spcPct val="100000"/>
              </a:lnSpc>
              <a:spcBef>
                <a:spcPts val="500"/>
              </a:spcBef>
              <a:buFontTx/>
              <a:defRPr sz="3201">
                <a:latin typeface="Cambria"/>
                <a:ea typeface="Cambria"/>
                <a:cs typeface="Cambria"/>
                <a:sym typeface="Cambria"/>
              </a:defRPr>
            </a:pPr>
            <a:r>
              <a:t>Afirmar que Dios invita a las personas de fe a entrar en una relación de pacto en la cual ambas partes asumen libremente responsabilidades mutuas.</a:t>
            </a:r>
          </a:p>
          <a:p>
            <a:pPr marL="320942" indent="-320942" defTabSz="566674">
              <a:lnSpc>
                <a:spcPct val="100000"/>
              </a:lnSpc>
              <a:spcBef>
                <a:spcPts val="500"/>
              </a:spcBef>
              <a:buFontTx/>
              <a:defRPr sz="3201">
                <a:latin typeface="Cambria"/>
                <a:ea typeface="Cambria"/>
                <a:cs typeface="Cambria"/>
                <a:sym typeface="Cambria"/>
              </a:defRPr>
            </a:pPr>
            <a:r>
              <a:t>Definir el concepto «pacto» desde la perspectiva de la teología bíblica.</a:t>
            </a:r>
          </a:p>
          <a:p>
            <a:pPr marL="320942" indent="-320942" defTabSz="566674">
              <a:lnSpc>
                <a:spcPct val="100000"/>
              </a:lnSpc>
              <a:spcBef>
                <a:spcPts val="500"/>
              </a:spcBef>
              <a:buFontTx/>
              <a:defRPr sz="3201">
                <a:latin typeface="Cambria"/>
                <a:ea typeface="Cambria"/>
                <a:cs typeface="Cambria"/>
                <a:sym typeface="Cambria"/>
              </a:defRPr>
            </a:pPr>
            <a:r>
              <a:t>Explicar la importancia de la oración y de la adoración para el crecimiento espiritual.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84200">
              <a:lnSpc>
                <a:spcPct val="100000"/>
              </a:lnSpc>
              <a:spcBef>
                <a:spcPts val="600"/>
              </a:spcBef>
              <a:buSzTx/>
              <a:buNone/>
              <a:defRPr b="1" sz="3400">
                <a:solidFill>
                  <a:srgbClr val="3B3838"/>
                </a:solidFill>
                <a:latin typeface="Cambria"/>
                <a:ea typeface="Cambria"/>
                <a:cs typeface="Cambria"/>
                <a:sym typeface="Cambria"/>
              </a:defRPr>
            </a:pPr>
            <a:r>
              <a:t>Salomón: </a:t>
            </a:r>
            <a:r>
              <a:rPr b="0"/>
              <a:t>Hijo de David y Betsabé; tercer y último rey del reino unido de Israel. Durante su reinado, la nación alcanzó su máxima expansión geográfica y material. Fue un hombre sabio y construyó un gran templo para el Señor. La tradición le atribuye el Libro de la Sabiduría.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473201">
              <a:lnSpc>
                <a:spcPct val="100000"/>
              </a:lnSpc>
              <a:spcBef>
                <a:spcPts val="400"/>
              </a:spcBef>
              <a:buSzTx/>
              <a:buNone/>
              <a:defRPr b="1" sz="2754">
                <a:solidFill>
                  <a:srgbClr val="3B3838"/>
                </a:solidFill>
                <a:latin typeface="Cambria"/>
                <a:ea typeface="Cambria"/>
                <a:cs typeface="Cambria"/>
                <a:sym typeface="Cambria"/>
              </a:defRPr>
            </a:pPr>
            <a:r>
              <a:t>Langosta: </a:t>
            </a:r>
            <a:r>
              <a:rPr b="0"/>
              <a:t>Insecto del orden ortóptero. Se distingue del saltamontes por su comportamiento gregario y por moverse en enjambre. La invasión de langostas es una imagen de juicio o castigo. </a:t>
            </a:r>
            <a:endParaRPr b="0"/>
          </a:p>
          <a:p>
            <a:pPr marL="0" indent="0" defTabSz="473201">
              <a:lnSpc>
                <a:spcPct val="100000"/>
              </a:lnSpc>
              <a:spcBef>
                <a:spcPts val="400"/>
              </a:spcBef>
              <a:buSzTx/>
              <a:buNone/>
              <a:defRPr b="1" sz="2754">
                <a:solidFill>
                  <a:srgbClr val="3B3838"/>
                </a:solidFill>
                <a:latin typeface="Cambria"/>
                <a:ea typeface="Cambria"/>
                <a:cs typeface="Cambria"/>
                <a:sym typeface="Cambria"/>
              </a:defRPr>
            </a:pPr>
          </a:p>
          <a:p>
            <a:pPr marL="0" indent="0" defTabSz="473201">
              <a:lnSpc>
                <a:spcPct val="100000"/>
              </a:lnSpc>
              <a:spcBef>
                <a:spcPts val="400"/>
              </a:spcBef>
              <a:buSzTx/>
              <a:buNone/>
              <a:defRPr b="1" sz="2754">
                <a:solidFill>
                  <a:srgbClr val="3B3838"/>
                </a:solidFill>
                <a:latin typeface="Cambria"/>
                <a:ea typeface="Cambria"/>
                <a:cs typeface="Cambria"/>
                <a:sym typeface="Cambria"/>
              </a:defRPr>
            </a:pPr>
            <a:r>
              <a:t>Decretos:</a:t>
            </a:r>
            <a:r>
              <a:rPr b="0"/>
              <a:t> Declaración pública hecha por un monarca o cuerpo gobernante que tenía fuerza de ley. Típicamente dicho en voz alta y posteriormente promulgado en forma escrita. </a:t>
            </a:r>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Crónicas 7.12-13</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00716" y="1877853"/>
            <a:ext cx="4300539" cy="452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300">
                <a:latin typeface="Cambria"/>
                <a:ea typeface="Cambria"/>
                <a:cs typeface="Cambria"/>
                <a:sym typeface="Cambria"/>
              </a:defRPr>
            </a:pPr>
            <a:r>
              <a:t>RVR</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12  Entonces apareció Jehová a Salomón de noche y le dijo: «Yo he oído tu oración, y he elegido para mí este lugar como Casa de sacrificio.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13  Si yo cierro los cielos para que no haya lluvia, y si mando a la langosta que consuma la tierra, o si envío pestilencia a mi pueblo</a:t>
            </a:r>
          </a:p>
        </p:txBody>
      </p:sp>
      <p:sp>
        <p:nvSpPr>
          <p:cNvPr id="122" name="VP…"/>
          <p:cNvSpPr txBox="1"/>
          <p:nvPr/>
        </p:nvSpPr>
        <p:spPr>
          <a:xfrm>
            <a:off x="6358826" y="1716564"/>
            <a:ext cx="5023442" cy="42392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12  Se le apareció de noche el Señor y le dijo: «He escuchado tu oración, y he escogido este sitio como templo para los sacrificios.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13  Así que, si mando una sequía y hago que no llueva, u ordeno a las langostas que destruyan los campos, o envío una peste sobre mi pueblo, </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Crónicas 7.14-15</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843616" y="1860651"/>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14  si se humilla mi pueblo, sobre el cual mi nombre es invocado, y oran, y buscan mi rostro, y se convierten de sus malos caminos; entonces yo oiré desde los cielos, perdonaré sus pecados y sanaré su tierra.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15  Mis ojos estarán abiertos, y mis oídos atentos, a la oración que se haga en este lugar;</a:t>
            </a:r>
          </a:p>
        </p:txBody>
      </p:sp>
      <p:sp>
        <p:nvSpPr>
          <p:cNvPr id="129" name="VP…"/>
          <p:cNvSpPr txBox="1"/>
          <p:nvPr/>
        </p:nvSpPr>
        <p:spPr>
          <a:xfrm>
            <a:off x="6486181" y="1751642"/>
            <a:ext cx="4976147"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14  y si mi pueblo, el pueblo que lleva mi nombre, se humilla, ora, me busca y deja su mala conducta, yo lo escucharé desde el cielo, perdonaré sus pecados y devolveré la prosperidad a su país.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15  De ahora en adelante escucharé con atención las oraciones que se hagan en este lugar, </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Crónicas 7.16-17</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754716" y="1698888"/>
            <a:ext cx="4300539" cy="4991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16  pues ahora he elegido y santificado esta Casa, para que esté en ella mi nombre para siempre; y mis ojos y mi corazón estarán ahí para siempre.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17  Y si tú andas delante de mí como anduvo tu padre David, haces todas las cosas que yo te he mandado, y guardas mis estatutos y mis decretos, </a:t>
            </a:r>
          </a:p>
        </p:txBody>
      </p:sp>
      <p:sp>
        <p:nvSpPr>
          <p:cNvPr id="136" name="VP…"/>
          <p:cNvSpPr txBox="1"/>
          <p:nvPr/>
        </p:nvSpPr>
        <p:spPr>
          <a:xfrm>
            <a:off x="6578959" y="1698888"/>
            <a:ext cx="4602863" cy="4991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16  porque he escogido y consagrado este templo como residencia perpetua de mi nombre. Siempre lo cuidaré y lo tendré presente.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17  Ahora bien, si tú te comportas en mi presencia como lo hizo David, tu padre, poniendo en práctica todo lo que te he ordenado y obedeciendo mis leyes y decretos, </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2 Crónicas 7.18-19</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881716" y="2207682"/>
            <a:ext cx="4300539" cy="38989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18  yo confirmaré el trono de tu reino, como pacté con David, tu padre, diciendo: “No te faltará uno de los tuyos para que gobierne en Israel.”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19  Pero si vosotros os volvéis, y dejáis mis estatutos y mandamientos que he puesto delante de vosotros, y vais y servís a dioses ajenos, y los adoráis, </a:t>
            </a:r>
          </a:p>
        </p:txBody>
      </p:sp>
      <p:sp>
        <p:nvSpPr>
          <p:cNvPr id="143" name="VP…"/>
          <p:cNvSpPr txBox="1"/>
          <p:nvPr/>
        </p:nvSpPr>
        <p:spPr>
          <a:xfrm>
            <a:off x="6545092" y="2207682"/>
            <a:ext cx="4602863" cy="38989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18  yo confirmaré tu reinado según lo pactado con David, tu padre, cuando le dije que nunca faltaría un descendiente suyo que gobernara a Israel.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19  Pero si ustedes se apartan de mí, y no cumplen las leyes y los mandamientos que les he dado, sino que sirven y adoran a otros dioses,</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2 Crónicas 7.20-21</a:t>
            </a:r>
          </a:p>
        </p:txBody>
      </p:sp>
      <p:sp>
        <p:nvSpPr>
          <p:cNvPr id="14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9" name="RVR…"/>
          <p:cNvSpPr txBox="1"/>
          <p:nvPr/>
        </p:nvSpPr>
        <p:spPr>
          <a:xfrm>
            <a:off x="1742016" y="1784349"/>
            <a:ext cx="4300539" cy="4610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20  yo os arrancaré de mi tierra que os he dado; arrojaré de mi presencia esta Casa que he santificado a mi nombre, y la haré objeto de burla y escarnio entre todos los pueblos. </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21  Y esta Casa que es tan excelsa, será espanto a todo el que pase, de modo que dirá: “¿Por qué ha hecho así Jehová a esta tierra y a esta Casa?</a:t>
            </a:r>
          </a:p>
        </p:txBody>
      </p:sp>
      <p:sp>
        <p:nvSpPr>
          <p:cNvPr id="150" name="VP…"/>
          <p:cNvSpPr txBox="1"/>
          <p:nvPr/>
        </p:nvSpPr>
        <p:spPr>
          <a:xfrm>
            <a:off x="6498525" y="1766569"/>
            <a:ext cx="4602863" cy="495046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20  los arrancaré a ustedes de la tierra que les he dado, arrojaré de mi presencia el templo que he consagrado y haré que sean motivo de burla constante entre todas las naciones.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21  Y este templo, que era tan glorioso, será convertido en un montón de ruinas, y todo el que pase junto a él se asombrará y preguntará por qué actuó el Señor así con este país y </a:t>
            </a:r>
          </a:p>
          <a:p>
            <a:pPr defTabSz="368045">
              <a:lnSpc>
                <a:spcPct val="120000"/>
              </a:lnSpc>
              <a:defRPr sz="2000">
                <a:latin typeface="Cambria"/>
                <a:ea typeface="Cambria"/>
                <a:cs typeface="Cambria"/>
                <a:sym typeface="Cambria"/>
              </a:defRPr>
            </a:pPr>
            <a:r>
              <a:t>con este templo.</a:t>
            </a:r>
          </a:p>
        </p:txBody>
      </p:sp>
      <p:pic>
        <p:nvPicPr>
          <p:cNvPr id="15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