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03753" y="13303"/>
            <a:ext cx="9651438"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17</a:t>
            </a:r>
            <a:endParaRPr>
              <a:solidFill>
                <a:srgbClr val="52304C"/>
              </a:solidFill>
            </a:endParaRPr>
          </a:p>
          <a:p>
            <a:pPr algn="l">
              <a:defRPr b="1" sz="3600">
                <a:solidFill>
                  <a:srgbClr val="F9570F"/>
                </a:solidFill>
                <a:latin typeface="Futura PT Heavy"/>
                <a:ea typeface="Futura PT Heavy"/>
                <a:cs typeface="Futura PT Heavy"/>
                <a:sym typeface="Futura PT Heavy"/>
              </a:defRPr>
            </a:pPr>
            <a:r>
              <a:rPr b="0">
                <a:solidFill>
                  <a:srgbClr val="E7B66A"/>
                </a:solidFill>
                <a:latin typeface="Futura Bold"/>
                <a:ea typeface="Futura Bold"/>
                <a:cs typeface="Futura Bold"/>
                <a:sym typeface="Futura Bold"/>
              </a:rPr>
              <a:t>MARÍA SE MARAVILLA AL SER ELEGIDA</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Lucas 1.46-55</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967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584200">
              <a:defRPr sz="2000">
                <a:solidFill>
                  <a:srgbClr val="3B3838"/>
                </a:solidFill>
                <a:latin typeface="Cambria"/>
                <a:ea typeface="Cambria"/>
                <a:cs typeface="Cambria"/>
                <a:sym typeface="Cambria"/>
              </a:defRPr>
            </a:pPr>
            <a:r>
              <a:t>«Engrandece mi alma al Señor y mi espíritu se regocija en Dios mi Salvador». </a:t>
            </a:r>
          </a:p>
          <a:p>
            <a:pPr defTabSz="584200">
              <a:defRPr sz="2000">
                <a:solidFill>
                  <a:srgbClr val="3B3838"/>
                </a:solidFill>
                <a:latin typeface="Cambria"/>
                <a:ea typeface="Cambria"/>
                <a:cs typeface="Cambria"/>
                <a:sym typeface="Cambria"/>
              </a:defRPr>
            </a:pPr>
            <a:r>
              <a:t>Lucas 1.46-47</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55"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56"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1853353"/>
            <a:ext cx="8686800" cy="40995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400">
                <a:latin typeface="Cambria"/>
                <a:ea typeface="Cambria"/>
                <a:cs typeface="Cambria"/>
                <a:sym typeface="Cambria"/>
              </a:defRPr>
            </a:pPr>
          </a:p>
          <a:p>
            <a:pPr defTabSz="443991">
              <a:lnSpc>
                <a:spcPct val="120000"/>
              </a:lnSpc>
              <a:spcBef>
                <a:spcPts val="600"/>
              </a:spcBef>
              <a:defRPr sz="2400">
                <a:latin typeface="Cambria"/>
                <a:ea typeface="Cambria"/>
                <a:cs typeface="Cambria"/>
                <a:sym typeface="Cambria"/>
              </a:defRPr>
            </a:pPr>
            <a:r>
              <a:t>Esta lección afirma los siguientes puntos bíblicos, teológicos y pastorales:</a:t>
            </a:r>
          </a:p>
          <a:p>
            <a:pPr marL="240631" indent="-240631" defTabSz="443991">
              <a:lnSpc>
                <a:spcPct val="120000"/>
              </a:lnSpc>
              <a:spcBef>
                <a:spcPts val="600"/>
              </a:spcBef>
              <a:buSzPct val="100000"/>
              <a:buChar char="•"/>
              <a:defRPr sz="2400">
                <a:latin typeface="Cambria"/>
                <a:ea typeface="Cambria"/>
                <a:cs typeface="Cambria"/>
                <a:sym typeface="Cambria"/>
              </a:defRPr>
            </a:pPr>
            <a:r>
              <a:t>Dios llamó a María de Nazaret para cumplir con una responsabilidad enorme y la joven mujer demostró tener el carácter necesario para discernir, aceptar y cumplir el llamado divino.</a:t>
            </a:r>
          </a:p>
          <a:p>
            <a:pPr marL="240631" indent="-240631" defTabSz="443991">
              <a:lnSpc>
                <a:spcPct val="120000"/>
              </a:lnSpc>
              <a:spcBef>
                <a:spcPts val="600"/>
              </a:spcBef>
              <a:buSzPct val="100000"/>
              <a:buChar char="•"/>
              <a:defRPr sz="2400">
                <a:latin typeface="Cambria"/>
                <a:ea typeface="Cambria"/>
                <a:cs typeface="Cambria"/>
                <a:sym typeface="Cambria"/>
              </a:defRPr>
            </a:pPr>
            <a:r>
              <a:t>Dios puede llamar a una persona ordinaria a cumplir con una misión extraordinaria.</a:t>
            </a:r>
          </a:p>
        </p:txBody>
      </p:sp>
      <p:pic>
        <p:nvPicPr>
          <p:cNvPr id="157"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8"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1"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2"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2419773"/>
            <a:ext cx="8686800" cy="3677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70710" indent="-270710" defTabSz="443991">
              <a:lnSpc>
                <a:spcPct val="120000"/>
              </a:lnSpc>
              <a:spcBef>
                <a:spcPts val="600"/>
              </a:spcBef>
              <a:buSzPct val="100000"/>
              <a:buChar char="•"/>
              <a:defRPr sz="2200">
                <a:latin typeface="Cambria"/>
                <a:ea typeface="Cambria"/>
                <a:cs typeface="Cambria"/>
                <a:sym typeface="Cambria"/>
              </a:defRPr>
            </a:pPr>
            <a:r>
              <a:t>Es innegable que el Dios que se revela a través de las Escrituras muestra una preocupación particular por las personas rechazadas. Dios escucha el clamor de la persona pobre y oprimida; responde la oración de las personas esclavizadas, y escucha el grito de dolor de las víctimas.</a:t>
            </a:r>
          </a:p>
          <a:p>
            <a:pPr marL="270710" indent="-270710" defTabSz="443991">
              <a:lnSpc>
                <a:spcPct val="120000"/>
              </a:lnSpc>
              <a:spcBef>
                <a:spcPts val="600"/>
              </a:spcBef>
              <a:buSzPct val="100000"/>
              <a:buChar char="•"/>
              <a:defRPr sz="2200">
                <a:latin typeface="Cambria"/>
                <a:ea typeface="Cambria"/>
                <a:cs typeface="Cambria"/>
                <a:sym typeface="Cambria"/>
              </a:defRPr>
            </a:pPr>
            <a:r>
              <a:t>Lamentablemente, en el ambiente politizado en el cual se encuentra la iglesia a principios del siglo XXI, este mensaje se ha tornado muy controversial. Tan pronto se menciona el amor de Dios hacia el pobre, algunas personas se niegan a prestar atención.</a:t>
            </a:r>
          </a:p>
        </p:txBody>
      </p:sp>
      <p:pic>
        <p:nvPicPr>
          <p:cNvPr id="163"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64"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7"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8"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3244003"/>
            <a:ext cx="8686800" cy="20294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800">
                <a:latin typeface="Cambria"/>
                <a:ea typeface="Cambria"/>
                <a:cs typeface="Cambria"/>
                <a:sym typeface="Cambria"/>
              </a:defRPr>
            </a:lvl1pPr>
          </a:lstStyle>
          <a:p>
            <a:pPr/>
            <a:r>
              <a:t>El amor de Dios no elimina el juicio divino. La salvación trae buenas noticias a las víctimas y «malas» noticias para los victimarios, particularmente para aquellos que se empeñan en perseverar en su maldad.</a:t>
            </a:r>
          </a:p>
        </p:txBody>
      </p:sp>
      <p:pic>
        <p:nvPicPr>
          <p:cNvPr id="169"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70"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73"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74"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680612"/>
            <a:ext cx="9236076" cy="276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Bendito Dios, celebramos tu amor y tu grandeza. Nos unimos al Cántico de María para celebrar las virtudes que te distinguen. Te adoramos porque eres bueno, amoroso, misericordioso, justo y clemente. Te adoramos porque te acercas a nosotros en nuestra pobreza e indefensión. Te damos gracias por protegernos, en el nombre poderoso de Jesús. Amén. </a:t>
            </a:r>
          </a:p>
        </p:txBody>
      </p:sp>
      <p:pic>
        <p:nvPicPr>
          <p:cNvPr id="175"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76"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747736" y="2360965"/>
            <a:ext cx="9432599" cy="3987589"/>
          </a:xfrm>
          <a:prstGeom prst="rect">
            <a:avLst/>
          </a:prstGeom>
        </p:spPr>
        <p:txBody>
          <a:bodyPr/>
          <a:lstStyle/>
          <a:p>
            <a:pPr marL="287855" indent="-287855" defTabSz="508254">
              <a:lnSpc>
                <a:spcPct val="100000"/>
              </a:lnSpc>
              <a:spcBef>
                <a:spcPts val="500"/>
              </a:spcBef>
              <a:buFontTx/>
              <a:defRPr sz="2871">
                <a:latin typeface="Cambria"/>
                <a:ea typeface="Cambria"/>
                <a:cs typeface="Cambria"/>
                <a:sym typeface="Cambria"/>
              </a:defRPr>
            </a:pPr>
            <a:r>
              <a:t>Invitar al grupo a abrirse a la acción de Dios, a comprender que Dios puede hacer cosas extraordinarias que escapen nuestra imaginación. </a:t>
            </a:r>
          </a:p>
          <a:p>
            <a:pPr marL="287855" indent="-287855" defTabSz="508254">
              <a:lnSpc>
                <a:spcPct val="100000"/>
              </a:lnSpc>
              <a:spcBef>
                <a:spcPts val="500"/>
              </a:spcBef>
              <a:buFontTx/>
              <a:defRPr sz="2871">
                <a:latin typeface="Cambria"/>
                <a:ea typeface="Cambria"/>
                <a:cs typeface="Cambria"/>
                <a:sym typeface="Cambria"/>
              </a:defRPr>
            </a:pPr>
            <a:r>
              <a:t>Reflexionar sobre el amor que Dios demuestra a las personas marginadas y vulnerables. Dios está dispuesto a acercarse a las personas rechazadas por la sociedad.</a:t>
            </a:r>
          </a:p>
          <a:p>
            <a:pPr marL="287855" indent="-287855" defTabSz="508254">
              <a:lnSpc>
                <a:spcPct val="100000"/>
              </a:lnSpc>
              <a:spcBef>
                <a:spcPts val="500"/>
              </a:spcBef>
              <a:buFontTx/>
              <a:defRPr sz="2871">
                <a:latin typeface="Cambria"/>
                <a:ea typeface="Cambria"/>
                <a:cs typeface="Cambria"/>
                <a:sym typeface="Cambria"/>
              </a:defRPr>
            </a:pPr>
            <a:r>
              <a:t>Considerar el juicio de Dios, un tema que las iglesias tienden a obviar, pero que la Biblia recalca continuamente. </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438150">
              <a:lnSpc>
                <a:spcPct val="100000"/>
              </a:lnSpc>
              <a:spcBef>
                <a:spcPts val="400"/>
              </a:spcBef>
              <a:buSzTx/>
              <a:buNone/>
              <a:defRPr b="1" sz="2550">
                <a:solidFill>
                  <a:srgbClr val="3B3838"/>
                </a:solidFill>
                <a:latin typeface="Cambria"/>
                <a:ea typeface="Cambria"/>
                <a:cs typeface="Cambria"/>
                <a:sym typeface="Cambria"/>
              </a:defRPr>
            </a:pPr>
            <a:r>
              <a:t>Engrandecer: </a:t>
            </a:r>
            <a:r>
              <a:rPr b="0"/>
              <a:t>Exaltar, elevar a alguien a grado o dignidad superior.</a:t>
            </a:r>
            <a:endParaRPr b="0"/>
          </a:p>
          <a:p>
            <a:pPr marL="0" indent="0" defTabSz="438150">
              <a:lnSpc>
                <a:spcPct val="100000"/>
              </a:lnSpc>
              <a:spcBef>
                <a:spcPts val="400"/>
              </a:spcBef>
              <a:buSzTx/>
              <a:buNone/>
              <a:defRPr b="1" sz="2550">
                <a:solidFill>
                  <a:srgbClr val="3B3838"/>
                </a:solidFill>
                <a:latin typeface="Cambria"/>
                <a:ea typeface="Cambria"/>
                <a:cs typeface="Cambria"/>
                <a:sym typeface="Cambria"/>
              </a:defRPr>
            </a:pPr>
            <a:endParaRPr b="0"/>
          </a:p>
          <a:p>
            <a:pPr marL="0" indent="0" defTabSz="438150">
              <a:lnSpc>
                <a:spcPct val="100000"/>
              </a:lnSpc>
              <a:spcBef>
                <a:spcPts val="400"/>
              </a:spcBef>
              <a:buSzTx/>
              <a:buNone/>
              <a:defRPr b="1" sz="2550">
                <a:solidFill>
                  <a:srgbClr val="3B3838"/>
                </a:solidFill>
                <a:latin typeface="Cambria"/>
                <a:ea typeface="Cambria"/>
                <a:cs typeface="Cambria"/>
                <a:sym typeface="Cambria"/>
              </a:defRPr>
            </a:pPr>
            <a:r>
              <a:t>Siervo:</a:t>
            </a:r>
            <a:r>
              <a:rPr b="0"/>
              <a:t> «Esclavo», luego, en la relación (con el rey o) con Dios, título honorífico que en el Antiguo Testamento reivindican los enviados de Dios y en el Nuevo Testamento, Pablo y los apóstoles. El término marca una perfecta obligación de fidelidad a Dios: «siervos y siervas de Dios», radicalmente diferente de la dependencia del asalariado, mercenario, o jornalero.</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14" name="Content Placeholder 2"/>
          <p:cNvSpPr txBox="1"/>
          <p:nvPr>
            <p:ph type="body" idx="1"/>
          </p:nvPr>
        </p:nvSpPr>
        <p:spPr>
          <a:xfrm>
            <a:off x="1378604" y="2578679"/>
            <a:ext cx="9312554" cy="3645070"/>
          </a:xfrm>
          <a:prstGeom prst="rect">
            <a:avLst/>
          </a:prstGeom>
        </p:spPr>
        <p:txBody>
          <a:bodyPr/>
          <a:lstStyle/>
          <a:p>
            <a:pPr marL="0" indent="0" defTabSz="584200">
              <a:lnSpc>
                <a:spcPct val="100000"/>
              </a:lnSpc>
              <a:spcBef>
                <a:spcPts val="600"/>
              </a:spcBef>
              <a:buSzTx/>
              <a:buNone/>
              <a:defRPr b="1" sz="3400">
                <a:solidFill>
                  <a:srgbClr val="3B3838"/>
                </a:solidFill>
                <a:latin typeface="Cambria"/>
                <a:ea typeface="Cambria"/>
                <a:cs typeface="Cambria"/>
                <a:sym typeface="Cambria"/>
              </a:defRPr>
            </a:pPr>
            <a:r>
              <a:t>Proeza: </a:t>
            </a:r>
            <a:r>
              <a:rPr b="0"/>
              <a:t>Hazaña, valentía o acción valerosa. En este contexto, se refiere a los actos portentosos que Dios ha hecho a través de la historia de la salvación. Esos actos los vemos primeramente en el Antiguo Testamento, pero continúan en el Nuevo Testamento.</a:t>
            </a:r>
          </a:p>
        </p:txBody>
      </p:sp>
      <p:sp>
        <p:nvSpPr>
          <p:cNvPr id="115"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6"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Lucas 1.46-47</a:t>
            </a:r>
          </a:p>
        </p:txBody>
      </p:sp>
      <p:sp>
        <p:nvSpPr>
          <p:cNvPr id="12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1" name="RVR…"/>
          <p:cNvSpPr txBox="1"/>
          <p:nvPr/>
        </p:nvSpPr>
        <p:spPr>
          <a:xfrm>
            <a:off x="1500716" y="2208054"/>
            <a:ext cx="4300539" cy="3860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900">
                <a:latin typeface="Cambria"/>
                <a:ea typeface="Cambria"/>
                <a:cs typeface="Cambria"/>
                <a:sym typeface="Cambria"/>
              </a:defRPr>
            </a:pPr>
            <a:r>
              <a:t>RVR</a:t>
            </a:r>
          </a:p>
          <a:p>
            <a:pPr defTabSz="368045">
              <a:spcBef>
                <a:spcPts val="600"/>
              </a:spcBef>
              <a:defRPr sz="2900">
                <a:latin typeface="Cambria"/>
                <a:ea typeface="Cambria"/>
                <a:cs typeface="Cambria"/>
                <a:sym typeface="Cambria"/>
              </a:defRPr>
            </a:pPr>
          </a:p>
          <a:p>
            <a:pPr defTabSz="368045">
              <a:spcBef>
                <a:spcPts val="600"/>
              </a:spcBef>
              <a:defRPr sz="2900">
                <a:latin typeface="Cambria"/>
                <a:ea typeface="Cambria"/>
                <a:cs typeface="Cambria"/>
                <a:sym typeface="Cambria"/>
              </a:defRPr>
            </a:pPr>
            <a:r>
              <a:t>46 «Engrandece mi alma al Señor</a:t>
            </a:r>
          </a:p>
          <a:p>
            <a:pPr defTabSz="368045">
              <a:spcBef>
                <a:spcPts val="600"/>
              </a:spcBef>
              <a:defRPr sz="2900">
                <a:latin typeface="Cambria"/>
                <a:ea typeface="Cambria"/>
                <a:cs typeface="Cambria"/>
                <a:sym typeface="Cambria"/>
              </a:defRPr>
            </a:pPr>
          </a:p>
          <a:p>
            <a:pPr defTabSz="368045">
              <a:spcBef>
                <a:spcPts val="600"/>
              </a:spcBef>
              <a:defRPr sz="2900">
                <a:latin typeface="Cambria"/>
                <a:ea typeface="Cambria"/>
                <a:cs typeface="Cambria"/>
                <a:sym typeface="Cambria"/>
              </a:defRPr>
            </a:pPr>
            <a:r>
              <a:t>47 y mi espíritu se regocija en Dios mi Salvador,</a:t>
            </a:r>
          </a:p>
        </p:txBody>
      </p:sp>
      <p:sp>
        <p:nvSpPr>
          <p:cNvPr id="122" name="VP…"/>
          <p:cNvSpPr txBox="1"/>
          <p:nvPr/>
        </p:nvSpPr>
        <p:spPr>
          <a:xfrm>
            <a:off x="6358826" y="2073433"/>
            <a:ext cx="5023442" cy="35255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900">
                <a:latin typeface="Cambria"/>
                <a:ea typeface="Cambria"/>
                <a:cs typeface="Cambria"/>
                <a:sym typeface="Cambria"/>
              </a:defRPr>
            </a:pPr>
            <a:r>
              <a:t>VP</a:t>
            </a:r>
          </a:p>
          <a:p>
            <a:pPr defTabSz="368045">
              <a:lnSpc>
                <a:spcPct val="120000"/>
              </a:lnSpc>
              <a:defRPr sz="2900">
                <a:latin typeface="Cambria"/>
                <a:ea typeface="Cambria"/>
                <a:cs typeface="Cambria"/>
                <a:sym typeface="Cambria"/>
              </a:defRPr>
            </a:pPr>
          </a:p>
          <a:p>
            <a:pPr defTabSz="368045">
              <a:spcBef>
                <a:spcPts val="600"/>
              </a:spcBef>
              <a:defRPr sz="2900">
                <a:latin typeface="Cambria"/>
                <a:ea typeface="Cambria"/>
                <a:cs typeface="Cambria"/>
                <a:sym typeface="Cambria"/>
              </a:defRPr>
            </a:pPr>
            <a:r>
              <a:t>46 María dijo: «Mi alma alaba la grandeza del Señor;</a:t>
            </a:r>
          </a:p>
          <a:p>
            <a:pPr defTabSz="368045">
              <a:spcBef>
                <a:spcPts val="600"/>
              </a:spcBef>
              <a:defRPr sz="2900">
                <a:latin typeface="Cambria"/>
                <a:ea typeface="Cambria"/>
                <a:cs typeface="Cambria"/>
                <a:sym typeface="Cambria"/>
              </a:defRPr>
            </a:pPr>
          </a:p>
          <a:p>
            <a:pPr defTabSz="368045">
              <a:spcBef>
                <a:spcPts val="600"/>
              </a:spcBef>
              <a:defRPr sz="2900">
                <a:latin typeface="Cambria"/>
                <a:ea typeface="Cambria"/>
                <a:cs typeface="Cambria"/>
                <a:sym typeface="Cambria"/>
              </a:defRPr>
            </a:pPr>
            <a:r>
              <a:t>47  mi espíritu se alegra en Dios mi Salvador.</a:t>
            </a:r>
          </a:p>
        </p:txBody>
      </p:sp>
      <p:pic>
        <p:nvPicPr>
          <p:cNvPr id="123"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4"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Lucas 1.48-49</a:t>
            </a:r>
          </a:p>
        </p:txBody>
      </p:sp>
      <p:sp>
        <p:nvSpPr>
          <p:cNvPr id="127"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8" name="RVR…"/>
          <p:cNvSpPr txBox="1"/>
          <p:nvPr/>
        </p:nvSpPr>
        <p:spPr>
          <a:xfrm>
            <a:off x="1843616" y="2209901"/>
            <a:ext cx="4300539" cy="38671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48 porque ha mirado la bajeza de su sierva, pues desde ahora me dirán bienaventurada todas las generaciones,</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49 porque me ha hecho grandes cosas el Poderoso. ¡Santo es su nombre,</a:t>
            </a:r>
          </a:p>
        </p:txBody>
      </p:sp>
      <p:sp>
        <p:nvSpPr>
          <p:cNvPr id="129" name="VP…"/>
          <p:cNvSpPr txBox="1"/>
          <p:nvPr/>
        </p:nvSpPr>
        <p:spPr>
          <a:xfrm>
            <a:off x="6486181" y="2219425"/>
            <a:ext cx="4976147" cy="3594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48  Porque Dios ha puesto sus ojos en mí, su humilde esclava,</a:t>
            </a:r>
          </a:p>
          <a:p>
            <a:pPr defTabSz="368045">
              <a:lnSpc>
                <a:spcPct val="110000"/>
              </a:lnSpc>
              <a:spcBef>
                <a:spcPts val="600"/>
              </a:spcBef>
              <a:defRPr sz="2100">
                <a:latin typeface="Cambria"/>
                <a:ea typeface="Cambria"/>
                <a:cs typeface="Cambria"/>
                <a:sym typeface="Cambria"/>
              </a:defRPr>
            </a:pPr>
            <a:r>
              <a:t>y desde ahora siempre me llamarán dichosa;</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49  porque el Todopoderoso ha hecho en mí grandes cosas. ¡Santo es su nombre!</a:t>
            </a:r>
          </a:p>
        </p:txBody>
      </p:sp>
      <p:pic>
        <p:nvPicPr>
          <p:cNvPr id="130"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1"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Lucas 1.50-51</a:t>
            </a:r>
          </a:p>
        </p:txBody>
      </p:sp>
      <p:sp>
        <p:nvSpPr>
          <p:cNvPr id="13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5" name="RVR…"/>
          <p:cNvSpPr txBox="1"/>
          <p:nvPr/>
        </p:nvSpPr>
        <p:spPr>
          <a:xfrm>
            <a:off x="1754716" y="1988872"/>
            <a:ext cx="4300539" cy="4140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500">
                <a:latin typeface="Cambria"/>
                <a:ea typeface="Cambria"/>
                <a:cs typeface="Cambria"/>
                <a:sym typeface="Cambria"/>
              </a:defRPr>
            </a:pPr>
            <a:r>
              <a:t>RVR</a:t>
            </a:r>
          </a:p>
          <a:p>
            <a:pPr defTabSz="368045">
              <a:lnSpc>
                <a:spcPct val="120000"/>
              </a:lnSpc>
              <a:defRPr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50 y su misericordia es de generación en generación a los que le temen!</a:t>
            </a:r>
          </a:p>
          <a:p>
            <a:pPr defTabSz="368045">
              <a:lnSpc>
                <a:spcPct val="120000"/>
              </a:lnSpc>
              <a:defRPr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51 Hizo proezas con su brazo; esparció a los soberbios en el pensamiento de sus corazones.</a:t>
            </a:r>
          </a:p>
        </p:txBody>
      </p:sp>
      <p:sp>
        <p:nvSpPr>
          <p:cNvPr id="136" name="VP…"/>
          <p:cNvSpPr txBox="1"/>
          <p:nvPr/>
        </p:nvSpPr>
        <p:spPr>
          <a:xfrm>
            <a:off x="6595892" y="1988872"/>
            <a:ext cx="4602863" cy="4140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500">
                <a:latin typeface="Cambria"/>
                <a:ea typeface="Cambria"/>
                <a:cs typeface="Cambria"/>
                <a:sym typeface="Cambria"/>
              </a:defRPr>
            </a:pPr>
            <a:r>
              <a:t>VP</a:t>
            </a:r>
          </a:p>
          <a:p>
            <a:pPr defTabSz="368045">
              <a:lnSpc>
                <a:spcPct val="120000"/>
              </a:lnSpc>
              <a:defRPr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50  Dios tiene siempre misericordia de quienes lo reverencian.</a:t>
            </a:r>
          </a:p>
          <a:p>
            <a:pPr defTabSz="368045">
              <a:lnSpc>
                <a:spcPct val="120000"/>
              </a:lnSpc>
              <a:defRPr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51  Actuó con todo su poder: deshizo los planes de los orgullosos,</a:t>
            </a:r>
          </a:p>
        </p:txBody>
      </p:sp>
      <p:pic>
        <p:nvPicPr>
          <p:cNvPr id="13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Lucas 1.52-53</a:t>
            </a:r>
          </a:p>
        </p:txBody>
      </p:sp>
      <p:sp>
        <p:nvSpPr>
          <p:cNvPr id="14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2" name="RVR…"/>
          <p:cNvSpPr txBox="1"/>
          <p:nvPr/>
        </p:nvSpPr>
        <p:spPr>
          <a:xfrm>
            <a:off x="1881716" y="2087033"/>
            <a:ext cx="4300539" cy="4140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500">
                <a:latin typeface="Cambria"/>
                <a:ea typeface="Cambria"/>
                <a:cs typeface="Cambria"/>
                <a:sym typeface="Cambria"/>
              </a:defRPr>
            </a:pPr>
            <a:r>
              <a:t>RVR</a:t>
            </a:r>
          </a:p>
          <a:p>
            <a:pPr defTabSz="368045">
              <a:lnSpc>
                <a:spcPct val="120000"/>
              </a:lnSpc>
              <a:defRPr b="1"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52 Quitó de los tronos a los poderosos y exaltó a los humildes.</a:t>
            </a:r>
          </a:p>
          <a:p>
            <a:pPr defTabSz="368045">
              <a:lnSpc>
                <a:spcPct val="120000"/>
              </a:lnSpc>
              <a:defRPr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53 A los hambrientos colmó de bienes y a los ricos envió vacíos.</a:t>
            </a:r>
          </a:p>
        </p:txBody>
      </p:sp>
      <p:sp>
        <p:nvSpPr>
          <p:cNvPr id="143" name="VP…"/>
          <p:cNvSpPr txBox="1"/>
          <p:nvPr/>
        </p:nvSpPr>
        <p:spPr>
          <a:xfrm>
            <a:off x="6545092" y="2087032"/>
            <a:ext cx="4602863" cy="41402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500">
                <a:latin typeface="Cambria"/>
                <a:ea typeface="Cambria"/>
                <a:cs typeface="Cambria"/>
                <a:sym typeface="Cambria"/>
              </a:defRPr>
            </a:pPr>
            <a:r>
              <a:t>VP</a:t>
            </a:r>
          </a:p>
          <a:p>
            <a:pPr defTabSz="368045">
              <a:lnSpc>
                <a:spcPct val="120000"/>
              </a:lnSpc>
              <a:defRPr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52  derribó a los reyes de sus tronos y puso en alto a los humildes.</a:t>
            </a:r>
          </a:p>
          <a:p>
            <a:pPr defTabSz="368045">
              <a:lnSpc>
                <a:spcPct val="120000"/>
              </a:lnSpc>
              <a:defRPr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53  Llenó de bienes a los hambrientos y despidió a los ricos con las manos vacías.</a:t>
            </a:r>
          </a:p>
        </p:txBody>
      </p:sp>
      <p:pic>
        <p:nvPicPr>
          <p:cNvPr id="14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5"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Lucas 1.54-55</a:t>
            </a:r>
          </a:p>
        </p:txBody>
      </p:sp>
      <p:sp>
        <p:nvSpPr>
          <p:cNvPr id="14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9" name="RVR…"/>
          <p:cNvSpPr txBox="1"/>
          <p:nvPr/>
        </p:nvSpPr>
        <p:spPr>
          <a:xfrm>
            <a:off x="1708150" y="1926166"/>
            <a:ext cx="4300538" cy="4597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500">
                <a:latin typeface="Cambria"/>
                <a:ea typeface="Cambria"/>
                <a:cs typeface="Cambria"/>
                <a:sym typeface="Cambria"/>
              </a:defRPr>
            </a:pPr>
            <a:r>
              <a:t>RVR</a:t>
            </a:r>
          </a:p>
          <a:p>
            <a:pPr defTabSz="368045">
              <a:lnSpc>
                <a:spcPct val="120000"/>
              </a:lnSpc>
              <a:defRPr b="1"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54 Socorrió a Israel, su siervo, acordándose de su misericordia</a:t>
            </a:r>
          </a:p>
          <a:p>
            <a:pPr defTabSz="368045">
              <a:lnSpc>
                <a:spcPct val="120000"/>
              </a:lnSpc>
              <a:defRPr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55 —de la cual habló a nuestros padres—para con Abraham y su descendencia para siempre.»</a:t>
            </a:r>
          </a:p>
        </p:txBody>
      </p:sp>
      <p:sp>
        <p:nvSpPr>
          <p:cNvPr id="150" name="VP…"/>
          <p:cNvSpPr txBox="1"/>
          <p:nvPr/>
        </p:nvSpPr>
        <p:spPr>
          <a:xfrm>
            <a:off x="6498525" y="1790699"/>
            <a:ext cx="4602863" cy="45974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500">
                <a:latin typeface="Cambria"/>
                <a:ea typeface="Cambria"/>
                <a:cs typeface="Cambria"/>
                <a:sym typeface="Cambria"/>
              </a:defRPr>
            </a:pPr>
            <a:r>
              <a:t>VP</a:t>
            </a:r>
          </a:p>
          <a:p>
            <a:pPr defTabSz="368045">
              <a:lnSpc>
                <a:spcPct val="120000"/>
              </a:lnSpc>
              <a:defRPr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54  Ayudó al pueblo de Israel, su siervo,y no se olvidó de tratarlo con misericordia.</a:t>
            </a:r>
          </a:p>
          <a:p>
            <a:pPr defTabSz="368045">
              <a:lnSpc>
                <a:spcPct val="120000"/>
              </a:lnSpc>
              <a:defRPr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55  Así lo había prometido a nuestros antepasados, a Abraham y a sus futuros descendientes.»</a:t>
            </a:r>
          </a:p>
        </p:txBody>
      </p:sp>
      <p:pic>
        <p:nvPicPr>
          <p:cNvPr id="15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