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914400" y="1122362"/>
            <a:ext cx="103632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4"/>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40"/>
            <a:ext cx="10515601"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4"/>
            <a:ext cx="10515601" cy="1500189"/>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7"/>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91" cy="823914"/>
          </a:xfrm>
          <a:prstGeom prst="rect">
            <a:avLst/>
          </a:prstGeom>
        </p:spPr>
        <p:txBody>
          <a:bodyPr anchor="b"/>
          <a:lstStyle>
            <a:lvl1pPr marL="0" indent="0">
              <a:buSzTx/>
              <a:buFontTx/>
              <a:buNone/>
              <a:defRPr b="1" sz="2400"/>
            </a:lvl1pPr>
            <a:lvl2pPr marL="0" indent="0">
              <a:buSzTx/>
              <a:buFontTx/>
              <a:buNone/>
              <a:defRPr b="1" sz="2400"/>
            </a:lvl2pPr>
            <a:lvl3pPr marL="0" indent="0">
              <a:buSzTx/>
              <a:buFontTx/>
              <a:buNone/>
              <a:defRPr b="1" sz="2400"/>
            </a:lvl3pPr>
            <a:lvl4pPr marL="0" indent="0">
              <a:buSzTx/>
              <a:buFontTx/>
              <a:buNone/>
              <a:defRPr b="1" sz="2400"/>
            </a:lvl4pPr>
            <a:lvl5pPr marL="0" indent="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6172201" y="1681163"/>
            <a:ext cx="5183190" cy="823914"/>
          </a:xfrm>
          <a:prstGeom prst="rect">
            <a:avLst/>
          </a:prstGeom>
        </p:spPr>
        <p:txBody>
          <a:bodyPr anchor="b"/>
          <a:lstStyle/>
          <a:p>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7"/>
            <a:ext cx="6172202"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839787" y="2057400"/>
            <a:ext cx="3932240" cy="3811588"/>
          </a:xfrm>
          <a:prstGeom prst="rect">
            <a:avLst/>
          </a:prstGeom>
        </p:spPr>
        <p:txBody>
          <a:bodyPr/>
          <a:lstStyle/>
          <a:p>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83" name="Picture Placeholder 2"/>
          <p:cNvSpPr/>
          <p:nvPr>
            <p:ph type="pic" sz="half" idx="21"/>
          </p:nvPr>
        </p:nvSpPr>
        <p:spPr>
          <a:xfrm>
            <a:off x="5183187" y="987427"/>
            <a:ext cx="6172202" cy="4873627"/>
          </a:xfrm>
          <a:prstGeom prst="rect">
            <a:avLst/>
          </a:prstGeom>
        </p:spPr>
        <p:txBody>
          <a:bodyPr lIns="91439" tIns="45719" rIns="91439" bIns="45719">
            <a:noAutofit/>
          </a:bodyPr>
          <a:lstStyle/>
          <a:p>
            <a:pPr/>
          </a:p>
        </p:txBody>
      </p:sp>
      <p:sp>
        <p:nvSpPr>
          <p:cNvPr id="84" name="Body Level One…"/>
          <p:cNvSpPr txBox="1"/>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95178" y="6414761"/>
            <a:ext cx="258623" cy="248303"/>
          </a:xfrm>
          <a:prstGeom prst="rect">
            <a:avLst/>
          </a:prstGeom>
          <a:ln w="12700">
            <a:miter lim="400000"/>
          </a:ln>
        </p:spPr>
        <p:txBody>
          <a:bodyPr wrap="none" lIns="45718" tIns="45718" rIns="45718" bIns="45718" anchor="ctr">
            <a:spAutoFit/>
          </a:bodyPr>
          <a:lstStyle>
            <a:lvl1pPr algn="r">
              <a:defRPr sz="1200">
                <a:solidFill>
                  <a:srgbClr val="898989"/>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4.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4.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4.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4" name="portada ED 22-23.png" descr="portada ED 22-23.png"/>
          <p:cNvPicPr>
            <a:picLocks noChangeAspect="1"/>
          </p:cNvPicPr>
          <p:nvPr/>
        </p:nvPicPr>
        <p:blipFill>
          <a:blip r:embed="rId2">
            <a:extLst/>
          </a:blip>
          <a:srcRect l="0" t="4782" r="0" b="0"/>
          <a:stretch>
            <a:fillRect/>
          </a:stretch>
        </p:blipFill>
        <p:spPr>
          <a:xfrm>
            <a:off x="0" y="2207761"/>
            <a:ext cx="12192001" cy="5904790"/>
          </a:xfrm>
          <a:prstGeom prst="rect">
            <a:avLst/>
          </a:prstGeom>
          <a:ln w="12700">
            <a:miter lim="400000"/>
          </a:ln>
        </p:spPr>
      </p:pic>
      <p:sp>
        <p:nvSpPr>
          <p:cNvPr id="95" name="Title 1"/>
          <p:cNvSpPr txBox="1"/>
          <p:nvPr>
            <p:ph type="ctrTitle"/>
          </p:nvPr>
        </p:nvSpPr>
        <p:spPr>
          <a:xfrm>
            <a:off x="403753" y="13303"/>
            <a:ext cx="9651438" cy="2096344"/>
          </a:xfrm>
          <a:prstGeom prst="rect">
            <a:avLst/>
          </a:prstGeom>
        </p:spPr>
        <p:txBody>
          <a:bodyPr/>
          <a:lstStyle/>
          <a:p>
            <a:pPr algn="l">
              <a:defRPr b="1" sz="5000">
                <a:solidFill>
                  <a:srgbClr val="F9570F"/>
                </a:solidFill>
                <a:latin typeface="Futura PT Heavy"/>
                <a:ea typeface="Futura PT Heavy"/>
                <a:cs typeface="Futura PT Heavy"/>
                <a:sym typeface="Futura PT Heavy"/>
              </a:defRPr>
            </a:pPr>
            <a:r>
              <a:rPr>
                <a:solidFill>
                  <a:srgbClr val="52304C"/>
                </a:solidFill>
              </a:rPr>
              <a:t>Lección 17</a:t>
            </a:r>
            <a:endParaRPr>
              <a:solidFill>
                <a:srgbClr val="52304C"/>
              </a:solidFill>
            </a:endParaRPr>
          </a:p>
          <a:p>
            <a:pPr algn="l">
              <a:defRPr b="1" sz="3600">
                <a:solidFill>
                  <a:srgbClr val="F9570F"/>
                </a:solidFill>
                <a:latin typeface="Futura PT Heavy"/>
                <a:ea typeface="Futura PT Heavy"/>
                <a:cs typeface="Futura PT Heavy"/>
                <a:sym typeface="Futura PT Heavy"/>
              </a:defRPr>
            </a:pPr>
            <a:r>
              <a:rPr b="0">
                <a:solidFill>
                  <a:srgbClr val="E7B66A"/>
                </a:solidFill>
                <a:latin typeface="Futura Bold"/>
                <a:ea typeface="Futura Bold"/>
                <a:cs typeface="Futura Bold"/>
                <a:sym typeface="Futura Bold"/>
              </a:rPr>
              <a:t>MARÍA SE MARAVILLA AL SER ELEGIDA</a:t>
            </a:r>
          </a:p>
        </p:txBody>
      </p:sp>
      <p:sp>
        <p:nvSpPr>
          <p:cNvPr id="96" name="Subtitle 2"/>
          <p:cNvSpPr txBox="1"/>
          <p:nvPr>
            <p:ph type="subTitle" sz="quarter" idx="1"/>
          </p:nvPr>
        </p:nvSpPr>
        <p:spPr>
          <a:xfrm>
            <a:off x="433386" y="2077414"/>
            <a:ext cx="4443416" cy="442915"/>
          </a:xfrm>
          <a:prstGeom prst="rect">
            <a:avLst/>
          </a:prstGeom>
        </p:spPr>
        <p:txBody>
          <a:bodyPr/>
          <a:lstStyle>
            <a:lvl1pPr algn="l" defTabSz="730605">
              <a:spcBef>
                <a:spcPts val="700"/>
              </a:spcBef>
              <a:defRPr i="1" sz="2162">
                <a:solidFill>
                  <a:srgbClr val="767171"/>
                </a:solidFill>
                <a:latin typeface="Futura"/>
                <a:ea typeface="Futura"/>
                <a:cs typeface="Futura"/>
                <a:sym typeface="Futura"/>
              </a:defRPr>
            </a:lvl1pPr>
          </a:lstStyle>
          <a:p>
            <a:pPr/>
            <a:r>
              <a:t>Lucas 1.46-55</a:t>
            </a:r>
          </a:p>
        </p:txBody>
      </p:sp>
      <p:sp>
        <p:nvSpPr>
          <p:cNvPr id="97" name="TextBox 3"/>
          <p:cNvSpPr txBox="1"/>
          <p:nvPr/>
        </p:nvSpPr>
        <p:spPr>
          <a:xfrm>
            <a:off x="10054907" y="6388100"/>
            <a:ext cx="1163413" cy="2946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pPr/>
            <a:r>
              <a:t>Año 31/Vol. 1</a:t>
            </a:r>
          </a:p>
        </p:txBody>
      </p:sp>
      <p:sp>
        <p:nvSpPr>
          <p:cNvPr id="98" name="TextBox 5"/>
          <p:cNvSpPr txBox="1"/>
          <p:nvPr/>
        </p:nvSpPr>
        <p:spPr>
          <a:xfrm>
            <a:off x="415607" y="2572762"/>
            <a:ext cx="9651438" cy="967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defTabSz="584200">
              <a:defRPr sz="2000">
                <a:solidFill>
                  <a:srgbClr val="3B3838"/>
                </a:solidFill>
                <a:latin typeface="Cambria"/>
                <a:ea typeface="Cambria"/>
                <a:cs typeface="Cambria"/>
                <a:sym typeface="Cambria"/>
              </a:defRPr>
            </a:pPr>
            <a:r>
              <a:t>«Engrandece mi alma al Señor y mi espíritu se regocija en Dios mi Salvador». </a:t>
            </a:r>
          </a:p>
          <a:p>
            <a:pPr defTabSz="584200">
              <a:defRPr sz="2000">
                <a:solidFill>
                  <a:srgbClr val="3B3838"/>
                </a:solidFill>
                <a:latin typeface="Cambria"/>
                <a:ea typeface="Cambria"/>
                <a:cs typeface="Cambria"/>
                <a:sym typeface="Cambria"/>
              </a:defRPr>
            </a:pPr>
            <a:r>
              <a:t>Lucas 1.46-47</a:t>
            </a:r>
          </a:p>
        </p:txBody>
      </p:sp>
      <p:pic>
        <p:nvPicPr>
          <p:cNvPr id="99" name="Picture 2" descr="Picture 2"/>
          <p:cNvPicPr>
            <a:picLocks noChangeAspect="1"/>
          </p:cNvPicPr>
          <p:nvPr/>
        </p:nvPicPr>
        <p:blipFill>
          <a:blip r:embed="rId3">
            <a:extLst/>
          </a:blip>
          <a:stretch>
            <a:fillRect/>
          </a:stretch>
        </p:blipFill>
        <p:spPr>
          <a:xfrm>
            <a:off x="11104563" y="5891212"/>
            <a:ext cx="966789" cy="966789"/>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55"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56"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955800" y="1853353"/>
            <a:ext cx="8686800" cy="409956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43991">
              <a:lnSpc>
                <a:spcPct val="120000"/>
              </a:lnSpc>
              <a:spcBef>
                <a:spcPts val="600"/>
              </a:spcBef>
              <a:defRPr sz="2400">
                <a:latin typeface="Cambria"/>
                <a:ea typeface="Cambria"/>
                <a:cs typeface="Cambria"/>
                <a:sym typeface="Cambria"/>
              </a:defRPr>
            </a:pPr>
          </a:p>
          <a:p>
            <a:pPr defTabSz="443991">
              <a:lnSpc>
                <a:spcPct val="120000"/>
              </a:lnSpc>
              <a:spcBef>
                <a:spcPts val="600"/>
              </a:spcBef>
              <a:defRPr sz="2400">
                <a:latin typeface="Cambria"/>
                <a:ea typeface="Cambria"/>
                <a:cs typeface="Cambria"/>
                <a:sym typeface="Cambria"/>
              </a:defRPr>
            </a:pPr>
            <a:r>
              <a:t>Esta lección afirma los siguientes puntos bíblicos, teológicos y pastorales:</a:t>
            </a:r>
          </a:p>
          <a:p>
            <a:pPr marL="240631" indent="-240631" defTabSz="443991">
              <a:lnSpc>
                <a:spcPct val="120000"/>
              </a:lnSpc>
              <a:spcBef>
                <a:spcPts val="600"/>
              </a:spcBef>
              <a:buSzPct val="100000"/>
              <a:buChar char="•"/>
              <a:defRPr sz="2400">
                <a:latin typeface="Cambria"/>
                <a:ea typeface="Cambria"/>
                <a:cs typeface="Cambria"/>
                <a:sym typeface="Cambria"/>
              </a:defRPr>
            </a:pPr>
            <a:r>
              <a:t>Dios llamó a María de Nazaret para cumplir con una responsabilidad enorme y la joven mujer demostró tener el carácter necesario para discernir, aceptar y cumplir el llamado divino.</a:t>
            </a:r>
          </a:p>
          <a:p>
            <a:pPr marL="240631" indent="-240631" defTabSz="443991">
              <a:lnSpc>
                <a:spcPct val="120000"/>
              </a:lnSpc>
              <a:spcBef>
                <a:spcPts val="600"/>
              </a:spcBef>
              <a:buSzPct val="100000"/>
              <a:buChar char="•"/>
              <a:defRPr sz="2400">
                <a:latin typeface="Cambria"/>
                <a:ea typeface="Cambria"/>
                <a:cs typeface="Cambria"/>
                <a:sym typeface="Cambria"/>
              </a:defRPr>
            </a:pPr>
            <a:r>
              <a:t>Dios puede llamar a una persona ordinaria a cumplir con una misión extraordinaria.</a:t>
            </a:r>
          </a:p>
        </p:txBody>
      </p:sp>
      <p:pic>
        <p:nvPicPr>
          <p:cNvPr id="157"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58"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61"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62"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955800" y="2419773"/>
            <a:ext cx="8686800" cy="3677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270710" indent="-270710" defTabSz="443991">
              <a:lnSpc>
                <a:spcPct val="120000"/>
              </a:lnSpc>
              <a:spcBef>
                <a:spcPts val="600"/>
              </a:spcBef>
              <a:buSzPct val="100000"/>
              <a:buChar char="•"/>
              <a:defRPr sz="2200">
                <a:latin typeface="Cambria"/>
                <a:ea typeface="Cambria"/>
                <a:cs typeface="Cambria"/>
                <a:sym typeface="Cambria"/>
              </a:defRPr>
            </a:pPr>
            <a:r>
              <a:t>Es innegable que el Dios que se revela a través de las Escrituras muestra una preocupación particular por las personas rechazadas. Dios escucha el clamor de la persona pobre y oprimida; responde la oración de las personas esclavizadas, y escucha el grito de dolor de las víctimas.</a:t>
            </a:r>
          </a:p>
          <a:p>
            <a:pPr marL="270710" indent="-270710" defTabSz="443991">
              <a:lnSpc>
                <a:spcPct val="120000"/>
              </a:lnSpc>
              <a:spcBef>
                <a:spcPts val="600"/>
              </a:spcBef>
              <a:buSzPct val="100000"/>
              <a:buChar char="•"/>
              <a:defRPr sz="2200">
                <a:latin typeface="Cambria"/>
                <a:ea typeface="Cambria"/>
                <a:cs typeface="Cambria"/>
                <a:sym typeface="Cambria"/>
              </a:defRPr>
            </a:pPr>
            <a:r>
              <a:t>Lamentablemente, en el ambiente politizado en el cual se encuentra la iglesia a principios del siglo XXI, este mensaje se ha tornado muy controversial. Tan pronto se menciona el amor de Dios hacia el pobre, algunas personas se niegan a prestar atención.</a:t>
            </a:r>
          </a:p>
        </p:txBody>
      </p:sp>
      <p:pic>
        <p:nvPicPr>
          <p:cNvPr id="163"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64"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67"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68"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955800" y="3244003"/>
            <a:ext cx="8686800" cy="202946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270710" indent="-270710" defTabSz="443991">
              <a:lnSpc>
                <a:spcPct val="120000"/>
              </a:lnSpc>
              <a:spcBef>
                <a:spcPts val="600"/>
              </a:spcBef>
              <a:buSzPct val="100000"/>
              <a:buChar char="•"/>
              <a:defRPr sz="2800">
                <a:latin typeface="Cambria"/>
                <a:ea typeface="Cambria"/>
                <a:cs typeface="Cambria"/>
                <a:sym typeface="Cambria"/>
              </a:defRPr>
            </a:lvl1pPr>
          </a:lstStyle>
          <a:p>
            <a:pPr/>
            <a:r>
              <a:t>El amor de Dios no elimina el juicio divino. La salvación trae buenas noticias a las víctimas y «malas» noticias para los victimarios, particularmente para aquellos que se empeñan en perseverar en su maldad.</a:t>
            </a:r>
          </a:p>
        </p:txBody>
      </p:sp>
      <p:pic>
        <p:nvPicPr>
          <p:cNvPr id="169"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70"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2" name="Title 1"/>
          <p:cNvSpPr txBox="1"/>
          <p:nvPr>
            <p:ph type="title"/>
          </p:nvPr>
        </p:nvSpPr>
        <p:spPr>
          <a:xfrm>
            <a:off x="2259013" y="981075"/>
            <a:ext cx="3078164"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pPr/>
            <a:r>
              <a:t>ORACIÓN</a:t>
            </a:r>
          </a:p>
        </p:txBody>
      </p:sp>
      <p:sp>
        <p:nvSpPr>
          <p:cNvPr id="173" name="Straight Connector 5"/>
          <p:cNvSpPr/>
          <p:nvPr/>
        </p:nvSpPr>
        <p:spPr>
          <a:xfrm>
            <a:off x="2330450" y="1566862"/>
            <a:ext cx="6346827" cy="1"/>
          </a:xfrm>
          <a:prstGeom prst="line">
            <a:avLst/>
          </a:prstGeom>
          <a:ln w="25400">
            <a:solidFill>
              <a:schemeClr val="accent4"/>
            </a:solidFill>
            <a:miter/>
          </a:ln>
        </p:spPr>
        <p:txBody>
          <a:bodyPr lIns="45718" tIns="45718" rIns="45718" bIns="45718"/>
          <a:lstStyle/>
          <a:p>
            <a:pPr/>
          </a:p>
        </p:txBody>
      </p:sp>
      <p:sp>
        <p:nvSpPr>
          <p:cNvPr id="174"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77962" y="2680612"/>
            <a:ext cx="9236076" cy="2768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584200">
              <a:lnSpc>
                <a:spcPct val="120000"/>
              </a:lnSpc>
              <a:defRPr i="1" sz="2500">
                <a:latin typeface="Cambria"/>
                <a:ea typeface="Cambria"/>
                <a:cs typeface="Cambria"/>
                <a:sym typeface="Cambria"/>
              </a:defRPr>
            </a:lvl1pPr>
          </a:lstStyle>
          <a:p>
            <a:pPr/>
            <a:r>
              <a:t>Bendito Dios, celebramos tu amor y tu grandeza. Nos unimos al Cántico de María para celebrar las virtudes que te distinguen. Te adoramos porque eres bueno, amoroso, misericordioso, justo y clemente. Te adoramos porque te acercas a nosotros en nuestra pobreza e indefensión. Te damos gracias por protegernos, en el nombre poderoso de Jesús. Amén. </a:t>
            </a:r>
          </a:p>
        </p:txBody>
      </p:sp>
      <p:pic>
        <p:nvPicPr>
          <p:cNvPr id="175" name="Picture 2" descr="Picture 2"/>
          <p:cNvPicPr>
            <a:picLocks noChangeAspect="1"/>
          </p:cNvPicPr>
          <p:nvPr/>
        </p:nvPicPr>
        <p:blipFill>
          <a:blip r:embed="rId2">
            <a:extLst/>
          </a:blip>
          <a:stretch>
            <a:fillRect/>
          </a:stretch>
        </p:blipFill>
        <p:spPr>
          <a:xfrm>
            <a:off x="1192212" y="758825"/>
            <a:ext cx="1030288" cy="1030288"/>
          </a:xfrm>
          <a:prstGeom prst="rect">
            <a:avLst/>
          </a:prstGeom>
          <a:ln w="12700">
            <a:miter lim="400000"/>
          </a:ln>
        </p:spPr>
      </p:pic>
      <p:pic>
        <p:nvPicPr>
          <p:cNvPr id="176"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1" name="Title 1"/>
          <p:cNvSpPr txBox="1"/>
          <p:nvPr>
            <p:ph type="title"/>
          </p:nvPr>
        </p:nvSpPr>
        <p:spPr>
          <a:xfrm>
            <a:off x="2022474" y="1069975"/>
            <a:ext cx="3078166"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pPr/>
            <a:r>
              <a:t>OBJETIVOS</a:t>
            </a:r>
          </a:p>
        </p:txBody>
      </p:sp>
      <p:sp>
        <p:nvSpPr>
          <p:cNvPr id="102" name="Content Placeholder 2"/>
          <p:cNvSpPr txBox="1"/>
          <p:nvPr>
            <p:ph type="body" idx="1"/>
          </p:nvPr>
        </p:nvSpPr>
        <p:spPr>
          <a:xfrm>
            <a:off x="1747736" y="2360965"/>
            <a:ext cx="9432599" cy="3987589"/>
          </a:xfrm>
          <a:prstGeom prst="rect">
            <a:avLst/>
          </a:prstGeom>
        </p:spPr>
        <p:txBody>
          <a:bodyPr/>
          <a:lstStyle/>
          <a:p>
            <a:pPr marL="287855" indent="-287855" defTabSz="508254">
              <a:lnSpc>
                <a:spcPct val="100000"/>
              </a:lnSpc>
              <a:spcBef>
                <a:spcPts val="500"/>
              </a:spcBef>
              <a:buFontTx/>
              <a:defRPr sz="2871">
                <a:latin typeface="Cambria"/>
                <a:ea typeface="Cambria"/>
                <a:cs typeface="Cambria"/>
                <a:sym typeface="Cambria"/>
              </a:defRPr>
            </a:pPr>
            <a:r>
              <a:t>Invitar al grupo a abrirse a la acción de Dios, a comprender que Dios puede hacer cosas extraordinarias que escapen nuestra imaginación. </a:t>
            </a:r>
          </a:p>
          <a:p>
            <a:pPr marL="287855" indent="-287855" defTabSz="508254">
              <a:lnSpc>
                <a:spcPct val="100000"/>
              </a:lnSpc>
              <a:spcBef>
                <a:spcPts val="500"/>
              </a:spcBef>
              <a:buFontTx/>
              <a:defRPr sz="2871">
                <a:latin typeface="Cambria"/>
                <a:ea typeface="Cambria"/>
                <a:cs typeface="Cambria"/>
                <a:sym typeface="Cambria"/>
              </a:defRPr>
            </a:pPr>
            <a:r>
              <a:t>Reflexionar sobre el amor que Dios demuestra a las personas marginadas y vulnerables. Dios está dispuesto a acercarse a las personas rechazadas por la sociedad.</a:t>
            </a:r>
          </a:p>
          <a:p>
            <a:pPr marL="287855" indent="-287855" defTabSz="508254">
              <a:lnSpc>
                <a:spcPct val="100000"/>
              </a:lnSpc>
              <a:spcBef>
                <a:spcPts val="500"/>
              </a:spcBef>
              <a:buFontTx/>
              <a:defRPr sz="2871">
                <a:latin typeface="Cambria"/>
                <a:ea typeface="Cambria"/>
                <a:cs typeface="Cambria"/>
                <a:sym typeface="Cambria"/>
              </a:defRPr>
            </a:pPr>
            <a:r>
              <a:t>Considerar el juicio de Dios, un tema que las iglesias tienden a obviar, pero que la Biblia recalca continuamente. </a:t>
            </a:r>
          </a:p>
        </p:txBody>
      </p:sp>
      <p:sp>
        <p:nvSpPr>
          <p:cNvPr id="103" name="Straight Connector 5"/>
          <p:cNvSpPr/>
          <p:nvPr/>
        </p:nvSpPr>
        <p:spPr>
          <a:xfrm flipV="1">
            <a:off x="2124074" y="1562100"/>
            <a:ext cx="7697790" cy="93665"/>
          </a:xfrm>
          <a:prstGeom prst="line">
            <a:avLst/>
          </a:prstGeom>
          <a:ln w="25400">
            <a:solidFill>
              <a:srgbClr val="7030A0"/>
            </a:solidFill>
            <a:miter/>
          </a:ln>
        </p:spPr>
        <p:txBody>
          <a:bodyPr lIns="45718" tIns="45718" rIns="45718" bIns="45718"/>
          <a:lstStyle/>
          <a:p>
            <a:pPr/>
          </a:p>
        </p:txBody>
      </p:sp>
      <p:pic>
        <p:nvPicPr>
          <p:cNvPr id="104" name="Picture 4" descr="Picture 4"/>
          <p:cNvPicPr>
            <a:picLocks noChangeAspect="1"/>
          </p:cNvPicPr>
          <p:nvPr/>
        </p:nvPicPr>
        <p:blipFill>
          <a:blip r:embed="rId2">
            <a:extLst/>
          </a:blip>
          <a:stretch>
            <a:fillRect/>
          </a:stretch>
        </p:blipFill>
        <p:spPr>
          <a:xfrm>
            <a:off x="755650" y="798512"/>
            <a:ext cx="1128713" cy="1128713"/>
          </a:xfrm>
          <a:prstGeom prst="rect">
            <a:avLst/>
          </a:prstGeom>
          <a:ln w="12700">
            <a:miter lim="400000"/>
          </a:ln>
        </p:spPr>
      </p:pic>
      <p:pic>
        <p:nvPicPr>
          <p:cNvPr id="105" name="Picture 4" descr="Picture 4"/>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7" name="Title 1"/>
          <p:cNvSpPr txBox="1"/>
          <p:nvPr>
            <p:ph type="title"/>
          </p:nvPr>
        </p:nvSpPr>
        <p:spPr>
          <a:xfrm>
            <a:off x="2227263" y="1001712"/>
            <a:ext cx="3999368" cy="585788"/>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pPr/>
            <a:r>
              <a:t>VOCABULARIO</a:t>
            </a:r>
          </a:p>
        </p:txBody>
      </p:sp>
      <p:sp>
        <p:nvSpPr>
          <p:cNvPr id="108" name="Content Placeholder 2"/>
          <p:cNvSpPr txBox="1"/>
          <p:nvPr>
            <p:ph type="body" idx="1"/>
          </p:nvPr>
        </p:nvSpPr>
        <p:spPr>
          <a:xfrm>
            <a:off x="1378604" y="2578679"/>
            <a:ext cx="9312554" cy="3645070"/>
          </a:xfrm>
          <a:prstGeom prst="rect">
            <a:avLst/>
          </a:prstGeom>
        </p:spPr>
        <p:txBody>
          <a:bodyPr/>
          <a:lstStyle/>
          <a:p>
            <a:pPr marL="0" indent="0" defTabSz="438150">
              <a:lnSpc>
                <a:spcPct val="100000"/>
              </a:lnSpc>
              <a:spcBef>
                <a:spcPts val="400"/>
              </a:spcBef>
              <a:buSzTx/>
              <a:buNone/>
              <a:defRPr b="1" sz="2550">
                <a:solidFill>
                  <a:srgbClr val="3B3838"/>
                </a:solidFill>
                <a:latin typeface="Cambria"/>
                <a:ea typeface="Cambria"/>
                <a:cs typeface="Cambria"/>
                <a:sym typeface="Cambria"/>
              </a:defRPr>
            </a:pPr>
            <a:r>
              <a:t>Engrandecer: </a:t>
            </a:r>
            <a:r>
              <a:rPr b="0"/>
              <a:t>Exaltar, elevar a alguien a grado o dignidad superior.</a:t>
            </a:r>
            <a:endParaRPr b="0"/>
          </a:p>
          <a:p>
            <a:pPr marL="0" indent="0" defTabSz="438150">
              <a:lnSpc>
                <a:spcPct val="100000"/>
              </a:lnSpc>
              <a:spcBef>
                <a:spcPts val="400"/>
              </a:spcBef>
              <a:buSzTx/>
              <a:buNone/>
              <a:defRPr b="1" sz="2550">
                <a:solidFill>
                  <a:srgbClr val="3B3838"/>
                </a:solidFill>
                <a:latin typeface="Cambria"/>
                <a:ea typeface="Cambria"/>
                <a:cs typeface="Cambria"/>
                <a:sym typeface="Cambria"/>
              </a:defRPr>
            </a:pPr>
            <a:endParaRPr b="0"/>
          </a:p>
          <a:p>
            <a:pPr marL="0" indent="0" defTabSz="438150">
              <a:lnSpc>
                <a:spcPct val="100000"/>
              </a:lnSpc>
              <a:spcBef>
                <a:spcPts val="400"/>
              </a:spcBef>
              <a:buSzTx/>
              <a:buNone/>
              <a:defRPr b="1" sz="2550">
                <a:solidFill>
                  <a:srgbClr val="3B3838"/>
                </a:solidFill>
                <a:latin typeface="Cambria"/>
                <a:ea typeface="Cambria"/>
                <a:cs typeface="Cambria"/>
                <a:sym typeface="Cambria"/>
              </a:defRPr>
            </a:pPr>
            <a:r>
              <a:t>Siervo:</a:t>
            </a:r>
            <a:r>
              <a:rPr b="0"/>
              <a:t> «Esclavo», luego, en la relación (con el rey o) con Dios, título honorífico que en el Antiguo Testamento reivindican los enviados de Dios y en el Nuevo Testamento, Pablo y los apóstoles. El término marca una perfecta obligación de fidelidad a Dios: «siervos y siervas de Dios», radicalmente diferente de la dependencia del asalariado, mercenario, o jornalero.</a:t>
            </a:r>
          </a:p>
        </p:txBody>
      </p:sp>
      <p:sp>
        <p:nvSpPr>
          <p:cNvPr id="109" name="Straight Connector 5"/>
          <p:cNvSpPr/>
          <p:nvPr/>
        </p:nvSpPr>
        <p:spPr>
          <a:xfrm>
            <a:off x="2381249" y="1587500"/>
            <a:ext cx="7307265" cy="0"/>
          </a:xfrm>
          <a:prstGeom prst="line">
            <a:avLst/>
          </a:prstGeom>
          <a:ln w="25400">
            <a:solidFill>
              <a:srgbClr val="D62212"/>
            </a:solidFill>
            <a:miter/>
          </a:ln>
        </p:spPr>
        <p:txBody>
          <a:bodyPr lIns="45718" tIns="45718" rIns="45718" bIns="45718"/>
          <a:lstStyle/>
          <a:p>
            <a:pPr/>
          </a:p>
        </p:txBody>
      </p:sp>
      <p:pic>
        <p:nvPicPr>
          <p:cNvPr id="110" name="Picture 4" descr="Picture 4"/>
          <p:cNvPicPr>
            <a:picLocks noChangeAspect="1"/>
          </p:cNvPicPr>
          <p:nvPr/>
        </p:nvPicPr>
        <p:blipFill>
          <a:blip r:embed="rId2">
            <a:extLst/>
          </a:blip>
          <a:stretch>
            <a:fillRect/>
          </a:stretch>
        </p:blipFill>
        <p:spPr>
          <a:xfrm>
            <a:off x="960437" y="739775"/>
            <a:ext cx="1109663" cy="1109663"/>
          </a:xfrm>
          <a:prstGeom prst="rect">
            <a:avLst/>
          </a:prstGeom>
          <a:ln w="12700">
            <a:miter lim="400000"/>
          </a:ln>
        </p:spPr>
      </p:pic>
      <p:pic>
        <p:nvPicPr>
          <p:cNvPr id="111"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 name="Title 1"/>
          <p:cNvSpPr txBox="1"/>
          <p:nvPr>
            <p:ph type="title"/>
          </p:nvPr>
        </p:nvSpPr>
        <p:spPr>
          <a:xfrm>
            <a:off x="2227263" y="1001712"/>
            <a:ext cx="3999368" cy="585788"/>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pPr/>
            <a:r>
              <a:t>VOCABULARIO</a:t>
            </a:r>
          </a:p>
        </p:txBody>
      </p:sp>
      <p:sp>
        <p:nvSpPr>
          <p:cNvPr id="114" name="Content Placeholder 2"/>
          <p:cNvSpPr txBox="1"/>
          <p:nvPr>
            <p:ph type="body" idx="1"/>
          </p:nvPr>
        </p:nvSpPr>
        <p:spPr>
          <a:xfrm>
            <a:off x="1378604" y="2578679"/>
            <a:ext cx="9312554" cy="3645070"/>
          </a:xfrm>
          <a:prstGeom prst="rect">
            <a:avLst/>
          </a:prstGeom>
        </p:spPr>
        <p:txBody>
          <a:bodyPr/>
          <a:lstStyle/>
          <a:p>
            <a:pPr marL="0" indent="0" defTabSz="584200">
              <a:lnSpc>
                <a:spcPct val="100000"/>
              </a:lnSpc>
              <a:spcBef>
                <a:spcPts val="600"/>
              </a:spcBef>
              <a:buSzTx/>
              <a:buNone/>
              <a:defRPr b="1" sz="3400">
                <a:solidFill>
                  <a:srgbClr val="3B3838"/>
                </a:solidFill>
                <a:latin typeface="Cambria"/>
                <a:ea typeface="Cambria"/>
                <a:cs typeface="Cambria"/>
                <a:sym typeface="Cambria"/>
              </a:defRPr>
            </a:pPr>
            <a:r>
              <a:t>Proeza: </a:t>
            </a:r>
            <a:r>
              <a:rPr b="0"/>
              <a:t>Hazaña, valentía o acción valerosa. En este contexto, se refiere a los actos portentosos que Dios ha hecho a través de la historia de la salvación. Esos actos los vemos primeramente en el Antiguo Testamento, pero continúan en el Nuevo Testamento.</a:t>
            </a:r>
          </a:p>
        </p:txBody>
      </p:sp>
      <p:sp>
        <p:nvSpPr>
          <p:cNvPr id="115" name="Straight Connector 5"/>
          <p:cNvSpPr/>
          <p:nvPr/>
        </p:nvSpPr>
        <p:spPr>
          <a:xfrm>
            <a:off x="2381249" y="1587500"/>
            <a:ext cx="7307265" cy="0"/>
          </a:xfrm>
          <a:prstGeom prst="line">
            <a:avLst/>
          </a:prstGeom>
          <a:ln w="25400">
            <a:solidFill>
              <a:srgbClr val="D62212"/>
            </a:solidFill>
            <a:miter/>
          </a:ln>
        </p:spPr>
        <p:txBody>
          <a:bodyPr lIns="45718" tIns="45718" rIns="45718" bIns="45718"/>
          <a:lstStyle/>
          <a:p>
            <a:pPr/>
          </a:p>
        </p:txBody>
      </p:sp>
      <p:pic>
        <p:nvPicPr>
          <p:cNvPr id="116" name="Picture 4" descr="Picture 4"/>
          <p:cNvPicPr>
            <a:picLocks noChangeAspect="1"/>
          </p:cNvPicPr>
          <p:nvPr/>
        </p:nvPicPr>
        <p:blipFill>
          <a:blip r:embed="rId2">
            <a:extLst/>
          </a:blip>
          <a:stretch>
            <a:fillRect/>
          </a:stretch>
        </p:blipFill>
        <p:spPr>
          <a:xfrm>
            <a:off x="960437" y="739775"/>
            <a:ext cx="1109663" cy="1109663"/>
          </a:xfrm>
          <a:prstGeom prst="rect">
            <a:avLst/>
          </a:prstGeom>
          <a:ln w="12700">
            <a:miter lim="400000"/>
          </a:ln>
        </p:spPr>
      </p:pic>
      <p:pic>
        <p:nvPicPr>
          <p:cNvPr id="117"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Title 1"/>
          <p:cNvSpPr txBox="1"/>
          <p:nvPr>
            <p:ph type="title"/>
          </p:nvPr>
        </p:nvSpPr>
        <p:spPr>
          <a:xfrm>
            <a:off x="23161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Lucas 1.46-47</a:t>
            </a:r>
          </a:p>
        </p:txBody>
      </p:sp>
      <p:sp>
        <p:nvSpPr>
          <p:cNvPr id="120"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1" name="RVR…"/>
          <p:cNvSpPr txBox="1"/>
          <p:nvPr/>
        </p:nvSpPr>
        <p:spPr>
          <a:xfrm>
            <a:off x="1500716" y="2208054"/>
            <a:ext cx="4300539" cy="3860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spcBef>
                <a:spcPts val="600"/>
              </a:spcBef>
              <a:defRPr sz="2900">
                <a:latin typeface="Cambria"/>
                <a:ea typeface="Cambria"/>
                <a:cs typeface="Cambria"/>
                <a:sym typeface="Cambria"/>
              </a:defRPr>
            </a:pPr>
            <a:r>
              <a:t>RVR</a:t>
            </a:r>
          </a:p>
          <a:p>
            <a:pPr defTabSz="368045">
              <a:spcBef>
                <a:spcPts val="600"/>
              </a:spcBef>
              <a:defRPr sz="2900">
                <a:latin typeface="Cambria"/>
                <a:ea typeface="Cambria"/>
                <a:cs typeface="Cambria"/>
                <a:sym typeface="Cambria"/>
              </a:defRPr>
            </a:pPr>
          </a:p>
          <a:p>
            <a:pPr defTabSz="368045">
              <a:spcBef>
                <a:spcPts val="600"/>
              </a:spcBef>
              <a:defRPr sz="2900">
                <a:latin typeface="Cambria"/>
                <a:ea typeface="Cambria"/>
                <a:cs typeface="Cambria"/>
                <a:sym typeface="Cambria"/>
              </a:defRPr>
            </a:pPr>
            <a:r>
              <a:t>46 «Engrandece mi alma al Señor</a:t>
            </a:r>
          </a:p>
          <a:p>
            <a:pPr defTabSz="368045">
              <a:spcBef>
                <a:spcPts val="600"/>
              </a:spcBef>
              <a:defRPr sz="2900">
                <a:latin typeface="Cambria"/>
                <a:ea typeface="Cambria"/>
                <a:cs typeface="Cambria"/>
                <a:sym typeface="Cambria"/>
              </a:defRPr>
            </a:pPr>
          </a:p>
          <a:p>
            <a:pPr defTabSz="368045">
              <a:spcBef>
                <a:spcPts val="600"/>
              </a:spcBef>
              <a:defRPr sz="2900">
                <a:latin typeface="Cambria"/>
                <a:ea typeface="Cambria"/>
                <a:cs typeface="Cambria"/>
                <a:sym typeface="Cambria"/>
              </a:defRPr>
            </a:pPr>
            <a:r>
              <a:t>47 y mi espíritu se regocija en Dios mi Salvador,</a:t>
            </a:r>
          </a:p>
        </p:txBody>
      </p:sp>
      <p:sp>
        <p:nvSpPr>
          <p:cNvPr id="122" name="VP…"/>
          <p:cNvSpPr txBox="1"/>
          <p:nvPr/>
        </p:nvSpPr>
        <p:spPr>
          <a:xfrm>
            <a:off x="6358826" y="2073433"/>
            <a:ext cx="5023442" cy="352552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900">
                <a:latin typeface="Cambria"/>
                <a:ea typeface="Cambria"/>
                <a:cs typeface="Cambria"/>
                <a:sym typeface="Cambria"/>
              </a:defRPr>
            </a:pPr>
            <a:r>
              <a:t>VP</a:t>
            </a:r>
          </a:p>
          <a:p>
            <a:pPr defTabSz="368045">
              <a:lnSpc>
                <a:spcPct val="120000"/>
              </a:lnSpc>
              <a:defRPr sz="2900">
                <a:latin typeface="Cambria"/>
                <a:ea typeface="Cambria"/>
                <a:cs typeface="Cambria"/>
                <a:sym typeface="Cambria"/>
              </a:defRPr>
            </a:pPr>
          </a:p>
          <a:p>
            <a:pPr defTabSz="368045">
              <a:spcBef>
                <a:spcPts val="600"/>
              </a:spcBef>
              <a:defRPr sz="2900">
                <a:latin typeface="Cambria"/>
                <a:ea typeface="Cambria"/>
                <a:cs typeface="Cambria"/>
                <a:sym typeface="Cambria"/>
              </a:defRPr>
            </a:pPr>
            <a:r>
              <a:t>46 María dijo: «Mi alma alaba la grandeza del Señor;</a:t>
            </a:r>
          </a:p>
          <a:p>
            <a:pPr defTabSz="368045">
              <a:spcBef>
                <a:spcPts val="600"/>
              </a:spcBef>
              <a:defRPr sz="2900">
                <a:latin typeface="Cambria"/>
                <a:ea typeface="Cambria"/>
                <a:cs typeface="Cambria"/>
                <a:sym typeface="Cambria"/>
              </a:defRPr>
            </a:pPr>
          </a:p>
          <a:p>
            <a:pPr defTabSz="368045">
              <a:spcBef>
                <a:spcPts val="600"/>
              </a:spcBef>
              <a:defRPr sz="2900">
                <a:latin typeface="Cambria"/>
                <a:ea typeface="Cambria"/>
                <a:cs typeface="Cambria"/>
                <a:sym typeface="Cambria"/>
              </a:defRPr>
            </a:pPr>
            <a:r>
              <a:t>47  mi espíritu se alegra en Dios mi Salvador.</a:t>
            </a:r>
          </a:p>
        </p:txBody>
      </p:sp>
      <p:pic>
        <p:nvPicPr>
          <p:cNvPr id="123"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24"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Title 1"/>
          <p:cNvSpPr txBox="1"/>
          <p:nvPr>
            <p:ph type="title"/>
          </p:nvPr>
        </p:nvSpPr>
        <p:spPr>
          <a:xfrm>
            <a:off x="2303461" y="990600"/>
            <a:ext cx="9366024"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Lucas 1.48-49</a:t>
            </a:r>
          </a:p>
        </p:txBody>
      </p:sp>
      <p:sp>
        <p:nvSpPr>
          <p:cNvPr id="127"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8" name="RVR…"/>
          <p:cNvSpPr txBox="1"/>
          <p:nvPr/>
        </p:nvSpPr>
        <p:spPr>
          <a:xfrm>
            <a:off x="1843616" y="2209901"/>
            <a:ext cx="4300539" cy="386715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600"/>
              </a:spcBef>
              <a:defRPr sz="2100">
                <a:latin typeface="Cambria"/>
                <a:ea typeface="Cambria"/>
                <a:cs typeface="Cambria"/>
                <a:sym typeface="Cambria"/>
              </a:defRPr>
            </a:pPr>
            <a:r>
              <a:t>RVR</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48 porque ha mirado la bajeza de su sierva, pues desde ahora me dirán bienaventurada todas las generaciones,</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49 porque me ha hecho grandes cosas el Poderoso. ¡Santo es su nombre,</a:t>
            </a:r>
          </a:p>
        </p:txBody>
      </p:sp>
      <p:sp>
        <p:nvSpPr>
          <p:cNvPr id="129" name="VP…"/>
          <p:cNvSpPr txBox="1"/>
          <p:nvPr/>
        </p:nvSpPr>
        <p:spPr>
          <a:xfrm>
            <a:off x="6486181" y="2219425"/>
            <a:ext cx="4976147" cy="3594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2600"/>
              </a:spcBef>
              <a:defRPr sz="2100">
                <a:latin typeface="Cambria"/>
                <a:ea typeface="Cambria"/>
                <a:cs typeface="Cambria"/>
                <a:sym typeface="Cambria"/>
              </a:defRPr>
            </a:pPr>
            <a:r>
              <a:t>VP</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48  Porque Dios ha puesto sus ojos en mí, su humilde esclava,</a:t>
            </a:r>
          </a:p>
          <a:p>
            <a:pPr defTabSz="368045">
              <a:lnSpc>
                <a:spcPct val="110000"/>
              </a:lnSpc>
              <a:spcBef>
                <a:spcPts val="600"/>
              </a:spcBef>
              <a:defRPr sz="2100">
                <a:latin typeface="Cambria"/>
                <a:ea typeface="Cambria"/>
                <a:cs typeface="Cambria"/>
                <a:sym typeface="Cambria"/>
              </a:defRPr>
            </a:pPr>
            <a:r>
              <a:t>y desde ahora siempre me llamarán dichosa;</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49  porque el Todopoderoso ha hecho en mí grandes cosas. ¡Santo es su nombre!</a:t>
            </a:r>
          </a:p>
        </p:txBody>
      </p:sp>
      <p:pic>
        <p:nvPicPr>
          <p:cNvPr id="130"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1" name="Picture 6" descr="Picture 6"/>
          <p:cNvPicPr>
            <a:picLocks noChangeAspect="1"/>
          </p:cNvPicPr>
          <p:nvPr/>
        </p:nvPicPr>
        <p:blipFill>
          <a:blip r:embed="rId3">
            <a:extLst/>
          </a:blip>
          <a:stretch>
            <a:fillRect/>
          </a:stretch>
        </p:blipFill>
        <p:spPr>
          <a:xfrm>
            <a:off x="10354718" y="6143297"/>
            <a:ext cx="1697039" cy="604840"/>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Lucas 1.50-51</a:t>
            </a:r>
          </a:p>
        </p:txBody>
      </p:sp>
      <p:sp>
        <p:nvSpPr>
          <p:cNvPr id="134"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35" name="RVR…"/>
          <p:cNvSpPr txBox="1"/>
          <p:nvPr/>
        </p:nvSpPr>
        <p:spPr>
          <a:xfrm>
            <a:off x="1754716" y="1988872"/>
            <a:ext cx="4300539" cy="4140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500">
                <a:latin typeface="Cambria"/>
                <a:ea typeface="Cambria"/>
                <a:cs typeface="Cambria"/>
                <a:sym typeface="Cambria"/>
              </a:defRPr>
            </a:pPr>
            <a:r>
              <a:t>RVR</a:t>
            </a:r>
          </a:p>
          <a:p>
            <a:pPr defTabSz="368045">
              <a:lnSpc>
                <a:spcPct val="120000"/>
              </a:lnSpc>
              <a:defRPr sz="2500">
                <a:latin typeface="Cambria"/>
                <a:ea typeface="Cambria"/>
                <a:cs typeface="Cambria"/>
                <a:sym typeface="Cambria"/>
              </a:defRPr>
            </a:pPr>
          </a:p>
          <a:p>
            <a:pPr defTabSz="368045">
              <a:lnSpc>
                <a:spcPct val="120000"/>
              </a:lnSpc>
              <a:defRPr sz="2500">
                <a:latin typeface="Cambria"/>
                <a:ea typeface="Cambria"/>
                <a:cs typeface="Cambria"/>
                <a:sym typeface="Cambria"/>
              </a:defRPr>
            </a:pPr>
            <a:r>
              <a:t>50 y su misericordia es de generación en generación a los que le temen!</a:t>
            </a:r>
          </a:p>
          <a:p>
            <a:pPr defTabSz="368045">
              <a:lnSpc>
                <a:spcPct val="120000"/>
              </a:lnSpc>
              <a:defRPr sz="2500">
                <a:latin typeface="Cambria"/>
                <a:ea typeface="Cambria"/>
                <a:cs typeface="Cambria"/>
                <a:sym typeface="Cambria"/>
              </a:defRPr>
            </a:pPr>
          </a:p>
          <a:p>
            <a:pPr defTabSz="368045">
              <a:lnSpc>
                <a:spcPct val="120000"/>
              </a:lnSpc>
              <a:defRPr sz="2500">
                <a:latin typeface="Cambria"/>
                <a:ea typeface="Cambria"/>
                <a:cs typeface="Cambria"/>
                <a:sym typeface="Cambria"/>
              </a:defRPr>
            </a:pPr>
            <a:r>
              <a:t>51 Hizo proezas con su brazo; esparció a los soberbios en el pensamiento de sus corazones.</a:t>
            </a:r>
          </a:p>
        </p:txBody>
      </p:sp>
      <p:sp>
        <p:nvSpPr>
          <p:cNvPr id="136" name="VP…"/>
          <p:cNvSpPr txBox="1"/>
          <p:nvPr/>
        </p:nvSpPr>
        <p:spPr>
          <a:xfrm>
            <a:off x="6595892" y="1988872"/>
            <a:ext cx="4602863" cy="4140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500">
                <a:latin typeface="Cambria"/>
                <a:ea typeface="Cambria"/>
                <a:cs typeface="Cambria"/>
                <a:sym typeface="Cambria"/>
              </a:defRPr>
            </a:pPr>
            <a:r>
              <a:t>VP</a:t>
            </a:r>
          </a:p>
          <a:p>
            <a:pPr defTabSz="368045">
              <a:lnSpc>
                <a:spcPct val="120000"/>
              </a:lnSpc>
              <a:defRPr sz="2500">
                <a:latin typeface="Cambria"/>
                <a:ea typeface="Cambria"/>
                <a:cs typeface="Cambria"/>
                <a:sym typeface="Cambria"/>
              </a:defRPr>
            </a:pPr>
          </a:p>
          <a:p>
            <a:pPr defTabSz="368045">
              <a:lnSpc>
                <a:spcPct val="120000"/>
              </a:lnSpc>
              <a:defRPr sz="2500">
                <a:latin typeface="Cambria"/>
                <a:ea typeface="Cambria"/>
                <a:cs typeface="Cambria"/>
                <a:sym typeface="Cambria"/>
              </a:defRPr>
            </a:pPr>
            <a:r>
              <a:t>50  Dios tiene siempre misericordia de quienes lo reverencian.</a:t>
            </a:r>
          </a:p>
          <a:p>
            <a:pPr defTabSz="368045">
              <a:lnSpc>
                <a:spcPct val="120000"/>
              </a:lnSpc>
              <a:defRPr sz="2500">
                <a:latin typeface="Cambria"/>
                <a:ea typeface="Cambria"/>
                <a:cs typeface="Cambria"/>
                <a:sym typeface="Cambria"/>
              </a:defRPr>
            </a:pPr>
          </a:p>
          <a:p>
            <a:pPr defTabSz="368045">
              <a:lnSpc>
                <a:spcPct val="120000"/>
              </a:lnSpc>
              <a:defRPr sz="2500">
                <a:latin typeface="Cambria"/>
                <a:ea typeface="Cambria"/>
                <a:cs typeface="Cambria"/>
                <a:sym typeface="Cambria"/>
              </a:defRPr>
            </a:pPr>
            <a:r>
              <a:t>51  Actuó con todo su poder: deshizo los planes de los orgullosos,</a:t>
            </a:r>
          </a:p>
        </p:txBody>
      </p:sp>
      <p:pic>
        <p:nvPicPr>
          <p:cNvPr id="137"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8"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a:t>
            </a:r>
            <a:r>
              <a:rPr b="1">
                <a:solidFill>
                  <a:srgbClr val="843C0B"/>
                </a:solidFill>
                <a:latin typeface="Futura PT Medium"/>
                <a:ea typeface="Futura PT Medium"/>
                <a:cs typeface="Futura PT Medium"/>
                <a:sym typeface="Futura PT Medium"/>
              </a:rPr>
              <a:t> Lucas 1.52-53</a:t>
            </a:r>
          </a:p>
        </p:txBody>
      </p:sp>
      <p:sp>
        <p:nvSpPr>
          <p:cNvPr id="141"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42" name="RVR…"/>
          <p:cNvSpPr txBox="1"/>
          <p:nvPr/>
        </p:nvSpPr>
        <p:spPr>
          <a:xfrm>
            <a:off x="1881716" y="2087033"/>
            <a:ext cx="4300539" cy="4140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500">
                <a:latin typeface="Cambria"/>
                <a:ea typeface="Cambria"/>
                <a:cs typeface="Cambria"/>
                <a:sym typeface="Cambria"/>
              </a:defRPr>
            </a:pPr>
            <a:r>
              <a:t>RVR</a:t>
            </a:r>
          </a:p>
          <a:p>
            <a:pPr defTabSz="368045">
              <a:lnSpc>
                <a:spcPct val="120000"/>
              </a:lnSpc>
              <a:defRPr b="1" sz="2500">
                <a:latin typeface="Cambria"/>
                <a:ea typeface="Cambria"/>
                <a:cs typeface="Cambria"/>
                <a:sym typeface="Cambria"/>
              </a:defRPr>
            </a:pPr>
          </a:p>
          <a:p>
            <a:pPr defTabSz="368045">
              <a:lnSpc>
                <a:spcPct val="120000"/>
              </a:lnSpc>
              <a:defRPr sz="2500">
                <a:latin typeface="Cambria"/>
                <a:ea typeface="Cambria"/>
                <a:cs typeface="Cambria"/>
                <a:sym typeface="Cambria"/>
              </a:defRPr>
            </a:pPr>
            <a:r>
              <a:t>52 Quitó de los tronos a los poderosos y exaltó a los humildes.</a:t>
            </a:r>
          </a:p>
          <a:p>
            <a:pPr defTabSz="368045">
              <a:lnSpc>
                <a:spcPct val="120000"/>
              </a:lnSpc>
              <a:defRPr sz="2500">
                <a:latin typeface="Cambria"/>
                <a:ea typeface="Cambria"/>
                <a:cs typeface="Cambria"/>
                <a:sym typeface="Cambria"/>
              </a:defRPr>
            </a:pPr>
          </a:p>
          <a:p>
            <a:pPr defTabSz="368045">
              <a:lnSpc>
                <a:spcPct val="120000"/>
              </a:lnSpc>
              <a:defRPr sz="2500">
                <a:latin typeface="Cambria"/>
                <a:ea typeface="Cambria"/>
                <a:cs typeface="Cambria"/>
                <a:sym typeface="Cambria"/>
              </a:defRPr>
            </a:pPr>
            <a:r>
              <a:t>53 A los hambrientos colmó de bienes y a los ricos envió vacíos.</a:t>
            </a:r>
          </a:p>
        </p:txBody>
      </p:sp>
      <p:sp>
        <p:nvSpPr>
          <p:cNvPr id="143" name="VP…"/>
          <p:cNvSpPr txBox="1"/>
          <p:nvPr/>
        </p:nvSpPr>
        <p:spPr>
          <a:xfrm>
            <a:off x="6545092" y="2087032"/>
            <a:ext cx="4602863" cy="414020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500">
                <a:latin typeface="Cambria"/>
                <a:ea typeface="Cambria"/>
                <a:cs typeface="Cambria"/>
                <a:sym typeface="Cambria"/>
              </a:defRPr>
            </a:pPr>
            <a:r>
              <a:t>VP</a:t>
            </a:r>
          </a:p>
          <a:p>
            <a:pPr defTabSz="368045">
              <a:lnSpc>
                <a:spcPct val="120000"/>
              </a:lnSpc>
              <a:defRPr sz="2500">
                <a:latin typeface="Cambria"/>
                <a:ea typeface="Cambria"/>
                <a:cs typeface="Cambria"/>
                <a:sym typeface="Cambria"/>
              </a:defRPr>
            </a:pPr>
          </a:p>
          <a:p>
            <a:pPr defTabSz="368045">
              <a:lnSpc>
                <a:spcPct val="120000"/>
              </a:lnSpc>
              <a:defRPr sz="2500">
                <a:latin typeface="Cambria"/>
                <a:ea typeface="Cambria"/>
                <a:cs typeface="Cambria"/>
                <a:sym typeface="Cambria"/>
              </a:defRPr>
            </a:pPr>
            <a:r>
              <a:t>52  derribó a los reyes de sus tronos y puso en alto a los humildes.</a:t>
            </a:r>
          </a:p>
          <a:p>
            <a:pPr defTabSz="368045">
              <a:lnSpc>
                <a:spcPct val="120000"/>
              </a:lnSpc>
              <a:defRPr sz="2500">
                <a:latin typeface="Cambria"/>
                <a:ea typeface="Cambria"/>
                <a:cs typeface="Cambria"/>
                <a:sym typeface="Cambria"/>
              </a:defRPr>
            </a:pPr>
          </a:p>
          <a:p>
            <a:pPr defTabSz="368045">
              <a:lnSpc>
                <a:spcPct val="120000"/>
              </a:lnSpc>
              <a:defRPr sz="2500">
                <a:latin typeface="Cambria"/>
                <a:ea typeface="Cambria"/>
                <a:cs typeface="Cambria"/>
                <a:sym typeface="Cambria"/>
              </a:defRPr>
            </a:pPr>
            <a:r>
              <a:t>53  Llenó de bienes a los hambrientos y despidió a los ricos con las manos vacías.</a:t>
            </a:r>
          </a:p>
        </p:txBody>
      </p:sp>
      <p:pic>
        <p:nvPicPr>
          <p:cNvPr id="144"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45"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7"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Lucas 1.54-55</a:t>
            </a:r>
          </a:p>
        </p:txBody>
      </p:sp>
      <p:sp>
        <p:nvSpPr>
          <p:cNvPr id="148"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49" name="RVR…"/>
          <p:cNvSpPr txBox="1"/>
          <p:nvPr/>
        </p:nvSpPr>
        <p:spPr>
          <a:xfrm>
            <a:off x="1708150" y="1926166"/>
            <a:ext cx="4300538" cy="4597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500">
                <a:latin typeface="Cambria"/>
                <a:ea typeface="Cambria"/>
                <a:cs typeface="Cambria"/>
                <a:sym typeface="Cambria"/>
              </a:defRPr>
            </a:pPr>
            <a:r>
              <a:t>RVR</a:t>
            </a:r>
          </a:p>
          <a:p>
            <a:pPr defTabSz="368045">
              <a:lnSpc>
                <a:spcPct val="120000"/>
              </a:lnSpc>
              <a:defRPr b="1" sz="2500">
                <a:latin typeface="Cambria"/>
                <a:ea typeface="Cambria"/>
                <a:cs typeface="Cambria"/>
                <a:sym typeface="Cambria"/>
              </a:defRPr>
            </a:pPr>
          </a:p>
          <a:p>
            <a:pPr defTabSz="368045">
              <a:lnSpc>
                <a:spcPct val="120000"/>
              </a:lnSpc>
              <a:defRPr sz="2500">
                <a:latin typeface="Cambria"/>
                <a:ea typeface="Cambria"/>
                <a:cs typeface="Cambria"/>
                <a:sym typeface="Cambria"/>
              </a:defRPr>
            </a:pPr>
            <a:r>
              <a:t>54 Socorrió a Israel, su siervo, acordándose de su misericordia</a:t>
            </a:r>
          </a:p>
          <a:p>
            <a:pPr defTabSz="368045">
              <a:lnSpc>
                <a:spcPct val="120000"/>
              </a:lnSpc>
              <a:defRPr sz="2500">
                <a:latin typeface="Cambria"/>
                <a:ea typeface="Cambria"/>
                <a:cs typeface="Cambria"/>
                <a:sym typeface="Cambria"/>
              </a:defRPr>
            </a:pPr>
          </a:p>
          <a:p>
            <a:pPr defTabSz="368045">
              <a:lnSpc>
                <a:spcPct val="120000"/>
              </a:lnSpc>
              <a:defRPr sz="2500">
                <a:latin typeface="Cambria"/>
                <a:ea typeface="Cambria"/>
                <a:cs typeface="Cambria"/>
                <a:sym typeface="Cambria"/>
              </a:defRPr>
            </a:pPr>
            <a:r>
              <a:t>55 —de la cual habló a nuestros padres—para con Abraham y su descendencia para siempre.»</a:t>
            </a:r>
          </a:p>
        </p:txBody>
      </p:sp>
      <p:sp>
        <p:nvSpPr>
          <p:cNvPr id="150" name="VP…"/>
          <p:cNvSpPr txBox="1"/>
          <p:nvPr/>
        </p:nvSpPr>
        <p:spPr>
          <a:xfrm>
            <a:off x="6498525" y="1790699"/>
            <a:ext cx="4602863" cy="459740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500">
                <a:latin typeface="Cambria"/>
                <a:ea typeface="Cambria"/>
                <a:cs typeface="Cambria"/>
                <a:sym typeface="Cambria"/>
              </a:defRPr>
            </a:pPr>
            <a:r>
              <a:t>VP</a:t>
            </a:r>
          </a:p>
          <a:p>
            <a:pPr defTabSz="368045">
              <a:lnSpc>
                <a:spcPct val="120000"/>
              </a:lnSpc>
              <a:defRPr sz="2500">
                <a:latin typeface="Cambria"/>
                <a:ea typeface="Cambria"/>
                <a:cs typeface="Cambria"/>
                <a:sym typeface="Cambria"/>
              </a:defRPr>
            </a:pPr>
          </a:p>
          <a:p>
            <a:pPr defTabSz="368045">
              <a:lnSpc>
                <a:spcPct val="120000"/>
              </a:lnSpc>
              <a:defRPr sz="2500">
                <a:latin typeface="Cambria"/>
                <a:ea typeface="Cambria"/>
                <a:cs typeface="Cambria"/>
                <a:sym typeface="Cambria"/>
              </a:defRPr>
            </a:pPr>
            <a:r>
              <a:t>54  Ayudó al pueblo de Israel, su siervo,y no se olvidó de tratarlo con misericordia.</a:t>
            </a:r>
          </a:p>
          <a:p>
            <a:pPr defTabSz="368045">
              <a:lnSpc>
                <a:spcPct val="120000"/>
              </a:lnSpc>
              <a:defRPr sz="2500">
                <a:latin typeface="Cambria"/>
                <a:ea typeface="Cambria"/>
                <a:cs typeface="Cambria"/>
                <a:sym typeface="Cambria"/>
              </a:defRPr>
            </a:pPr>
          </a:p>
          <a:p>
            <a:pPr defTabSz="368045">
              <a:lnSpc>
                <a:spcPct val="120000"/>
              </a:lnSpc>
              <a:defRPr sz="2500">
                <a:latin typeface="Cambria"/>
                <a:ea typeface="Cambria"/>
                <a:cs typeface="Cambria"/>
                <a:sym typeface="Cambria"/>
              </a:defRPr>
            </a:pPr>
            <a:r>
              <a:t>55  Así lo había prometido a nuestros antepasados, a Abraham y a sus futuros descendientes.»</a:t>
            </a:r>
          </a:p>
        </p:txBody>
      </p:sp>
      <p:pic>
        <p:nvPicPr>
          <p:cNvPr id="151"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52"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