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14</a:t>
            </a:r>
            <a:endParaRPr>
              <a:solidFill>
                <a:srgbClr val="52304C"/>
              </a:solidFill>
            </a:endParaRPr>
          </a:p>
          <a:p>
            <a:pPr algn="l">
              <a:defRPr b="1" sz="47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LA PROMESA DE DIOS</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Lucas 1.8-20</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«Pero el ángel le dijo: Zacarías, no temas; porque tu oración ha sido oída, y tu mujer Elisabet te dará a luz un hijo, y llamarás su nombre Juan».  Lucas 1.13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1.18-19</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691216" y="1892299"/>
            <a:ext cx="4300539"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18  Dijo Zacarías al ángel: ¿En qué conoceré esto? Porque yo soy viejo, y mi mujer es de edad avanzada.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19  Respondiendo el ángel, le dijo: Yo soy Gabriel, que estoy delante de Dios; y he sido enviado a hablarte, y darte estas buenas nuevas. </a:t>
            </a:r>
          </a:p>
        </p:txBody>
      </p:sp>
      <p:sp>
        <p:nvSpPr>
          <p:cNvPr id="157" name="VP…"/>
          <p:cNvSpPr txBox="1"/>
          <p:nvPr/>
        </p:nvSpPr>
        <p:spPr>
          <a:xfrm>
            <a:off x="6498525" y="1892299"/>
            <a:ext cx="4602863"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18  Zacarías preguntó al ángel: —¿Cómo puedo estar seguro de esto? Porque yo soy muy anciano y mi esposa también.</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19  El ángel le contestó: —Yo soy Gabriel, y estoy al servicio de Dios; él me mandó a hablar contigo y darte estas buenas noticias</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1.20</a:t>
            </a:r>
          </a:p>
        </p:txBody>
      </p:sp>
      <p:sp>
        <p:nvSpPr>
          <p:cNvPr id="16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63" name="RVR…"/>
          <p:cNvSpPr txBox="1"/>
          <p:nvPr/>
        </p:nvSpPr>
        <p:spPr>
          <a:xfrm>
            <a:off x="1691216" y="2486659"/>
            <a:ext cx="4300539" cy="32054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20  Y ahora quedarás mudo y no podrás hablar, hasta el día en que esto se haga, por cuanto no creíste mis palabras, las cuales se cumplirán a su tiempo.</a:t>
            </a:r>
          </a:p>
        </p:txBody>
      </p:sp>
      <p:sp>
        <p:nvSpPr>
          <p:cNvPr id="164" name="VP…"/>
          <p:cNvSpPr txBox="1"/>
          <p:nvPr/>
        </p:nvSpPr>
        <p:spPr>
          <a:xfrm>
            <a:off x="6498525" y="2425699"/>
            <a:ext cx="4602863" cy="2413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20  Pero ahora, como no has creído lo que te he dicho, vas a quedarte mudo; no podrás hablar hasta que, a su debido tiempo, suceda todo esto.</a:t>
            </a:r>
          </a:p>
        </p:txBody>
      </p:sp>
      <p:pic>
        <p:nvPicPr>
          <p:cNvPr id="16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9"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0"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825413"/>
            <a:ext cx="8686800" cy="45618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Las ideas centrales de esta lección son: </a:t>
            </a:r>
          </a:p>
          <a:p>
            <a:pPr marL="240631" indent="-240631" defTabSz="443991">
              <a:lnSpc>
                <a:spcPct val="120000"/>
              </a:lnSpc>
              <a:spcBef>
                <a:spcPts val="600"/>
              </a:spcBef>
              <a:buSzPct val="100000"/>
              <a:buChar char="•"/>
              <a:defRPr sz="2700">
                <a:latin typeface="Cambria"/>
                <a:ea typeface="Cambria"/>
                <a:cs typeface="Cambria"/>
                <a:sym typeface="Cambria"/>
              </a:defRPr>
            </a:pPr>
            <a:r>
              <a:t>Lucas 1.8-20 presenta la narrativa de la Anunciación del nacimiento de Juan. En este caso, el ángel Gabriel anuncia la llegada del niño a su padre, Zacarías.  </a:t>
            </a:r>
          </a:p>
          <a:p>
            <a:pPr marL="240631" indent="-240631" defTabSz="443991">
              <a:lnSpc>
                <a:spcPct val="120000"/>
              </a:lnSpc>
              <a:spcBef>
                <a:spcPts val="600"/>
              </a:spcBef>
              <a:buSzPct val="100000"/>
              <a:buChar char="•"/>
              <a:defRPr sz="2700">
                <a:latin typeface="Cambria"/>
                <a:ea typeface="Cambria"/>
                <a:cs typeface="Cambria"/>
                <a:sym typeface="Cambria"/>
              </a:defRPr>
            </a:pPr>
            <a:r>
              <a:t>Los temas centrales de esta clase son las promesas divinas y la incredulidad humana. Por medio de su exposición histórica, Lucas nos invita a confiar en las promesas de Dios y a vencer la incredulidad que nos agobia.</a:t>
            </a:r>
          </a:p>
        </p:txBody>
      </p:sp>
      <p:pic>
        <p:nvPicPr>
          <p:cNvPr id="171"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2"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825413"/>
            <a:ext cx="8686800" cy="45618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Las ideas centrales de esta lección son: </a:t>
            </a:r>
          </a:p>
          <a:p>
            <a:pPr marL="240631" indent="-240631" defTabSz="443991">
              <a:lnSpc>
                <a:spcPct val="120000"/>
              </a:lnSpc>
              <a:spcBef>
                <a:spcPts val="600"/>
              </a:spcBef>
              <a:buSzPct val="100000"/>
              <a:buChar char="•"/>
              <a:defRPr sz="2700">
                <a:latin typeface="Cambria"/>
                <a:ea typeface="Cambria"/>
                <a:cs typeface="Cambria"/>
                <a:sym typeface="Cambria"/>
              </a:defRPr>
            </a:pPr>
            <a:r>
              <a:t>El tema de la verdad es muy importante, aunque debemos reconocer que está en precario en nuestros días. Las sociedades contemporáneas creen que la verdad es relativa; que cada cual tiene «su verdad».</a:t>
            </a:r>
          </a:p>
          <a:p>
            <a:pPr marL="240631" indent="-240631" defTabSz="443991">
              <a:lnSpc>
                <a:spcPct val="120000"/>
              </a:lnSpc>
              <a:spcBef>
                <a:spcPts val="600"/>
              </a:spcBef>
              <a:buSzPct val="100000"/>
              <a:buChar char="•"/>
              <a:defRPr sz="2700">
                <a:latin typeface="Cambria"/>
                <a:ea typeface="Cambria"/>
                <a:cs typeface="Cambria"/>
                <a:sym typeface="Cambria"/>
              </a:defRPr>
            </a:pPr>
            <a:r>
              <a:t>El Dios que se ha revelado a nosotros a través de las Sagradas Escrituras, de la historia de Israel y de la persona de Jesucristo es un Dios que habla: Ha hablado en el pasado y continúa hablando. </a:t>
            </a:r>
          </a:p>
        </p:txBody>
      </p:sp>
      <p:pic>
        <p:nvPicPr>
          <p:cNvPr id="17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8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8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556933"/>
            <a:ext cx="8686800" cy="3098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Las ideas centrales de esta lección son: </a:t>
            </a:r>
          </a:p>
          <a:p>
            <a:pPr marL="240631" indent="-240631" defTabSz="443991">
              <a:lnSpc>
                <a:spcPct val="120000"/>
              </a:lnSpc>
              <a:spcBef>
                <a:spcPts val="600"/>
              </a:spcBef>
              <a:buSzPct val="100000"/>
              <a:buChar char="•"/>
              <a:defRPr sz="2700">
                <a:latin typeface="Cambria"/>
                <a:ea typeface="Cambria"/>
                <a:cs typeface="Cambria"/>
                <a:sym typeface="Cambria"/>
              </a:defRPr>
            </a:pPr>
            <a:r>
              <a:t>Dios llama y comisiona a personas de fe para llevar a cabo tareas particulares para su reino.</a:t>
            </a:r>
          </a:p>
          <a:p>
            <a:pPr marL="240631" indent="-240631" defTabSz="443991">
              <a:lnSpc>
                <a:spcPct val="120000"/>
              </a:lnSpc>
              <a:spcBef>
                <a:spcPts val="600"/>
              </a:spcBef>
              <a:buSzPct val="100000"/>
              <a:buChar char="•"/>
              <a:defRPr sz="2700">
                <a:latin typeface="Cambria"/>
                <a:ea typeface="Cambria"/>
                <a:cs typeface="Cambria"/>
                <a:sym typeface="Cambria"/>
              </a:defRPr>
            </a:pPr>
            <a:r>
              <a:t>Las personas fieles a Dios pueden superar el escepticismo para confiar en el Dios que habla, que comisiona y que envía.</a:t>
            </a:r>
          </a:p>
        </p:txBody>
      </p:sp>
      <p:pic>
        <p:nvPicPr>
          <p:cNvPr id="18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8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87"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88"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909212"/>
            <a:ext cx="9236076" cy="231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Bendito Dios, te alabamos por tu fidelidad. Tú sabes escuchar nuestros ruegos y responder a nuestras oraciones. Gracias te damos, buen Dios, por revelarte a la humanidad. Te rogamos que nos permitas atesorar tu revelación y tener la fe necesaria para creer en tus promesas. En el nombre de Jesús. Amén.</a:t>
            </a:r>
          </a:p>
        </p:txBody>
      </p:sp>
      <p:pic>
        <p:nvPicPr>
          <p:cNvPr id="189"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9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730802" y="2598031"/>
            <a:ext cx="9432599" cy="3987590"/>
          </a:xfrm>
          <a:prstGeom prst="rect">
            <a:avLst/>
          </a:prstGeom>
        </p:spPr>
        <p:txBody>
          <a:bodyPr/>
          <a:lstStyle/>
          <a:p>
            <a:pPr marL="330868" indent="-330868" defTabSz="584200">
              <a:lnSpc>
                <a:spcPct val="100000"/>
              </a:lnSpc>
              <a:spcBef>
                <a:spcPts val="600"/>
              </a:spcBef>
              <a:buFontTx/>
              <a:defRPr sz="3300">
                <a:latin typeface="Cambria"/>
                <a:ea typeface="Cambria"/>
                <a:cs typeface="Cambria"/>
                <a:sym typeface="Cambria"/>
              </a:defRPr>
            </a:pPr>
            <a:r>
              <a:t>Afirmar la veracidad de las promesas divinas.</a:t>
            </a:r>
          </a:p>
          <a:p>
            <a:pPr marL="330868" indent="-330868" defTabSz="584200">
              <a:lnSpc>
                <a:spcPct val="100000"/>
              </a:lnSpc>
              <a:spcBef>
                <a:spcPts val="600"/>
              </a:spcBef>
              <a:buFontTx/>
              <a:defRPr sz="3300">
                <a:latin typeface="Cambria"/>
                <a:ea typeface="Cambria"/>
                <a:cs typeface="Cambria"/>
                <a:sym typeface="Cambria"/>
              </a:defRPr>
            </a:pPr>
            <a:r>
              <a:t>Recalcar que podemos vencer el escepticismo.</a:t>
            </a:r>
          </a:p>
          <a:p>
            <a:pPr marL="330868" indent="-330868" defTabSz="584200">
              <a:lnSpc>
                <a:spcPct val="100000"/>
              </a:lnSpc>
              <a:spcBef>
                <a:spcPts val="600"/>
              </a:spcBef>
              <a:buFontTx/>
              <a:defRPr sz="3300">
                <a:latin typeface="Cambria"/>
                <a:ea typeface="Cambria"/>
                <a:cs typeface="Cambria"/>
                <a:sym typeface="Cambria"/>
              </a:defRPr>
            </a:pPr>
            <a:r>
              <a:t>Repasar eventos centrales en la vida y el ministerio de Jesús de Nazaret.</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02412">
              <a:lnSpc>
                <a:spcPct val="100000"/>
              </a:lnSpc>
              <a:spcBef>
                <a:spcPts val="500"/>
              </a:spcBef>
              <a:buSzTx/>
              <a:buNone/>
              <a:defRPr b="1" sz="2924">
                <a:solidFill>
                  <a:srgbClr val="3B3838"/>
                </a:solidFill>
                <a:latin typeface="Cambria"/>
                <a:ea typeface="Cambria"/>
                <a:cs typeface="Cambria"/>
                <a:sym typeface="Cambria"/>
              </a:defRPr>
            </a:pPr>
            <a:r>
              <a:t>Herodes:</a:t>
            </a:r>
            <a:r>
              <a:rPr b="0"/>
              <a:t> Rey de Judea, nombrado como tal en el año 40 a. C. por el Senado romano con el apoyo de Marco Antonio. Gobernó Judea hasta su muerte, en el año 4 a. C. A pesar de tener el título de «rey», estaba bajo la autoridad, primero de la República y después del Imperio romano. La historia lo recuerda como Herodes «el Grande» para distinguirlo de su hijo Herodes Antipas, de su nieto Herodes Agripa I, y de su bisnieto, Herodes Agripa II.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78358">
              <a:lnSpc>
                <a:spcPct val="100000"/>
              </a:lnSpc>
              <a:spcBef>
                <a:spcPts val="500"/>
              </a:spcBef>
              <a:buSzTx/>
              <a:buNone/>
              <a:defRPr b="1" sz="3366">
                <a:solidFill>
                  <a:srgbClr val="3B3838"/>
                </a:solidFill>
                <a:latin typeface="Cambria"/>
                <a:ea typeface="Cambria"/>
                <a:cs typeface="Cambria"/>
                <a:sym typeface="Cambria"/>
              </a:defRPr>
            </a:pPr>
            <a:r>
              <a:t>«No beberá ni vino ni sidra»: </a:t>
            </a:r>
            <a:r>
              <a:rPr b="0"/>
              <a:t>Esta frase es una referencia a Números 6, el capítulo donde encontramos la explicación de lo que significa hacer un voto de «nazireato» o de «nazareato». Implica que Juan había de ser nazareo durante toda su vida</a:t>
            </a:r>
            <a:endParaRPr b="0"/>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1.8-9</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1979453"/>
            <a:ext cx="4300539" cy="431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400">
                <a:latin typeface="Cambria"/>
                <a:ea typeface="Cambria"/>
                <a:cs typeface="Cambria"/>
                <a:sym typeface="Cambria"/>
              </a:defRPr>
            </a:pPr>
            <a:r>
              <a:t>RVR</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8  Aconteció que ejerciendo Zacarías el sacerdocio delante de Dios según el orden de su clase,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9  conforme a la costumbre del sacerdocio, le tocó en suerte ofrecer el incienso, entrando en el santuario del Señor.</a:t>
            </a:r>
          </a:p>
        </p:txBody>
      </p:sp>
      <p:sp>
        <p:nvSpPr>
          <p:cNvPr id="122" name="VP…"/>
          <p:cNvSpPr txBox="1"/>
          <p:nvPr/>
        </p:nvSpPr>
        <p:spPr>
          <a:xfrm>
            <a:off x="6375759" y="1783874"/>
            <a:ext cx="5023442" cy="43840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8  Un día en que al grupo sacerdotal de Zacarías le tocó el turno de oficiar delante de Dios,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9  según era costumbre entre los sacerdotes, le tocó en suerte a Zacarías entrar en el santuario del templo del Señor para quemar incienso. </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1.10-11</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2321237"/>
            <a:ext cx="4300539" cy="42202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300">
                <a:latin typeface="Cambria"/>
                <a:ea typeface="Cambria"/>
                <a:cs typeface="Cambria"/>
                <a:sym typeface="Cambria"/>
              </a:defRPr>
            </a:pPr>
            <a:r>
              <a:t>RVR</a:t>
            </a:r>
          </a:p>
          <a:p>
            <a:pPr defTabSz="368045">
              <a:lnSpc>
                <a:spcPct val="110000"/>
              </a:lnSpc>
              <a:spcBef>
                <a:spcPts val="600"/>
              </a:spcBef>
              <a:defRPr sz="2300">
                <a:latin typeface="Cambria"/>
                <a:ea typeface="Cambria"/>
                <a:cs typeface="Cambria"/>
                <a:sym typeface="Cambria"/>
              </a:defRPr>
            </a:pPr>
          </a:p>
          <a:p>
            <a:pPr defTabSz="368045">
              <a:lnSpc>
                <a:spcPct val="110000"/>
              </a:lnSpc>
              <a:spcBef>
                <a:spcPts val="600"/>
              </a:spcBef>
              <a:defRPr sz="2300">
                <a:latin typeface="Cambria"/>
                <a:ea typeface="Cambria"/>
                <a:cs typeface="Cambria"/>
                <a:sym typeface="Cambria"/>
              </a:defRPr>
            </a:pPr>
            <a:r>
              <a:t>10  Y toda la multitud del pueblo estaba fuera orando a la hora del incienso. </a:t>
            </a:r>
          </a:p>
          <a:p>
            <a:pPr defTabSz="368045">
              <a:lnSpc>
                <a:spcPct val="110000"/>
              </a:lnSpc>
              <a:spcBef>
                <a:spcPts val="600"/>
              </a:spcBef>
              <a:defRPr sz="2300">
                <a:latin typeface="Cambria"/>
                <a:ea typeface="Cambria"/>
                <a:cs typeface="Cambria"/>
                <a:sym typeface="Cambria"/>
              </a:defRPr>
            </a:pPr>
          </a:p>
          <a:p>
            <a:pPr defTabSz="368045">
              <a:lnSpc>
                <a:spcPct val="110000"/>
              </a:lnSpc>
              <a:spcBef>
                <a:spcPts val="600"/>
              </a:spcBef>
              <a:defRPr sz="2300">
                <a:latin typeface="Cambria"/>
                <a:ea typeface="Cambria"/>
                <a:cs typeface="Cambria"/>
                <a:sym typeface="Cambria"/>
              </a:defRPr>
            </a:pPr>
            <a:r>
              <a:t>11  Y se le apareció un ángel del Señor puesto en pie a la derecha del altar del incienso. </a:t>
            </a:r>
          </a:p>
        </p:txBody>
      </p:sp>
      <p:sp>
        <p:nvSpPr>
          <p:cNvPr id="129" name="VP…"/>
          <p:cNvSpPr txBox="1"/>
          <p:nvPr/>
        </p:nvSpPr>
        <p:spPr>
          <a:xfrm>
            <a:off x="6486181" y="2321660"/>
            <a:ext cx="4976147" cy="338963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300">
                <a:latin typeface="Cambria"/>
                <a:ea typeface="Cambria"/>
                <a:cs typeface="Cambria"/>
                <a:sym typeface="Cambria"/>
              </a:defRPr>
            </a:pPr>
            <a:r>
              <a:t>VP</a:t>
            </a:r>
          </a:p>
          <a:p>
            <a:pPr defTabSz="368045">
              <a:lnSpc>
                <a:spcPct val="110000"/>
              </a:lnSpc>
              <a:spcBef>
                <a:spcPts val="600"/>
              </a:spcBef>
              <a:defRPr sz="2300">
                <a:latin typeface="Cambria"/>
                <a:ea typeface="Cambria"/>
                <a:cs typeface="Cambria"/>
                <a:sym typeface="Cambria"/>
              </a:defRPr>
            </a:pPr>
          </a:p>
          <a:p>
            <a:pPr defTabSz="368045">
              <a:lnSpc>
                <a:spcPct val="110000"/>
              </a:lnSpc>
              <a:spcBef>
                <a:spcPts val="600"/>
              </a:spcBef>
              <a:defRPr sz="2300">
                <a:latin typeface="Cambria"/>
                <a:ea typeface="Cambria"/>
                <a:cs typeface="Cambria"/>
                <a:sym typeface="Cambria"/>
              </a:defRPr>
            </a:pPr>
            <a:r>
              <a:t>10  Mientras se quemaba el incienso, todo el pueblo estaba orando afuera. </a:t>
            </a:r>
          </a:p>
          <a:p>
            <a:pPr defTabSz="368045">
              <a:lnSpc>
                <a:spcPct val="110000"/>
              </a:lnSpc>
              <a:spcBef>
                <a:spcPts val="600"/>
              </a:spcBef>
              <a:defRPr sz="2300">
                <a:latin typeface="Cambria"/>
                <a:ea typeface="Cambria"/>
                <a:cs typeface="Cambria"/>
                <a:sym typeface="Cambria"/>
              </a:defRPr>
            </a:pPr>
          </a:p>
          <a:p>
            <a:pPr defTabSz="368045">
              <a:lnSpc>
                <a:spcPct val="110000"/>
              </a:lnSpc>
              <a:spcBef>
                <a:spcPts val="600"/>
              </a:spcBef>
              <a:defRPr sz="2300">
                <a:latin typeface="Cambria"/>
                <a:ea typeface="Cambria"/>
                <a:cs typeface="Cambria"/>
                <a:sym typeface="Cambria"/>
              </a:defRPr>
            </a:pPr>
            <a:r>
              <a:t>11  En esto se le apareció a Zacarías un ángel del Señor, de pie al lado derecho del altar del incienso. </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1.12-13</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1781862"/>
            <a:ext cx="4300539" cy="4147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12  Y se turbó Zacarías al verle, y le sobrecogió temor.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Pero el ángel le dijo: Zacarías, no temas; porque tu oración ha sido oída, y tu mujer Elisabet te dará a luz un hijo, y llamarás su nombre Juan</a:t>
            </a:r>
          </a:p>
        </p:txBody>
      </p:sp>
      <p:sp>
        <p:nvSpPr>
          <p:cNvPr id="136" name="VP…"/>
          <p:cNvSpPr txBox="1"/>
          <p:nvPr/>
        </p:nvSpPr>
        <p:spPr>
          <a:xfrm>
            <a:off x="6562025" y="1779322"/>
            <a:ext cx="4602863" cy="4559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12  Al ver al ángel, Zacarías se quedó sorprendido y lleno de </a:t>
            </a:r>
          </a:p>
          <a:p>
            <a:pPr defTabSz="368045">
              <a:lnSpc>
                <a:spcPct val="120000"/>
              </a:lnSpc>
              <a:defRPr sz="2300">
                <a:latin typeface="Cambria"/>
                <a:ea typeface="Cambria"/>
                <a:cs typeface="Cambria"/>
                <a:sym typeface="Cambria"/>
              </a:defRPr>
            </a:pPr>
            <a:r>
              <a:t>miedo.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Pero el ángel le dijo: —Zacarías, no tengas miedo, porque Dios ha oído tu oración, y tu esposa Isabel te va a dar un hijo, al que pondrás por nombre Juan.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Lucas 1.14-15</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2029883"/>
            <a:ext cx="4300539"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14  Y tendrás gozo y alegría, y muchos se regocijarán de su nacimiento;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15 porque será grande delante de Dios. No beberá vino ni sidra, y será lleno del Espíritu Santo, aun desde el vientre de su madre. </a:t>
            </a:r>
          </a:p>
        </p:txBody>
      </p:sp>
      <p:sp>
        <p:nvSpPr>
          <p:cNvPr id="143" name="VP…"/>
          <p:cNvSpPr txBox="1"/>
          <p:nvPr/>
        </p:nvSpPr>
        <p:spPr>
          <a:xfrm>
            <a:off x="6545092" y="1966383"/>
            <a:ext cx="4602863" cy="346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14  Tú te llenarás de gozo, y muchos se alegrarán de su nacimiento,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15  porque tu hijo va a ser grande delante del Señor. No tomará vino ni licor, y estará lleno del Espíritu Santo desde antes de nacer.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1.16-17</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691216" y="1795356"/>
            <a:ext cx="4300539"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16  Y hará que muchos de los hijos de Israel se conviertan al Señor Dios de ellos.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17  E irá delante de él con el espíritu y el poder de Elías, para hacer volver los corazones de los padres a los hijos, y de los rebeldes a la  prudencia de los justos, para preparar al Señor un pueblo bien dispuesto.  </a:t>
            </a:r>
          </a:p>
        </p:txBody>
      </p:sp>
      <p:sp>
        <p:nvSpPr>
          <p:cNvPr id="150" name="VP…"/>
          <p:cNvSpPr txBox="1"/>
          <p:nvPr/>
        </p:nvSpPr>
        <p:spPr>
          <a:xfrm>
            <a:off x="6498525" y="1694179"/>
            <a:ext cx="4602863" cy="47904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16  Hará que muchos de la nación de Israel se vuelvan al Señor su Dios.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17  Este Juan irá delante del Señor, con el espíritu y el poder del profeta Elías, para reconciliar a los padres con los hijos y para que los  rebeldes aprendan a obedecer. De este modo preparará al pueblo para recibir al Señor. </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