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914400" y="1122362"/>
            <a:ext cx="103632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40"/>
            <a:ext cx="10515601"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4"/>
            <a:ext cx="10515601" cy="1500189"/>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7"/>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91" cy="823914"/>
          </a:xfrm>
          <a:prstGeom prst="rect">
            <a:avLst/>
          </a:prstGeom>
        </p:spPr>
        <p:txBody>
          <a:bodyPr anchor="b"/>
          <a:lstStyle>
            <a:lvl1pPr marL="0" indent="0">
              <a:buSzTx/>
              <a:buFontTx/>
              <a:buNone/>
              <a:defRPr b="1" sz="2400"/>
            </a:lvl1pPr>
            <a:lvl2pPr marL="0" indent="0">
              <a:buSzTx/>
              <a:buFontTx/>
              <a:buNone/>
              <a:defRPr b="1" sz="2400"/>
            </a:lvl2pPr>
            <a:lvl3pPr marL="0" indent="0">
              <a:buSzTx/>
              <a:buFontTx/>
              <a:buNone/>
              <a:defRPr b="1" sz="2400"/>
            </a:lvl3pPr>
            <a:lvl4pPr marL="0" indent="0">
              <a:buSzTx/>
              <a:buFontTx/>
              <a:buNone/>
              <a:defRPr b="1" sz="2400"/>
            </a:lvl4pPr>
            <a:lvl5pPr marL="0" indent="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1" y="1681163"/>
            <a:ext cx="5183190" cy="823914"/>
          </a:xfrm>
          <a:prstGeom prst="rect">
            <a:avLst/>
          </a:prstGeom>
        </p:spPr>
        <p:txBody>
          <a:bodyPr anchor="b"/>
          <a:lstStyle/>
          <a:p>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7"/>
            <a:ext cx="6172202"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7" y="2057400"/>
            <a:ext cx="3932240" cy="3811588"/>
          </a:xfrm>
          <a:prstGeom prst="rect">
            <a:avLst/>
          </a:prstGeom>
        </p:spPr>
        <p:txBody>
          <a:bodyPr/>
          <a:lstStyle/>
          <a:p>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7"/>
            <a:ext cx="6172202" cy="4873627"/>
          </a:xfrm>
          <a:prstGeom prst="rect">
            <a:avLst/>
          </a:prstGeom>
        </p:spPr>
        <p:txBody>
          <a:bodyPr lIns="91439" tIns="45719" rIns="91439" bIns="45719">
            <a:noAutofit/>
          </a:bodyPr>
          <a:lstStyle/>
          <a:p>
            <a:pPr/>
          </a:p>
        </p:txBody>
      </p:sp>
      <p:sp>
        <p:nvSpPr>
          <p:cNvPr id="84" name="Body Level One…"/>
          <p:cNvSpPr txBox="1"/>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95178" y="6414761"/>
            <a:ext cx="258623" cy="248303"/>
          </a:xfrm>
          <a:prstGeom prst="rect">
            <a:avLst/>
          </a:prstGeom>
          <a:ln w="12700">
            <a:miter lim="400000"/>
          </a:ln>
        </p:spPr>
        <p:txBody>
          <a:bodyPr wrap="none" lIns="45718" tIns="45718" rIns="45718" bIns="45718" anchor="ctr">
            <a:spAutoFit/>
          </a:bodyPr>
          <a:lstStyle>
            <a:lvl1pPr algn="r">
              <a:defRPr sz="1200">
                <a:solidFill>
                  <a:srgbClr val="898989"/>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4.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4" name="portada ED 22-23.png" descr="portada ED 22-23.png"/>
          <p:cNvPicPr>
            <a:picLocks noChangeAspect="1"/>
          </p:cNvPicPr>
          <p:nvPr/>
        </p:nvPicPr>
        <p:blipFill>
          <a:blip r:embed="rId2">
            <a:extLst/>
          </a:blip>
          <a:srcRect l="0" t="4782" r="0" b="0"/>
          <a:stretch>
            <a:fillRect/>
          </a:stretch>
        </p:blipFill>
        <p:spPr>
          <a:xfrm>
            <a:off x="0" y="2207761"/>
            <a:ext cx="12192001" cy="5904790"/>
          </a:xfrm>
          <a:prstGeom prst="rect">
            <a:avLst/>
          </a:prstGeom>
          <a:ln w="12700">
            <a:miter lim="400000"/>
          </a:ln>
        </p:spPr>
      </p:pic>
      <p:sp>
        <p:nvSpPr>
          <p:cNvPr id="95" name="Title 1"/>
          <p:cNvSpPr txBox="1"/>
          <p:nvPr>
            <p:ph type="ctrTitle"/>
          </p:nvPr>
        </p:nvSpPr>
        <p:spPr>
          <a:xfrm>
            <a:off x="403753" y="13303"/>
            <a:ext cx="9651438" cy="2096344"/>
          </a:xfrm>
          <a:prstGeom prst="rect">
            <a:avLst/>
          </a:prstGeom>
        </p:spPr>
        <p:txBody>
          <a:bodyPr/>
          <a:lstStyle/>
          <a:p>
            <a:pPr algn="l">
              <a:defRPr b="1" sz="5000">
                <a:solidFill>
                  <a:srgbClr val="F9570F"/>
                </a:solidFill>
                <a:latin typeface="Futura PT Heavy"/>
                <a:ea typeface="Futura PT Heavy"/>
                <a:cs typeface="Futura PT Heavy"/>
                <a:sym typeface="Futura PT Heavy"/>
              </a:defRPr>
            </a:pPr>
            <a:r>
              <a:rPr>
                <a:solidFill>
                  <a:srgbClr val="52304C"/>
                </a:solidFill>
              </a:rPr>
              <a:t>Lección 8</a:t>
            </a:r>
            <a:br/>
            <a:r>
              <a:rPr b="0" sz="4200">
                <a:solidFill>
                  <a:srgbClr val="E7B66A"/>
                </a:solidFill>
                <a:latin typeface="Futura Bold"/>
                <a:ea typeface="Futura Bold"/>
                <a:cs typeface="Futura Bold"/>
                <a:sym typeface="Futura Bold"/>
              </a:rPr>
              <a:t>¿QUIÉN ES EL REY?</a:t>
            </a:r>
          </a:p>
        </p:txBody>
      </p:sp>
      <p:sp>
        <p:nvSpPr>
          <p:cNvPr id="96" name="Subtitle 2"/>
          <p:cNvSpPr txBox="1"/>
          <p:nvPr>
            <p:ph type="subTitle" sz="quarter" idx="1"/>
          </p:nvPr>
        </p:nvSpPr>
        <p:spPr>
          <a:xfrm>
            <a:off x="433386" y="2077414"/>
            <a:ext cx="4443416" cy="442915"/>
          </a:xfrm>
          <a:prstGeom prst="rect">
            <a:avLst/>
          </a:prstGeom>
        </p:spPr>
        <p:txBody>
          <a:bodyPr/>
          <a:lstStyle>
            <a:lvl1pPr algn="l" defTabSz="730605">
              <a:spcBef>
                <a:spcPts val="700"/>
              </a:spcBef>
              <a:defRPr i="1" sz="2162">
                <a:solidFill>
                  <a:srgbClr val="767171"/>
                </a:solidFill>
                <a:latin typeface="Futura"/>
                <a:ea typeface="Futura"/>
                <a:cs typeface="Futura"/>
                <a:sym typeface="Futura"/>
              </a:defRPr>
            </a:lvl1pPr>
          </a:lstStyle>
          <a:p>
            <a:pPr/>
            <a:r>
              <a:t>1 Samuel 8.4-7; 10.17-24</a:t>
            </a:r>
          </a:p>
        </p:txBody>
      </p:sp>
      <p:sp>
        <p:nvSpPr>
          <p:cNvPr id="97" name="TextBox 3"/>
          <p:cNvSpPr txBox="1"/>
          <p:nvPr/>
        </p:nvSpPr>
        <p:spPr>
          <a:xfrm>
            <a:off x="10054907" y="6388100"/>
            <a:ext cx="1163413" cy="2946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pPr/>
            <a:r>
              <a:t>Año 31/Vol. 1</a:t>
            </a:r>
          </a:p>
        </p:txBody>
      </p:sp>
      <p:sp>
        <p:nvSpPr>
          <p:cNvPr id="98" name="TextBox 5"/>
          <p:cNvSpPr txBox="1"/>
          <p:nvPr/>
        </p:nvSpPr>
        <p:spPr>
          <a:xfrm>
            <a:off x="415607" y="2572762"/>
            <a:ext cx="7310633" cy="967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defTabSz="584200">
              <a:defRPr sz="2000">
                <a:solidFill>
                  <a:srgbClr val="3B3838"/>
                </a:solidFill>
                <a:latin typeface="Cambria"/>
                <a:ea typeface="Cambria"/>
                <a:cs typeface="Cambria"/>
                <a:sym typeface="Cambria"/>
              </a:defRPr>
            </a:lvl1pPr>
          </a:lstStyle>
          <a:p>
            <a:pPr/>
            <a:r>
              <a:t>«Pero vosotros habéis desechado hoy a vuestro Dios, que os guarda de todas vuestras aflicciones y angustias, y habéis dicho: “No, tú nos darás un rey”». 1 Samuel 10.19a</a:t>
            </a:r>
          </a:p>
        </p:txBody>
      </p:sp>
      <p:pic>
        <p:nvPicPr>
          <p:cNvPr id="99" name="Picture 2" descr="Picture 2"/>
          <p:cNvPicPr>
            <a:picLocks noChangeAspect="1"/>
          </p:cNvPicPr>
          <p:nvPr/>
        </p:nvPicPr>
        <p:blipFill>
          <a:blip r:embed="rId3">
            <a:extLst/>
          </a:blip>
          <a:stretch>
            <a:fillRect/>
          </a:stretch>
        </p:blipFill>
        <p:spPr>
          <a:xfrm>
            <a:off x="11104563" y="5891212"/>
            <a:ext cx="966789" cy="966789"/>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1 Samuel 10.23-24</a:t>
            </a:r>
          </a:p>
        </p:txBody>
      </p:sp>
      <p:sp>
        <p:nvSpPr>
          <p:cNvPr id="155"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56" name="RVR…"/>
          <p:cNvSpPr txBox="1"/>
          <p:nvPr/>
        </p:nvSpPr>
        <p:spPr>
          <a:xfrm>
            <a:off x="1640416" y="1998556"/>
            <a:ext cx="4300539" cy="424942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000">
                <a:latin typeface="Cambria"/>
                <a:ea typeface="Cambria"/>
                <a:cs typeface="Cambria"/>
                <a:sym typeface="Cambria"/>
              </a:defRPr>
            </a:pPr>
            <a:r>
              <a:t>RVR</a:t>
            </a:r>
          </a:p>
          <a:p>
            <a:pPr defTabSz="368045">
              <a:lnSpc>
                <a:spcPct val="120000"/>
              </a:lnSpc>
              <a:defRPr b="1"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23  Entonces corrieron, lo sacaron de allí y, puesto en medio del pueblo, sobresalía por encima de todos de los hombros para arriba. </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24  Samuel dijo a todo el pueblo: —¿Habéis visto al elegido de Jehová? No hay nadie como él en todo el pueblo. Entonces el pueblo gritó con alegría: —¡Viva el rey!</a:t>
            </a:r>
          </a:p>
        </p:txBody>
      </p:sp>
      <p:sp>
        <p:nvSpPr>
          <p:cNvPr id="157" name="VP…"/>
          <p:cNvSpPr txBox="1"/>
          <p:nvPr/>
        </p:nvSpPr>
        <p:spPr>
          <a:xfrm>
            <a:off x="6447725" y="1998556"/>
            <a:ext cx="4602863" cy="42494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000">
                <a:latin typeface="Cambria"/>
                <a:ea typeface="Cambria"/>
                <a:cs typeface="Cambria"/>
                <a:sym typeface="Cambria"/>
              </a:defRPr>
            </a:pPr>
            <a:r>
              <a:t>VP</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23  Entonces corrieron a sacarlo de su escondite. Y cuando Saúl se presentó ante el pueblo, se vio que ningún israelita le pasaba del hombro. </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24  Samuel preguntó a todos: —¿Ya vieron al que el Señor ha escogido como rey? ¡No hay un solo israelita que pueda compararse con él! —¡Viva el rey! —respondieron los israelitas.</a:t>
            </a:r>
          </a:p>
        </p:txBody>
      </p:sp>
      <p:pic>
        <p:nvPicPr>
          <p:cNvPr id="158"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59"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62"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871133" y="2130795"/>
            <a:ext cx="8686801" cy="39547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43991">
              <a:lnSpc>
                <a:spcPct val="120000"/>
              </a:lnSpc>
              <a:spcBef>
                <a:spcPts val="600"/>
              </a:spcBef>
              <a:defRPr sz="2600">
                <a:latin typeface="Cambria"/>
                <a:ea typeface="Cambria"/>
                <a:cs typeface="Cambria"/>
                <a:sym typeface="Cambria"/>
              </a:defRPr>
            </a:pPr>
            <a:r>
              <a:t>En esta lección hemos hecho énfasis en que: </a:t>
            </a:r>
          </a:p>
          <a:p>
            <a:pPr marL="240631" indent="-240631" defTabSz="443991">
              <a:lnSpc>
                <a:spcPct val="120000"/>
              </a:lnSpc>
              <a:spcBef>
                <a:spcPts val="600"/>
              </a:spcBef>
              <a:buSzPct val="100000"/>
              <a:buChar char="•"/>
              <a:defRPr sz="2600">
                <a:latin typeface="Cambria"/>
                <a:ea typeface="Cambria"/>
                <a:cs typeface="Cambria"/>
                <a:sym typeface="Cambria"/>
              </a:defRPr>
            </a:pPr>
            <a:r>
              <a:t>La función del gobernante es servir al pueblo.</a:t>
            </a:r>
          </a:p>
          <a:p>
            <a:pPr marL="240631" indent="-240631" defTabSz="443991">
              <a:lnSpc>
                <a:spcPct val="120000"/>
              </a:lnSpc>
              <a:spcBef>
                <a:spcPts val="600"/>
              </a:spcBef>
              <a:buSzPct val="100000"/>
              <a:buChar char="•"/>
              <a:defRPr sz="2600">
                <a:latin typeface="Cambria"/>
                <a:ea typeface="Cambria"/>
                <a:cs typeface="Cambria"/>
                <a:sym typeface="Cambria"/>
              </a:defRPr>
            </a:pPr>
            <a:r>
              <a:t>En el periodo de los Jueces, en Israel fue problemático pasar al rey como gobernador del pueblo porque se entendió ese cambio como traición a Dios. Pero Samuel, que era quien tenía el poder, fue flexible y le dio paso al cambio, aunque como ser humano, en algunos momentos tuvo tensiones con Saúl, que fue su sucesor.</a:t>
            </a:r>
          </a:p>
        </p:txBody>
      </p:sp>
      <p:pic>
        <p:nvPicPr>
          <p:cNvPr id="164"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65"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68"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69"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557864" y="2757434"/>
            <a:ext cx="9645872" cy="202946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443991">
              <a:lnSpc>
                <a:spcPct val="120000"/>
              </a:lnSpc>
              <a:buSzPct val="100000"/>
              <a:buChar char="•"/>
              <a:defRPr sz="2800">
                <a:latin typeface="Cambria"/>
                <a:ea typeface="Cambria"/>
                <a:cs typeface="Cambria"/>
                <a:sym typeface="Cambria"/>
              </a:defRPr>
            </a:lvl1pPr>
          </a:lstStyle>
          <a:p>
            <a:pPr/>
            <a:r>
              <a:t>En nuestro tiempo, el rey es el pueblo, porque es quien elige al gobernador. Por lo tanto, son los electores quienes deben tener en mente los criterios de amor y justicia que deben prevalecer en la administración del gobierno. </a:t>
            </a:r>
          </a:p>
        </p:txBody>
      </p:sp>
      <p:pic>
        <p:nvPicPr>
          <p:cNvPr id="170"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71"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Title 1"/>
          <p:cNvSpPr txBox="1"/>
          <p:nvPr>
            <p:ph type="title"/>
          </p:nvPr>
        </p:nvSpPr>
        <p:spPr>
          <a:xfrm>
            <a:off x="2259013" y="981075"/>
            <a:ext cx="3078164"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pPr/>
            <a:r>
              <a:t>ORACIÓN</a:t>
            </a:r>
          </a:p>
        </p:txBody>
      </p:sp>
      <p:sp>
        <p:nvSpPr>
          <p:cNvPr id="174" name="Straight Connector 5"/>
          <p:cNvSpPr/>
          <p:nvPr/>
        </p:nvSpPr>
        <p:spPr>
          <a:xfrm>
            <a:off x="2330450" y="1566862"/>
            <a:ext cx="6346827" cy="1"/>
          </a:xfrm>
          <a:prstGeom prst="line">
            <a:avLst/>
          </a:prstGeom>
          <a:ln w="25400">
            <a:solidFill>
              <a:schemeClr val="accent4"/>
            </a:solidFill>
            <a:miter/>
          </a:ln>
        </p:spPr>
        <p:txBody>
          <a:bodyPr lIns="45718" tIns="45718" rIns="45718" bIns="45718"/>
          <a:lstStyle/>
          <a:p>
            <a:pPr/>
          </a:p>
        </p:txBody>
      </p:sp>
      <p:sp>
        <p:nvSpPr>
          <p:cNvPr id="175"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77962" y="2350412"/>
            <a:ext cx="9236076" cy="3683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584200">
              <a:lnSpc>
                <a:spcPct val="120000"/>
              </a:lnSpc>
              <a:defRPr i="1" sz="2500">
                <a:latin typeface="Cambria"/>
                <a:ea typeface="Cambria"/>
                <a:cs typeface="Cambria"/>
                <a:sym typeface="Cambria"/>
              </a:defRPr>
            </a:lvl1pPr>
          </a:lstStyle>
          <a:p>
            <a:pPr/>
            <a:r>
              <a:t>Amantísimo Padre Celestial, tuyo es el poder para reinar en cielo y tierra. Gracias por la revelación de tu amor y de tu palabra que nos permite entender cómo has bajado a las honduras de nuestras miserias y nos has levantado para mirar y seguir tu gloria. Ayúdanos como Iglesia y como personas para que en nuestro alrededor se vean los signos de tu gloria, y para que quienes nos rodean te puedan reconocer como su rey y Señor, y encaminen sus pasos hacia el advenimiento de tu reino. Amén.  </a:t>
            </a:r>
          </a:p>
        </p:txBody>
      </p:sp>
      <p:pic>
        <p:nvPicPr>
          <p:cNvPr id="176" name="Picture 2" descr="Picture 2"/>
          <p:cNvPicPr>
            <a:picLocks noChangeAspect="1"/>
          </p:cNvPicPr>
          <p:nvPr/>
        </p:nvPicPr>
        <p:blipFill>
          <a:blip r:embed="rId2">
            <a:extLst/>
          </a:blip>
          <a:stretch>
            <a:fillRect/>
          </a:stretch>
        </p:blipFill>
        <p:spPr>
          <a:xfrm>
            <a:off x="1192212" y="758825"/>
            <a:ext cx="1030288" cy="1030288"/>
          </a:xfrm>
          <a:prstGeom prst="rect">
            <a:avLst/>
          </a:prstGeom>
          <a:ln w="12700">
            <a:miter lim="400000"/>
          </a:ln>
        </p:spPr>
      </p:pic>
      <p:pic>
        <p:nvPicPr>
          <p:cNvPr id="177"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Title 1"/>
          <p:cNvSpPr txBox="1"/>
          <p:nvPr>
            <p:ph type="title"/>
          </p:nvPr>
        </p:nvSpPr>
        <p:spPr>
          <a:xfrm>
            <a:off x="2022474" y="1069975"/>
            <a:ext cx="3078166"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pPr/>
            <a:r>
              <a:t>OBJETIVOS</a:t>
            </a:r>
          </a:p>
        </p:txBody>
      </p:sp>
      <p:sp>
        <p:nvSpPr>
          <p:cNvPr id="102" name="Content Placeholder 2"/>
          <p:cNvSpPr txBox="1"/>
          <p:nvPr>
            <p:ph type="body" idx="1"/>
          </p:nvPr>
        </p:nvSpPr>
        <p:spPr>
          <a:xfrm>
            <a:off x="1256669" y="2521831"/>
            <a:ext cx="9432599" cy="3987590"/>
          </a:xfrm>
          <a:prstGeom prst="rect">
            <a:avLst/>
          </a:prstGeom>
        </p:spPr>
        <p:txBody>
          <a:bodyPr/>
          <a:lstStyle/>
          <a:p>
            <a:pPr marL="0" indent="0" defTabSz="584200">
              <a:lnSpc>
                <a:spcPct val="100000"/>
              </a:lnSpc>
              <a:spcBef>
                <a:spcPts val="600"/>
              </a:spcBef>
              <a:buSzTx/>
              <a:buFontTx/>
              <a:buNone/>
              <a:defRPr sz="3000">
                <a:latin typeface="Cambria"/>
                <a:ea typeface="Cambria"/>
                <a:cs typeface="Cambria"/>
                <a:sym typeface="Cambria"/>
              </a:defRPr>
            </a:pPr>
            <a:r>
              <a:t>Quienes estudien esta lección podrán reconocer que:  </a:t>
            </a:r>
          </a:p>
          <a:p>
            <a:pPr marL="300789" indent="-300789" defTabSz="584200">
              <a:lnSpc>
                <a:spcPct val="100000"/>
              </a:lnSpc>
              <a:spcBef>
                <a:spcPts val="600"/>
              </a:spcBef>
              <a:buFontTx/>
              <a:defRPr sz="3000">
                <a:latin typeface="Cambria"/>
                <a:ea typeface="Cambria"/>
                <a:cs typeface="Cambria"/>
                <a:sym typeface="Cambria"/>
              </a:defRPr>
            </a:pPr>
            <a:r>
              <a:t>En la primera forma de gobierno que el pueblo de Dios tuvo fue Dios mismo quien gobernó al pueblo a través de los jueces electos por él.</a:t>
            </a:r>
          </a:p>
          <a:p>
            <a:pPr marL="300789" indent="-300789" defTabSz="584200">
              <a:lnSpc>
                <a:spcPct val="100000"/>
              </a:lnSpc>
              <a:spcBef>
                <a:spcPts val="600"/>
              </a:spcBef>
              <a:buFontTx/>
              <a:defRPr sz="3000">
                <a:latin typeface="Cambria"/>
                <a:ea typeface="Cambria"/>
                <a:cs typeface="Cambria"/>
                <a:sym typeface="Cambria"/>
              </a:defRPr>
            </a:pPr>
            <a:r>
              <a:t>El pueblo de Dios pasó de ser un conjunto de clanes para ser una nación unificada bajo la dirección de un rey como gobernador del pueblo.</a:t>
            </a:r>
          </a:p>
        </p:txBody>
      </p:sp>
      <p:sp>
        <p:nvSpPr>
          <p:cNvPr id="103" name="Straight Connector 5"/>
          <p:cNvSpPr/>
          <p:nvPr/>
        </p:nvSpPr>
        <p:spPr>
          <a:xfrm flipV="1">
            <a:off x="2124074" y="1562100"/>
            <a:ext cx="7697790" cy="93665"/>
          </a:xfrm>
          <a:prstGeom prst="line">
            <a:avLst/>
          </a:prstGeom>
          <a:ln w="25400">
            <a:solidFill>
              <a:srgbClr val="7030A0"/>
            </a:solidFill>
            <a:miter/>
          </a:ln>
        </p:spPr>
        <p:txBody>
          <a:bodyPr lIns="45718" tIns="45718" rIns="45718" bIns="45718"/>
          <a:lstStyle/>
          <a:p>
            <a:pPr/>
          </a:p>
        </p:txBody>
      </p:sp>
      <p:pic>
        <p:nvPicPr>
          <p:cNvPr id="104" name="Picture 4" descr="Picture 4"/>
          <p:cNvPicPr>
            <a:picLocks noChangeAspect="1"/>
          </p:cNvPicPr>
          <p:nvPr/>
        </p:nvPicPr>
        <p:blipFill>
          <a:blip r:embed="rId2">
            <a:extLst/>
          </a:blip>
          <a:stretch>
            <a:fillRect/>
          </a:stretch>
        </p:blipFill>
        <p:spPr>
          <a:xfrm>
            <a:off x="755650" y="798512"/>
            <a:ext cx="1128713" cy="1128713"/>
          </a:xfrm>
          <a:prstGeom prst="rect">
            <a:avLst/>
          </a:prstGeom>
          <a:ln w="12700">
            <a:miter lim="400000"/>
          </a:ln>
        </p:spPr>
      </p:pic>
      <p:pic>
        <p:nvPicPr>
          <p:cNvPr id="105" name="Picture 4" descr="Picture 4"/>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Title 1"/>
          <p:cNvSpPr txBox="1"/>
          <p:nvPr>
            <p:ph type="title"/>
          </p:nvPr>
        </p:nvSpPr>
        <p:spPr>
          <a:xfrm>
            <a:off x="2022474" y="1069975"/>
            <a:ext cx="3078166"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pPr/>
            <a:r>
              <a:t>OBJETIVOS</a:t>
            </a:r>
          </a:p>
        </p:txBody>
      </p:sp>
      <p:sp>
        <p:nvSpPr>
          <p:cNvPr id="108" name="Content Placeholder 2"/>
          <p:cNvSpPr txBox="1"/>
          <p:nvPr>
            <p:ph type="body" idx="1"/>
          </p:nvPr>
        </p:nvSpPr>
        <p:spPr>
          <a:xfrm>
            <a:off x="1256669" y="2166231"/>
            <a:ext cx="9432599" cy="3987590"/>
          </a:xfrm>
          <a:prstGeom prst="rect">
            <a:avLst/>
          </a:prstGeom>
        </p:spPr>
        <p:txBody>
          <a:bodyPr/>
          <a:lstStyle/>
          <a:p>
            <a:pPr marL="0" indent="0" defTabSz="584200">
              <a:lnSpc>
                <a:spcPct val="100000"/>
              </a:lnSpc>
              <a:spcBef>
                <a:spcPts val="600"/>
              </a:spcBef>
              <a:buSzTx/>
              <a:buFontTx/>
              <a:buNone/>
              <a:defRPr sz="3000">
                <a:latin typeface="Cambria"/>
                <a:ea typeface="Cambria"/>
                <a:cs typeface="Cambria"/>
                <a:sym typeface="Cambria"/>
              </a:defRPr>
            </a:pPr>
            <a:r>
              <a:t>Quienes estudien esta lección podrán reconocer que:  </a:t>
            </a:r>
          </a:p>
          <a:p>
            <a:pPr marL="300789" indent="-300789" defTabSz="584200">
              <a:lnSpc>
                <a:spcPct val="100000"/>
              </a:lnSpc>
              <a:spcBef>
                <a:spcPts val="600"/>
              </a:spcBef>
              <a:buFontTx/>
              <a:defRPr sz="3000">
                <a:latin typeface="Cambria"/>
                <a:ea typeface="Cambria"/>
                <a:cs typeface="Cambria"/>
                <a:sym typeface="Cambria"/>
              </a:defRPr>
            </a:pPr>
            <a:r>
              <a:t>Esa transición fue problemática porque se entendió como un rechazo de Dios. Sin embargo, el mismo Dios aconsejó que se implantara.</a:t>
            </a:r>
          </a:p>
          <a:p>
            <a:pPr marL="300789" indent="-300789" defTabSz="584200">
              <a:lnSpc>
                <a:spcPct val="100000"/>
              </a:lnSpc>
              <a:spcBef>
                <a:spcPts val="600"/>
              </a:spcBef>
              <a:buFontTx/>
              <a:defRPr sz="3000">
                <a:latin typeface="Cambria"/>
                <a:ea typeface="Cambria"/>
                <a:cs typeface="Cambria"/>
                <a:sym typeface="Cambria"/>
              </a:defRPr>
            </a:pPr>
            <a:r>
              <a:t>La cosmovisión cristiana, debido al concepto de la encarnación del Verbo, provee espacio para que un ser humano pueda gobernar como Dios manda y, a su vez, honrar la soberanía del pueblo.</a:t>
            </a:r>
          </a:p>
        </p:txBody>
      </p:sp>
      <p:sp>
        <p:nvSpPr>
          <p:cNvPr id="109" name="Straight Connector 5"/>
          <p:cNvSpPr/>
          <p:nvPr/>
        </p:nvSpPr>
        <p:spPr>
          <a:xfrm flipV="1">
            <a:off x="2124074" y="1562100"/>
            <a:ext cx="7697790" cy="93665"/>
          </a:xfrm>
          <a:prstGeom prst="line">
            <a:avLst/>
          </a:prstGeom>
          <a:ln w="25400">
            <a:solidFill>
              <a:srgbClr val="7030A0"/>
            </a:solidFill>
            <a:miter/>
          </a:ln>
        </p:spPr>
        <p:txBody>
          <a:bodyPr lIns="45718" tIns="45718" rIns="45718" bIns="45718"/>
          <a:lstStyle/>
          <a:p>
            <a:pPr/>
          </a:p>
        </p:txBody>
      </p:sp>
      <p:pic>
        <p:nvPicPr>
          <p:cNvPr id="110" name="Picture 4" descr="Picture 4"/>
          <p:cNvPicPr>
            <a:picLocks noChangeAspect="1"/>
          </p:cNvPicPr>
          <p:nvPr/>
        </p:nvPicPr>
        <p:blipFill>
          <a:blip r:embed="rId2">
            <a:extLst/>
          </a:blip>
          <a:stretch>
            <a:fillRect/>
          </a:stretch>
        </p:blipFill>
        <p:spPr>
          <a:xfrm>
            <a:off x="755650" y="798512"/>
            <a:ext cx="1128713" cy="1128713"/>
          </a:xfrm>
          <a:prstGeom prst="rect">
            <a:avLst/>
          </a:prstGeom>
          <a:ln w="12700">
            <a:miter lim="400000"/>
          </a:ln>
        </p:spPr>
      </p:pic>
      <p:pic>
        <p:nvPicPr>
          <p:cNvPr id="111" name="Picture 4" descr="Picture 4"/>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Title 1"/>
          <p:cNvSpPr txBox="1"/>
          <p:nvPr>
            <p:ph type="title"/>
          </p:nvPr>
        </p:nvSpPr>
        <p:spPr>
          <a:xfrm>
            <a:off x="2227263" y="1001712"/>
            <a:ext cx="3999368" cy="585788"/>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pPr/>
            <a:r>
              <a:t>VOCABULARIO</a:t>
            </a:r>
          </a:p>
        </p:txBody>
      </p:sp>
      <p:sp>
        <p:nvSpPr>
          <p:cNvPr id="114" name="Content Placeholder 2"/>
          <p:cNvSpPr txBox="1"/>
          <p:nvPr>
            <p:ph type="body" idx="1"/>
          </p:nvPr>
        </p:nvSpPr>
        <p:spPr>
          <a:xfrm>
            <a:off x="1378604" y="2578679"/>
            <a:ext cx="9312554" cy="3645070"/>
          </a:xfrm>
          <a:prstGeom prst="rect">
            <a:avLst/>
          </a:prstGeom>
        </p:spPr>
        <p:txBody>
          <a:bodyPr/>
          <a:lstStyle/>
          <a:p>
            <a:pPr marL="0" indent="0" defTabSz="584200">
              <a:lnSpc>
                <a:spcPct val="100000"/>
              </a:lnSpc>
              <a:spcBef>
                <a:spcPts val="600"/>
              </a:spcBef>
              <a:buSzTx/>
              <a:buNone/>
              <a:defRPr b="1" sz="3200">
                <a:solidFill>
                  <a:srgbClr val="3B3838"/>
                </a:solidFill>
                <a:latin typeface="Cambria"/>
                <a:ea typeface="Cambria"/>
                <a:cs typeface="Cambria"/>
                <a:sym typeface="Cambria"/>
              </a:defRPr>
            </a:pPr>
            <a:r>
              <a:t>Mizpa: </a:t>
            </a:r>
            <a:r>
              <a:rPr b="0"/>
              <a:t>Es una villa en el territorio correspondiente a la tribu de Judá. En los tiempos de Samuel, Dios libró al pueblo de los filisteos en una batalla en esta villa (1 S 7.5-7, 11). Mizpa era uno de los puntos importantes que servía de escala en los viajes que hacía Samuel para impartir justicia a la tierra de Israel. </a:t>
            </a:r>
          </a:p>
        </p:txBody>
      </p:sp>
      <p:sp>
        <p:nvSpPr>
          <p:cNvPr id="115" name="Straight Connector 5"/>
          <p:cNvSpPr/>
          <p:nvPr/>
        </p:nvSpPr>
        <p:spPr>
          <a:xfrm>
            <a:off x="2381249" y="1587500"/>
            <a:ext cx="7307265" cy="0"/>
          </a:xfrm>
          <a:prstGeom prst="line">
            <a:avLst/>
          </a:prstGeom>
          <a:ln w="25400">
            <a:solidFill>
              <a:srgbClr val="D62212"/>
            </a:solidFill>
            <a:miter/>
          </a:ln>
        </p:spPr>
        <p:txBody>
          <a:bodyPr lIns="45718" tIns="45718" rIns="45718" bIns="45718"/>
          <a:lstStyle/>
          <a:p>
            <a:pPr/>
          </a:p>
        </p:txBody>
      </p:sp>
      <p:pic>
        <p:nvPicPr>
          <p:cNvPr id="116" name="Picture 4" descr="Picture 4"/>
          <p:cNvPicPr>
            <a:picLocks noChangeAspect="1"/>
          </p:cNvPicPr>
          <p:nvPr/>
        </p:nvPicPr>
        <p:blipFill>
          <a:blip r:embed="rId2">
            <a:extLst/>
          </a:blip>
          <a:stretch>
            <a:fillRect/>
          </a:stretch>
        </p:blipFill>
        <p:spPr>
          <a:xfrm>
            <a:off x="960437" y="739775"/>
            <a:ext cx="1109663" cy="1109663"/>
          </a:xfrm>
          <a:prstGeom prst="rect">
            <a:avLst/>
          </a:prstGeom>
          <a:ln w="12700">
            <a:miter lim="400000"/>
          </a:ln>
        </p:spPr>
      </p:pic>
      <p:pic>
        <p:nvPicPr>
          <p:cNvPr id="117"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Title 1"/>
          <p:cNvSpPr txBox="1"/>
          <p:nvPr>
            <p:ph type="title"/>
          </p:nvPr>
        </p:nvSpPr>
        <p:spPr>
          <a:xfrm>
            <a:off x="23161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1 Samuel 8.4-5</a:t>
            </a:r>
          </a:p>
        </p:txBody>
      </p:sp>
      <p:sp>
        <p:nvSpPr>
          <p:cNvPr id="120"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1" name="RVR…"/>
          <p:cNvSpPr txBox="1"/>
          <p:nvPr/>
        </p:nvSpPr>
        <p:spPr>
          <a:xfrm>
            <a:off x="1500716" y="2119153"/>
            <a:ext cx="4300539" cy="4038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t>RVR</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4  Entonces todos los ancianos de Israel se reunieron y vinieron a Ramá para ver a Samuel, </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5  y le dijeron: «Tú has envejecido y tus hijos no andan en tus caminos; por tanto, danos ahora un rey que nos juzgue, como tienen todas las naciones.»</a:t>
            </a:r>
          </a:p>
        </p:txBody>
      </p:sp>
      <p:sp>
        <p:nvSpPr>
          <p:cNvPr id="122" name="VP…"/>
          <p:cNvSpPr txBox="1"/>
          <p:nvPr/>
        </p:nvSpPr>
        <p:spPr>
          <a:xfrm>
            <a:off x="6409625" y="2091213"/>
            <a:ext cx="5023442" cy="409448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VP</a:t>
            </a:r>
          </a:p>
          <a:p>
            <a:pPr defTabSz="368045">
              <a:lnSpc>
                <a:spcPct val="120000"/>
              </a:lnSpc>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4  Entonces se reunieron todos los ancianos de Israel y fueron a entrevistarse con Samuel en Ramá, </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5  para decirle: «Tú ya eres un anciano, y tus hijos no se portan como tú; por lo tanto, nombra un rey que nos gobierne, como es costumbre en todas las naciones.»</a:t>
            </a:r>
          </a:p>
        </p:txBody>
      </p:sp>
      <p:pic>
        <p:nvPicPr>
          <p:cNvPr id="123"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24"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Title 1"/>
          <p:cNvSpPr txBox="1"/>
          <p:nvPr>
            <p:ph type="title"/>
          </p:nvPr>
        </p:nvSpPr>
        <p:spPr>
          <a:xfrm>
            <a:off x="2303461" y="990600"/>
            <a:ext cx="9366024"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1 Samuel 8.6-7</a:t>
            </a:r>
          </a:p>
        </p:txBody>
      </p:sp>
      <p:sp>
        <p:nvSpPr>
          <p:cNvPr id="127"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8" name="RVR…"/>
          <p:cNvSpPr txBox="1"/>
          <p:nvPr/>
        </p:nvSpPr>
        <p:spPr>
          <a:xfrm>
            <a:off x="1843616" y="2027440"/>
            <a:ext cx="4300539" cy="421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600"/>
              </a:spcBef>
              <a:defRPr sz="2100">
                <a:latin typeface="Cambria"/>
                <a:ea typeface="Cambria"/>
                <a:cs typeface="Cambria"/>
                <a:sym typeface="Cambria"/>
              </a:defRPr>
            </a:pPr>
            <a:r>
              <a:t>RVR</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6  Pero no agradó a Samuel que le dijeran: «Danos un rey que nos juzgue», y oró a Jehová. </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7  Dijo Jehová a Samuel: «Oye la voz del pueblo en todo lo que ellos digan; porque no te han desechado a ti, sino a mí me han desechado, para que no reine sobre ellos.</a:t>
            </a:r>
          </a:p>
        </p:txBody>
      </p:sp>
      <p:sp>
        <p:nvSpPr>
          <p:cNvPr id="129" name="VP…"/>
          <p:cNvSpPr txBox="1"/>
          <p:nvPr/>
        </p:nvSpPr>
        <p:spPr>
          <a:xfrm>
            <a:off x="6486182" y="2044800"/>
            <a:ext cx="4976146" cy="386715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2600"/>
              </a:spcBef>
              <a:defRPr sz="2100">
                <a:latin typeface="Cambria"/>
                <a:ea typeface="Cambria"/>
                <a:cs typeface="Cambria"/>
                <a:sym typeface="Cambria"/>
              </a:defRPr>
            </a:pPr>
            <a:r>
              <a:t>VP</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6  Samuel, disgustado porque le pedían que nombrara un rey para que los gobernara, se dirigió en oración al Señor; </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7  pero el Señor le respondió: «Atiende cualquier petición que el pueblo te haga, pues no es a ti a quien rechazan, sino a mí, para que yo no reine sobre ellos.</a:t>
            </a:r>
          </a:p>
        </p:txBody>
      </p:sp>
      <p:pic>
        <p:nvPicPr>
          <p:cNvPr id="130"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1" name="Picture 6" descr="Picture 6"/>
          <p:cNvPicPr>
            <a:picLocks noChangeAspect="1"/>
          </p:cNvPicPr>
          <p:nvPr/>
        </p:nvPicPr>
        <p:blipFill>
          <a:blip r:embed="rId3">
            <a:extLst/>
          </a:blip>
          <a:stretch>
            <a:fillRect/>
          </a:stretch>
        </p:blipFill>
        <p:spPr>
          <a:xfrm>
            <a:off x="10354718" y="6143297"/>
            <a:ext cx="1697039" cy="604840"/>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a:t>
            </a:r>
            <a:r>
              <a:rPr b="1">
                <a:solidFill>
                  <a:srgbClr val="843C0B"/>
                </a:solidFill>
                <a:latin typeface="Futura PT Medium"/>
                <a:ea typeface="Futura PT Medium"/>
                <a:cs typeface="Futura PT Medium"/>
                <a:sym typeface="Futura PT Medium"/>
              </a:rPr>
              <a:t> 1 Samuel 10.17-18</a:t>
            </a:r>
          </a:p>
        </p:txBody>
      </p:sp>
      <p:sp>
        <p:nvSpPr>
          <p:cNvPr id="134"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35" name="RVR…"/>
          <p:cNvSpPr txBox="1"/>
          <p:nvPr/>
        </p:nvSpPr>
        <p:spPr>
          <a:xfrm>
            <a:off x="1703916" y="2284782"/>
            <a:ext cx="4300539" cy="35483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000">
                <a:latin typeface="Cambria"/>
                <a:ea typeface="Cambria"/>
                <a:cs typeface="Cambria"/>
                <a:sym typeface="Cambria"/>
              </a:defRPr>
            </a:pPr>
            <a:r>
              <a:t>RVR</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17  Después Samuel convocó al pueblo delante de Jehová en Mizpa, </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18  y dijo a los hijos de Israel: «Así ha dicho Jehová, el Dios de Israel:  Yo saqué a Israel de Egipto, y os libré de manos de los egipcios y de manos de todos los reinos que os afligieron. </a:t>
            </a:r>
          </a:p>
        </p:txBody>
      </p:sp>
      <p:sp>
        <p:nvSpPr>
          <p:cNvPr id="136" name="VP…"/>
          <p:cNvSpPr txBox="1"/>
          <p:nvPr/>
        </p:nvSpPr>
        <p:spPr>
          <a:xfrm>
            <a:off x="6528159" y="2284782"/>
            <a:ext cx="4602863" cy="35483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000">
                <a:latin typeface="Cambria"/>
                <a:ea typeface="Cambria"/>
                <a:cs typeface="Cambria"/>
                <a:sym typeface="Cambria"/>
              </a:defRPr>
            </a:pPr>
            <a:r>
              <a:t>VP</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17  Después llamó Samuel a los israelitas, para adorar al Señor en Mispá; </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18  allí les dijo: —El Señor, Dios de Israel, dice: “Yo saqué de Egipto a ustedes los israelitas, y los libré del poder de los egipcios y de todos los reinos que los oprimían.” </a:t>
            </a:r>
          </a:p>
        </p:txBody>
      </p:sp>
      <p:pic>
        <p:nvPicPr>
          <p:cNvPr id="137"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8"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a:t>
            </a:r>
            <a:r>
              <a:rPr b="1">
                <a:solidFill>
                  <a:srgbClr val="843C0B"/>
                </a:solidFill>
                <a:latin typeface="Futura PT Medium"/>
                <a:ea typeface="Futura PT Medium"/>
                <a:cs typeface="Futura PT Medium"/>
                <a:sym typeface="Futura PT Medium"/>
              </a:rPr>
              <a:t> 1 Samuel 10.19-20</a:t>
            </a:r>
          </a:p>
        </p:txBody>
      </p:sp>
      <p:sp>
        <p:nvSpPr>
          <p:cNvPr id="141"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42" name="RVR…"/>
          <p:cNvSpPr txBox="1"/>
          <p:nvPr/>
        </p:nvSpPr>
        <p:spPr>
          <a:xfrm>
            <a:off x="1864783" y="2139526"/>
            <a:ext cx="4300539" cy="40690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1900">
                <a:latin typeface="Cambria"/>
                <a:ea typeface="Cambria"/>
                <a:cs typeface="Cambria"/>
                <a:sym typeface="Cambria"/>
              </a:defRPr>
            </a:pPr>
            <a:r>
              <a:t>RVR</a:t>
            </a:r>
          </a:p>
          <a:p>
            <a:pPr defTabSz="368045">
              <a:lnSpc>
                <a:spcPct val="120000"/>
              </a:lnSpc>
              <a:defRPr b="1" sz="1900">
                <a:latin typeface="Cambria"/>
                <a:ea typeface="Cambria"/>
                <a:cs typeface="Cambria"/>
                <a:sym typeface="Cambria"/>
              </a:defRPr>
            </a:pPr>
          </a:p>
          <a:p>
            <a:pPr defTabSz="368045">
              <a:lnSpc>
                <a:spcPct val="120000"/>
              </a:lnSpc>
              <a:defRPr sz="1900">
                <a:latin typeface="Cambria"/>
                <a:ea typeface="Cambria"/>
                <a:cs typeface="Cambria"/>
                <a:sym typeface="Cambria"/>
              </a:defRPr>
            </a:pPr>
            <a:r>
              <a:t>19  Pero vosotros habéis desechado hoy a vuestro Dios, que os guarda de todas vuestras aflicciones y angustias, y habéis dicho: “No, tú nos darás un rey”. Ahora, pues, presentaos delante de Jehová por vuestras tribus y familias.»</a:t>
            </a:r>
          </a:p>
          <a:p>
            <a:pPr defTabSz="368045">
              <a:lnSpc>
                <a:spcPct val="120000"/>
              </a:lnSpc>
              <a:defRPr sz="1900">
                <a:latin typeface="Cambria"/>
                <a:ea typeface="Cambria"/>
                <a:cs typeface="Cambria"/>
                <a:sym typeface="Cambria"/>
              </a:defRPr>
            </a:pPr>
          </a:p>
          <a:p>
            <a:pPr defTabSz="368045">
              <a:lnSpc>
                <a:spcPct val="120000"/>
              </a:lnSpc>
              <a:defRPr sz="1900">
                <a:latin typeface="Cambria"/>
                <a:ea typeface="Cambria"/>
                <a:cs typeface="Cambria"/>
                <a:sym typeface="Cambria"/>
              </a:defRPr>
            </a:pPr>
            <a:r>
              <a:t>20  Samuel hizo acercarse a todas las tribus de Israel, y fue designada la tribu de Benjamín. </a:t>
            </a:r>
          </a:p>
        </p:txBody>
      </p:sp>
      <p:sp>
        <p:nvSpPr>
          <p:cNvPr id="143" name="VP…"/>
          <p:cNvSpPr txBox="1"/>
          <p:nvPr/>
        </p:nvSpPr>
        <p:spPr>
          <a:xfrm>
            <a:off x="6494292" y="2139526"/>
            <a:ext cx="4602863" cy="40690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1900">
                <a:latin typeface="Cambria"/>
                <a:ea typeface="Cambria"/>
                <a:cs typeface="Cambria"/>
                <a:sym typeface="Cambria"/>
              </a:defRPr>
            </a:pPr>
            <a:r>
              <a:t>VP</a:t>
            </a:r>
          </a:p>
          <a:p>
            <a:pPr defTabSz="368045">
              <a:lnSpc>
                <a:spcPct val="120000"/>
              </a:lnSpc>
              <a:defRPr sz="1900">
                <a:latin typeface="Cambria"/>
                <a:ea typeface="Cambria"/>
                <a:cs typeface="Cambria"/>
                <a:sym typeface="Cambria"/>
              </a:defRPr>
            </a:pPr>
          </a:p>
          <a:p>
            <a:pPr defTabSz="368045">
              <a:lnSpc>
                <a:spcPct val="120000"/>
              </a:lnSpc>
              <a:defRPr sz="1900">
                <a:latin typeface="Cambria"/>
                <a:ea typeface="Cambria"/>
                <a:cs typeface="Cambria"/>
                <a:sym typeface="Cambria"/>
              </a:defRPr>
            </a:pPr>
            <a:r>
              <a:t>19  Pero ahora ustedes desprecian a su Dios, que los ha librado de todos sus problemas y aflicciones, y lo han rechazado al pedir que les ponga un rey que los gobierne. Por lo tanto, preséntense ahora delante del Señor por tribus y por clanes.</a:t>
            </a:r>
          </a:p>
          <a:p>
            <a:pPr defTabSz="368045">
              <a:lnSpc>
                <a:spcPct val="120000"/>
              </a:lnSpc>
              <a:defRPr sz="1900">
                <a:latin typeface="Cambria"/>
                <a:ea typeface="Cambria"/>
                <a:cs typeface="Cambria"/>
                <a:sym typeface="Cambria"/>
              </a:defRPr>
            </a:pPr>
          </a:p>
          <a:p>
            <a:pPr defTabSz="368045">
              <a:lnSpc>
                <a:spcPct val="120000"/>
              </a:lnSpc>
              <a:defRPr sz="1900">
                <a:latin typeface="Cambria"/>
                <a:ea typeface="Cambria"/>
                <a:cs typeface="Cambria"/>
                <a:sym typeface="Cambria"/>
              </a:defRPr>
            </a:pPr>
            <a:r>
              <a:t>20  Luego ordenó Samuel que se acercaran todas las tribus de Israel, y la suerte cayó sobre la tribu de Benjamín. </a:t>
            </a:r>
          </a:p>
        </p:txBody>
      </p:sp>
      <p:pic>
        <p:nvPicPr>
          <p:cNvPr id="144"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45"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7"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1 Samuel 10.21-22</a:t>
            </a:r>
          </a:p>
        </p:txBody>
      </p:sp>
      <p:sp>
        <p:nvSpPr>
          <p:cNvPr id="148"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49" name="RVR…"/>
          <p:cNvSpPr txBox="1"/>
          <p:nvPr/>
        </p:nvSpPr>
        <p:spPr>
          <a:xfrm>
            <a:off x="1640416" y="1998556"/>
            <a:ext cx="4300539" cy="424942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000">
                <a:latin typeface="Cambria"/>
                <a:ea typeface="Cambria"/>
                <a:cs typeface="Cambria"/>
                <a:sym typeface="Cambria"/>
              </a:defRPr>
            </a:pPr>
            <a:r>
              <a:t>RVR</a:t>
            </a:r>
          </a:p>
          <a:p>
            <a:pPr defTabSz="368045">
              <a:lnSpc>
                <a:spcPct val="120000"/>
              </a:lnSpc>
              <a:defRPr b="1"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21  Hizo que se acercara la tribu de Benjamín por familias, y fue designada la familia de Matri; y de ella fue tomado Saúl hijo de Cis. Lo buscaron, pero no fue hallado. </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22  Preguntaron, pues, otra vez a Jehová si aún no había concurrido allí aquel hombre. Y respondió Jehová: «Está ahí, escondido entre el bagaje.» </a:t>
            </a:r>
          </a:p>
        </p:txBody>
      </p:sp>
      <p:sp>
        <p:nvSpPr>
          <p:cNvPr id="150" name="VP…"/>
          <p:cNvSpPr txBox="1"/>
          <p:nvPr/>
        </p:nvSpPr>
        <p:spPr>
          <a:xfrm>
            <a:off x="6481592" y="1995593"/>
            <a:ext cx="4602863" cy="40690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1900">
                <a:latin typeface="Cambria"/>
                <a:ea typeface="Cambria"/>
                <a:cs typeface="Cambria"/>
                <a:sym typeface="Cambria"/>
              </a:defRPr>
            </a:pPr>
            <a:r>
              <a:t>VP</a:t>
            </a:r>
          </a:p>
          <a:p>
            <a:pPr defTabSz="368045">
              <a:lnSpc>
                <a:spcPct val="120000"/>
              </a:lnSpc>
              <a:defRPr sz="1900">
                <a:latin typeface="Cambria"/>
                <a:ea typeface="Cambria"/>
                <a:cs typeface="Cambria"/>
                <a:sym typeface="Cambria"/>
              </a:defRPr>
            </a:pPr>
          </a:p>
          <a:p>
            <a:pPr defTabSz="368045">
              <a:lnSpc>
                <a:spcPct val="120000"/>
              </a:lnSpc>
              <a:defRPr sz="1900">
                <a:latin typeface="Cambria"/>
                <a:ea typeface="Cambria"/>
                <a:cs typeface="Cambria"/>
                <a:sym typeface="Cambria"/>
              </a:defRPr>
            </a:pPr>
            <a:r>
              <a:t>21  A continuación ordenó que se acercaran los de la tribu de Benjamín, y la suerte cayó sobre el clan de Matrí, y de ella la suerte cayó sobre Saúl, hijo de Quis. Pero lo buscaron y no lo encontraron, </a:t>
            </a:r>
          </a:p>
          <a:p>
            <a:pPr defTabSz="368045">
              <a:lnSpc>
                <a:spcPct val="120000"/>
              </a:lnSpc>
              <a:defRPr sz="1900">
                <a:latin typeface="Cambria"/>
                <a:ea typeface="Cambria"/>
                <a:cs typeface="Cambria"/>
                <a:sym typeface="Cambria"/>
              </a:defRPr>
            </a:pPr>
          </a:p>
          <a:p>
            <a:pPr defTabSz="368045">
              <a:lnSpc>
                <a:spcPct val="120000"/>
              </a:lnSpc>
              <a:defRPr sz="1900">
                <a:latin typeface="Cambria"/>
                <a:ea typeface="Cambria"/>
                <a:cs typeface="Cambria"/>
                <a:sym typeface="Cambria"/>
              </a:defRPr>
            </a:pPr>
            <a:r>
              <a:t>22  por lo que consultaron otra vez al Señor, para saber si Saúl se encontraba allí. Y el Señor respondió que Saúl ya estaba allí, y que se había escondido entre el equipaje. </a:t>
            </a:r>
          </a:p>
        </p:txBody>
      </p:sp>
      <p:pic>
        <p:nvPicPr>
          <p:cNvPr id="151"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52"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