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03753" y="13303"/>
            <a:ext cx="9143839"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6</a:t>
            </a:r>
            <a:br/>
            <a:r>
              <a:rPr b="0" sz="4200">
                <a:solidFill>
                  <a:srgbClr val="E7B66A"/>
                </a:solidFill>
                <a:latin typeface="Futura Bold"/>
                <a:ea typeface="Futura Bold"/>
                <a:cs typeface="Futura Bold"/>
                <a:sym typeface="Futura Bold"/>
              </a:rPr>
              <a:t>UNA EXPRESIÓN DE GRATITUD</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Deuteronomio 32.3-6, 10-14, 18</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7310633"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«Les dijo: «Aplicad vuestro corazón a todas las palabras que yo os testifico hoy, para que mandéis a vuestros hijos que cuiden de cumplir todas las palabras de esta Ley». Deuteronomio 32.46</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56"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57"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871133" y="2096505"/>
            <a:ext cx="8686801" cy="4023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r>
              <a:t>En esta lección hemos destacado que: </a:t>
            </a:r>
          </a:p>
          <a:p>
            <a:pPr marL="240631" indent="-240631" defTabSz="443991">
              <a:lnSpc>
                <a:spcPct val="120000"/>
              </a:lnSpc>
              <a:spcBef>
                <a:spcPts val="600"/>
              </a:spcBef>
              <a:buSzPct val="100000"/>
              <a:buChar char="•"/>
              <a:defRPr sz="2400">
                <a:latin typeface="Cambria"/>
                <a:ea typeface="Cambria"/>
                <a:cs typeface="Cambria"/>
                <a:sym typeface="Cambria"/>
              </a:defRPr>
            </a:pPr>
            <a:r>
              <a:t>El objetivo de Moisés en su discurso de despedida fue llamar al pueblo de Israel a engrandecer el nombre de Jehová, que era su misión como pueblo de Dios. </a:t>
            </a:r>
          </a:p>
          <a:p>
            <a:pPr marL="240631" indent="-240631" defTabSz="443991">
              <a:lnSpc>
                <a:spcPct val="120000"/>
              </a:lnSpc>
              <a:spcBef>
                <a:spcPts val="600"/>
              </a:spcBef>
              <a:buSzPct val="100000"/>
              <a:buChar char="•"/>
              <a:defRPr sz="2400">
                <a:latin typeface="Cambria"/>
                <a:ea typeface="Cambria"/>
                <a:cs typeface="Cambria"/>
                <a:sym typeface="Cambria"/>
              </a:defRPr>
            </a:pPr>
            <a:r>
              <a:t>Para Moisés, engrandecer el nombre de Dios consistía en dar testimonio del amor, justicia y verdad de Jehová a los demás pueblos. La idolatría de los cananeos era atractiva para los judíos, pues estos creían que ese pueblo obtenía mejores cosechas que ellos debido a la grandeza y el poder de sus dioses.</a:t>
            </a:r>
          </a:p>
        </p:txBody>
      </p:sp>
      <p:pic>
        <p:nvPicPr>
          <p:cNvPr id="158"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59"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540931" y="2616464"/>
            <a:ext cx="9645872"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buSzPct val="100000"/>
              <a:buChar char="•"/>
              <a:defRPr sz="2500">
                <a:latin typeface="Cambria"/>
                <a:ea typeface="Cambria"/>
                <a:cs typeface="Cambria"/>
                <a:sym typeface="Cambria"/>
              </a:defRPr>
            </a:pPr>
            <a:r>
              <a:t>Los judíos no renegaban abiertamente de su Dios, pero incorporaban en su culto a Jehová prácticas de los cultos paganos que su Dios no aceptaba. </a:t>
            </a:r>
          </a:p>
          <a:p>
            <a:pPr defTabSz="443991">
              <a:lnSpc>
                <a:spcPct val="120000"/>
              </a:lnSpc>
              <a:buSzPct val="100000"/>
              <a:buChar char="•"/>
              <a:defRPr sz="2500">
                <a:latin typeface="Cambria"/>
                <a:ea typeface="Cambria"/>
                <a:cs typeface="Cambria"/>
                <a:sym typeface="Cambria"/>
              </a:defRPr>
            </a:pPr>
            <a:r>
              <a:t>La idolatría se practica en todas las épocas porque opera junto con la avaricia, que infunde en la persona la necesidad de poseer todas las cosas, y de ignorar lo que es la justicia, el amor y la verdad, que son los valores que distinguen al Dios revelado en Cristo. </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68"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69"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460479"/>
            <a:ext cx="9236076" cy="3225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Gracias, oh Dios, porque te has revelado como nuestro único Dios. Y sabemos que para nosotros eres único por la grandeza de tu amor y tu verdad que nos ha llegado en Cristo, como fuente de vida inagotable. Capacítanos para que podamos recibir y compartir la plenitud de tu amor y tu verdad en todas nuestras relaciones con las demás personas y así comunicar tu verdadera imagen, sublime y poderosa, como es la tuya. Amén. </a:t>
            </a:r>
          </a:p>
        </p:txBody>
      </p:sp>
      <p:pic>
        <p:nvPicPr>
          <p:cNvPr id="170"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7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256669" y="2521831"/>
            <a:ext cx="9432599" cy="3987590"/>
          </a:xfrm>
          <a:prstGeom prst="rect">
            <a:avLst/>
          </a:prstGeom>
        </p:spPr>
        <p:txBody>
          <a:bodyPr/>
          <a:lstStyle/>
          <a:p>
            <a:pPr marL="0" indent="0" defTabSz="584200">
              <a:lnSpc>
                <a:spcPct val="100000"/>
              </a:lnSpc>
              <a:spcBef>
                <a:spcPts val="600"/>
              </a:spcBef>
              <a:buSzTx/>
              <a:buFontTx/>
              <a:buNone/>
              <a:defRPr sz="3000">
                <a:latin typeface="Cambria"/>
                <a:ea typeface="Cambria"/>
                <a:cs typeface="Cambria"/>
                <a:sym typeface="Cambria"/>
              </a:defRPr>
            </a:pPr>
            <a:r>
              <a:t>Quienes tomen esta lección podrán apreciar: </a:t>
            </a:r>
          </a:p>
          <a:p>
            <a:pPr marL="300789" indent="-300789" defTabSz="584200">
              <a:lnSpc>
                <a:spcPct val="100000"/>
              </a:lnSpc>
              <a:spcBef>
                <a:spcPts val="600"/>
              </a:spcBef>
              <a:buFontTx/>
              <a:defRPr sz="3000">
                <a:latin typeface="Cambria"/>
                <a:ea typeface="Cambria"/>
                <a:cs typeface="Cambria"/>
                <a:sym typeface="Cambria"/>
              </a:defRPr>
            </a:pPr>
            <a:r>
              <a:t>Que el llamado principal que Moisés hizo a Israel fue engrandecer el nombre de Jehová.</a:t>
            </a:r>
          </a:p>
          <a:p>
            <a:pPr marL="300789" indent="-300789" defTabSz="584200">
              <a:lnSpc>
                <a:spcPct val="100000"/>
              </a:lnSpc>
              <a:spcBef>
                <a:spcPts val="600"/>
              </a:spcBef>
              <a:buFontTx/>
              <a:defRPr sz="3000">
                <a:latin typeface="Cambria"/>
                <a:ea typeface="Cambria"/>
                <a:cs typeface="Cambria"/>
                <a:sym typeface="Cambria"/>
              </a:defRPr>
            </a:pPr>
            <a:r>
              <a:t>Que Moisés denunció la infidelidad de Israel, pues rindieron culto a las deidades cananeas.</a:t>
            </a:r>
          </a:p>
          <a:p>
            <a:pPr marL="300789" indent="-300789" defTabSz="584200">
              <a:lnSpc>
                <a:spcPct val="100000"/>
              </a:lnSpc>
              <a:spcBef>
                <a:spcPts val="600"/>
              </a:spcBef>
              <a:buFontTx/>
              <a:defRPr sz="3000">
                <a:latin typeface="Cambria"/>
                <a:ea typeface="Cambria"/>
                <a:cs typeface="Cambria"/>
                <a:sym typeface="Cambria"/>
              </a:defRPr>
            </a:pPr>
            <a:r>
              <a:t>La relación que existe entre la avaricia y la idolatría.</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200">
                <a:solidFill>
                  <a:srgbClr val="3B3838"/>
                </a:solidFill>
                <a:latin typeface="Cambria"/>
                <a:ea typeface="Cambria"/>
                <a:cs typeface="Cambria"/>
                <a:sym typeface="Cambria"/>
              </a:defRPr>
            </a:pPr>
            <a:r>
              <a:t>Basan: </a:t>
            </a:r>
            <a:r>
              <a:rPr b="0"/>
              <a:t>Es el nombre de las llanuras al norte de Galilea, colindantes con el monte Hermón. Estas llanuras son bañadas por la nieve derretida del monte Hermón y, por lo tanto, son muy fértiles para la producción agrícola y ganadera.</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Deuteronomio 32.3-4</a:t>
            </a:r>
          </a:p>
        </p:txBody>
      </p:sp>
      <p:sp>
        <p:nvSpPr>
          <p:cNvPr id="11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15" name="RVR…"/>
          <p:cNvSpPr txBox="1"/>
          <p:nvPr/>
        </p:nvSpPr>
        <p:spPr>
          <a:xfrm>
            <a:off x="1500716" y="2119153"/>
            <a:ext cx="4300539"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3  »Proclamaré el nombre de Jehová: ¡engrandeced a nuestro Dios!</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4  Él es la Roca, cuya obra es perfecta, porque todos sus caminos son rectos. Es un Dios de verdad y no hay maldad en él; es justo y recto.</a:t>
            </a:r>
          </a:p>
        </p:txBody>
      </p:sp>
      <p:sp>
        <p:nvSpPr>
          <p:cNvPr id="116" name="VP…"/>
          <p:cNvSpPr txBox="1"/>
          <p:nvPr/>
        </p:nvSpPr>
        <p:spPr>
          <a:xfrm>
            <a:off x="6409625" y="1954053"/>
            <a:ext cx="5023442" cy="37642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3 »Proclamaré el nombre del Señor: ¡reconozcan la grandeza del Dios nuestro!</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4  Él es nuestro protector; sus obras son perfectas, sus acciones son justas. Es el Dios de la verdad, en él no hay injusticia; ¡él es justo y verdadero!</a:t>
            </a:r>
          </a:p>
        </p:txBody>
      </p:sp>
      <p:pic>
        <p:nvPicPr>
          <p:cNvPr id="11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1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Deuteronomio 32.5-6</a:t>
            </a:r>
          </a:p>
        </p:txBody>
      </p:sp>
      <p:sp>
        <p:nvSpPr>
          <p:cNvPr id="12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2" name="RVR…"/>
          <p:cNvSpPr txBox="1"/>
          <p:nvPr/>
        </p:nvSpPr>
        <p:spPr>
          <a:xfrm>
            <a:off x="1843616" y="2088823"/>
            <a:ext cx="4300539" cy="351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»La corrupción no es suya; de sus hijos es la mancha, generación torcida y perversa.</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¿Así pagáis a Jehová, pueblo loco e ignorante? ¿No es él tu padre, que te creó? Él te hizo y te estableció.</a:t>
            </a:r>
          </a:p>
        </p:txBody>
      </p:sp>
      <p:sp>
        <p:nvSpPr>
          <p:cNvPr id="123" name="VP…"/>
          <p:cNvSpPr txBox="1"/>
          <p:nvPr/>
        </p:nvSpPr>
        <p:spPr>
          <a:xfrm>
            <a:off x="6282981" y="2088823"/>
            <a:ext cx="4976146" cy="3517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5  »Gente malvada y perversa, que ha ofendido a Dios, que son indignos de ser sus hijos:</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6  ¿Así es como le pagan al Señor? Pueblo necio y sin sabiduría, ¿no es él tu padre, tu creador?  Él te creó y te dio el ser!</a:t>
            </a:r>
          </a:p>
        </p:txBody>
      </p:sp>
      <p:pic>
        <p:nvPicPr>
          <p:cNvPr id="12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5"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Deuteronomio 32.10-11</a:t>
            </a:r>
          </a:p>
        </p:txBody>
      </p:sp>
      <p:sp>
        <p:nvSpPr>
          <p:cNvPr id="12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9" name="RVR…"/>
          <p:cNvSpPr txBox="1"/>
          <p:nvPr/>
        </p:nvSpPr>
        <p:spPr>
          <a:xfrm>
            <a:off x="1703916" y="2109522"/>
            <a:ext cx="4300539" cy="389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Lo halló en tierra de desierto, en yermo de horrible soledad lo rodeó, lo instruyó, lo guardó como a la niña de su ojo.</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11  como el águila que excita su nidada, revoloteando sobre sus pollos, así extendió sus alas, lo tomó, y lo llevó sobre sus plumas.</a:t>
            </a:r>
          </a:p>
        </p:txBody>
      </p:sp>
      <p:sp>
        <p:nvSpPr>
          <p:cNvPr id="130" name="VP…"/>
          <p:cNvSpPr txBox="1"/>
          <p:nvPr/>
        </p:nvSpPr>
        <p:spPr>
          <a:xfrm>
            <a:off x="6511225" y="2109522"/>
            <a:ext cx="4602863" cy="3898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10  Los encontró por el desierto, por tierras secas y azotadas por el viento; los envolvió en sus brazos, los instruyó y los cuidó como a la niña de sus ojos.</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11  Como águila que revolotea sobre el nido y anima a sus polluelos a volar, así el Señor extendió sus alas y, tomándolos, los llevó a cuestas.</a:t>
            </a:r>
          </a:p>
        </p:txBody>
      </p:sp>
      <p:pic>
        <p:nvPicPr>
          <p:cNvPr id="13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Deuteronomio 32.12-13</a:t>
            </a:r>
          </a:p>
        </p:txBody>
      </p:sp>
      <p:sp>
        <p:nvSpPr>
          <p:cNvPr id="13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6" name="RVR…"/>
          <p:cNvSpPr txBox="1"/>
          <p:nvPr/>
        </p:nvSpPr>
        <p:spPr>
          <a:xfrm>
            <a:off x="1678516" y="1947756"/>
            <a:ext cx="4300539" cy="41478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b="1"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12  »Jehová solo lo guió, y con él no hubo dios extraño.</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13  Lo hizo subir sobre las alturas de la tierra, comió los frutos del campo, lo alimentó con miel de la peña y con aceite del duro pedernal,</a:t>
            </a:r>
          </a:p>
        </p:txBody>
      </p:sp>
      <p:sp>
        <p:nvSpPr>
          <p:cNvPr id="137" name="VP…"/>
          <p:cNvSpPr txBox="1"/>
          <p:nvPr/>
        </p:nvSpPr>
        <p:spPr>
          <a:xfrm>
            <a:off x="6460425" y="1911349"/>
            <a:ext cx="4602863" cy="45593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12  »El Señor los guió, y nadie más; ¡ningún dios extraño tuvo que ayudarlo!</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13  Los llevó en marcha triunfal por las regiones altas del país, los alimentó con los frutos del campo, de la roca les dio a beber miel y del duro pedernal les dio aceite;</a:t>
            </a:r>
          </a:p>
        </p:txBody>
      </p:sp>
      <p:pic>
        <p:nvPicPr>
          <p:cNvPr id="13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Deuteronomio 32.14-15</a:t>
            </a:r>
          </a:p>
        </p:txBody>
      </p:sp>
      <p:sp>
        <p:nvSpPr>
          <p:cNvPr id="142"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3" name="RVR…"/>
          <p:cNvSpPr txBox="1"/>
          <p:nvPr/>
        </p:nvSpPr>
        <p:spPr>
          <a:xfrm>
            <a:off x="1640416" y="2322406"/>
            <a:ext cx="4300539" cy="36017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RVR</a:t>
            </a:r>
          </a:p>
          <a:p>
            <a:pPr defTabSz="368045">
              <a:lnSpc>
                <a:spcPct val="120000"/>
              </a:lnSpc>
              <a:defRPr b="1"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14  con mantequilla de vacas y leche de ovejas; con grasa de corderos y carneros de Basán, y también machos cabríos; con lo mejor del trigo, y de la sangre de la uva bebiste vino.</a:t>
            </a:r>
          </a:p>
        </p:txBody>
      </p:sp>
      <p:sp>
        <p:nvSpPr>
          <p:cNvPr id="144" name="VP…"/>
          <p:cNvSpPr txBox="1"/>
          <p:nvPr/>
        </p:nvSpPr>
        <p:spPr>
          <a:xfrm>
            <a:off x="6447725" y="2322406"/>
            <a:ext cx="4602863" cy="36017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lnSpc>
                <a:spcPct val="120000"/>
              </a:lnSpc>
              <a:defRPr sz="2200">
                <a:latin typeface="Cambria"/>
                <a:ea typeface="Cambria"/>
                <a:cs typeface="Cambria"/>
                <a:sym typeface="Cambria"/>
              </a:defRPr>
            </a:pPr>
            <a:r>
              <a:t>14  de sus ganados tuvieron leche y cuajada, y comieron lo mejor de los corderos, carneros de Basán y machos cabríos; comieron el mejor grano de trigo y bebieron el vino, la sangre de las uvas.</a:t>
            </a:r>
          </a:p>
        </p:txBody>
      </p:sp>
      <p:pic>
        <p:nvPicPr>
          <p:cNvPr id="145"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6"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Deuteronomio 32.18</a:t>
            </a:r>
          </a:p>
        </p:txBody>
      </p:sp>
      <p:sp>
        <p:nvSpPr>
          <p:cNvPr id="149"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0" name="RVR…"/>
          <p:cNvSpPr txBox="1"/>
          <p:nvPr/>
        </p:nvSpPr>
        <p:spPr>
          <a:xfrm>
            <a:off x="1640416" y="2827866"/>
            <a:ext cx="4300539" cy="259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RVR</a:t>
            </a:r>
          </a:p>
          <a:p>
            <a:pPr defTabSz="368045">
              <a:lnSpc>
                <a:spcPct val="120000"/>
              </a:lnSpc>
              <a:defRPr b="1"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18 » De la Roca que te creó te olvidaste; te has olvidado de Dios, tu creador.</a:t>
            </a:r>
          </a:p>
        </p:txBody>
      </p:sp>
      <p:sp>
        <p:nvSpPr>
          <p:cNvPr id="151" name="VP…"/>
          <p:cNvSpPr txBox="1"/>
          <p:nvPr/>
        </p:nvSpPr>
        <p:spPr>
          <a:xfrm>
            <a:off x="6447725" y="2827866"/>
            <a:ext cx="4602863" cy="2590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400">
                <a:latin typeface="Cambria"/>
                <a:ea typeface="Cambria"/>
                <a:cs typeface="Cambria"/>
                <a:sym typeface="Cambria"/>
              </a:defRPr>
            </a:pPr>
            <a:r>
              <a:t>VP</a:t>
            </a:r>
          </a:p>
          <a:p>
            <a:pPr defTabSz="368045">
              <a:lnSpc>
                <a:spcPct val="120000"/>
              </a:lnSpc>
              <a:defRPr sz="2400">
                <a:latin typeface="Cambria"/>
                <a:ea typeface="Cambria"/>
                <a:cs typeface="Cambria"/>
                <a:sym typeface="Cambria"/>
              </a:defRPr>
            </a:pPr>
          </a:p>
          <a:p>
            <a:pPr defTabSz="368045">
              <a:lnSpc>
                <a:spcPct val="120000"/>
              </a:lnSpc>
              <a:defRPr sz="2400">
                <a:latin typeface="Cambria"/>
                <a:ea typeface="Cambria"/>
                <a:cs typeface="Cambria"/>
                <a:sym typeface="Cambria"/>
              </a:defRPr>
            </a:pPr>
            <a:r>
              <a:t>18  »Olvidaste, Israel, a tu padre y protector; olvidaste al Dios que te dio la vida.</a:t>
            </a:r>
          </a:p>
        </p:txBody>
      </p:sp>
      <p:pic>
        <p:nvPicPr>
          <p:cNvPr id="152"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