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03753" y="114903"/>
            <a:ext cx="8199288"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5</a:t>
            </a:r>
            <a:br/>
            <a:r>
              <a:rPr b="0" sz="4200">
                <a:solidFill>
                  <a:srgbClr val="E7B66A"/>
                </a:solidFill>
                <a:latin typeface="Futura Bold"/>
                <a:ea typeface="Futura Bold"/>
                <a:cs typeface="Futura Bold"/>
                <a:sym typeface="Futura Bold"/>
              </a:rPr>
              <a:t>UNA FAMILIA PROTECTORA</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Éxodo 2.1-10</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7310633" cy="6756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«La que concibió y dio a luz un hijo. Al ver que era hermoso, lo tuvo escondido durante tres meses». Éxodo 2.2</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55"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56"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540931" y="2625778"/>
            <a:ext cx="9645872" cy="34442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buSzPct val="100000"/>
              <a:buChar char="•"/>
              <a:defRPr sz="2400">
                <a:latin typeface="Cambria"/>
                <a:ea typeface="Cambria"/>
                <a:cs typeface="Cambria"/>
                <a:sym typeface="Cambria"/>
              </a:defRPr>
            </a:pPr>
            <a:r>
              <a:t>El amor es el mejor medio de control, en cuanto se ejerce como autocontrol, realizado en libertad y con base en el conocimiento y al servicio de la buena convivencia social.</a:t>
            </a:r>
          </a:p>
          <a:p>
            <a:pPr defTabSz="443991">
              <a:lnSpc>
                <a:spcPct val="120000"/>
              </a:lnSpc>
              <a:buSzPct val="100000"/>
              <a:buChar char="•"/>
              <a:defRPr sz="2400">
                <a:latin typeface="Cambria"/>
                <a:ea typeface="Cambria"/>
                <a:cs typeface="Cambria"/>
                <a:sym typeface="Cambria"/>
              </a:defRPr>
            </a:pPr>
            <a:r>
              <a:t>El papel desempeñado por las mujeres para salvar a Moisés refleja la capacidad que tienen para encaminar la sociedad por un horizonte redentor. Reafirma que deben tener igual espacio que los hombres para desempeñarse en la práctica de sus talentos y así lograr el bienestar de la familia y de la sociedad.</a:t>
            </a:r>
          </a:p>
        </p:txBody>
      </p:sp>
      <p:pic>
        <p:nvPicPr>
          <p:cNvPr id="157"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8"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1"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2"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540931" y="2839138"/>
            <a:ext cx="9645872" cy="30175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buSzPct val="100000"/>
              <a:buChar char="•"/>
              <a:defRPr sz="2400">
                <a:latin typeface="Cambria"/>
                <a:ea typeface="Cambria"/>
                <a:cs typeface="Cambria"/>
                <a:sym typeface="Cambria"/>
              </a:defRPr>
            </a:pPr>
            <a:r>
              <a:t>La fe y la inteligencia operan juntas en los procesos de proteger la familia y la vida en comunidad.</a:t>
            </a:r>
          </a:p>
          <a:p>
            <a:pPr defTabSz="443991">
              <a:lnSpc>
                <a:spcPct val="120000"/>
              </a:lnSpc>
              <a:buSzPct val="100000"/>
              <a:buChar char="•"/>
              <a:defRPr sz="2400">
                <a:latin typeface="Cambria"/>
                <a:ea typeface="Cambria"/>
                <a:cs typeface="Cambria"/>
                <a:sym typeface="Cambria"/>
              </a:defRPr>
            </a:pPr>
            <a:r>
              <a:t>Dios, además de usar a sus siervos para realizar su obra, puede usar personas que no le conocen.</a:t>
            </a:r>
          </a:p>
          <a:p>
            <a:pPr defTabSz="443991">
              <a:lnSpc>
                <a:spcPct val="120000"/>
              </a:lnSpc>
              <a:buSzPct val="100000"/>
              <a:buChar char="•"/>
              <a:defRPr sz="2400">
                <a:latin typeface="Cambria"/>
                <a:ea typeface="Cambria"/>
                <a:cs typeface="Cambria"/>
                <a:sym typeface="Cambria"/>
              </a:defRPr>
            </a:pPr>
            <a:r>
              <a:t>Es mediante la integración de la fe y la inteligencia que podemos hacer que nuestra familia sea protegida y también sea protectora de la comunidad social.</a:t>
            </a:r>
          </a:p>
        </p:txBody>
      </p:sp>
      <p:pic>
        <p:nvPicPr>
          <p:cNvPr id="163"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64"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67"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68"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689079"/>
            <a:ext cx="9236076" cy="276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Gracias Señor porque redimes nuestras vidas y guardas nuestros hogares. Ayúdanos para que cada día podamos ser protectores fervientes e inteligentes, guardas de nuestras familias. Gracias porque como familias saludables formamos personas saludables, que damos testimonio viviente de tu amor y verdad, que son virtudes que sanan al mundo de sus quebrantos. En el nombre de Jesús, amén.</a:t>
            </a:r>
          </a:p>
        </p:txBody>
      </p:sp>
      <p:pic>
        <p:nvPicPr>
          <p:cNvPr id="169"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70"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256669" y="2267831"/>
            <a:ext cx="9432599" cy="3987590"/>
          </a:xfrm>
          <a:prstGeom prst="rect">
            <a:avLst/>
          </a:prstGeom>
        </p:spPr>
        <p:txBody>
          <a:bodyPr/>
          <a:lstStyle/>
          <a:p>
            <a:pPr marL="0" indent="0" defTabSz="572516">
              <a:lnSpc>
                <a:spcPct val="100000"/>
              </a:lnSpc>
              <a:spcBef>
                <a:spcPts val="500"/>
              </a:spcBef>
              <a:buSzTx/>
              <a:buFontTx/>
              <a:buNone/>
              <a:defRPr sz="2940">
                <a:latin typeface="Cambria"/>
                <a:ea typeface="Cambria"/>
                <a:cs typeface="Cambria"/>
                <a:sym typeface="Cambria"/>
              </a:defRPr>
            </a:pPr>
            <a:r>
              <a:t>Los estudiantes que tomen esta lección pondrán comprender que: </a:t>
            </a:r>
          </a:p>
          <a:p>
            <a:pPr marL="294773" indent="-294773" defTabSz="572516">
              <a:lnSpc>
                <a:spcPct val="100000"/>
              </a:lnSpc>
              <a:spcBef>
                <a:spcPts val="500"/>
              </a:spcBef>
              <a:buFontTx/>
              <a:defRPr sz="2940">
                <a:latin typeface="Cambria"/>
                <a:ea typeface="Cambria"/>
                <a:cs typeface="Cambria"/>
                <a:sym typeface="Cambria"/>
              </a:defRPr>
            </a:pPr>
            <a:r>
              <a:t>Tenemos el deber cristiano de proteger a nuestra familia.</a:t>
            </a:r>
          </a:p>
          <a:p>
            <a:pPr marL="294773" indent="-294773" defTabSz="572516">
              <a:lnSpc>
                <a:spcPct val="100000"/>
              </a:lnSpc>
              <a:spcBef>
                <a:spcPts val="500"/>
              </a:spcBef>
              <a:buFontTx/>
              <a:defRPr sz="2940">
                <a:latin typeface="Cambria"/>
                <a:ea typeface="Cambria"/>
                <a:cs typeface="Cambria"/>
                <a:sym typeface="Cambria"/>
              </a:defRPr>
            </a:pPr>
            <a:r>
              <a:t>Protegemos la familia y el país dando un testimonio del amor y la verdad cristiana.</a:t>
            </a:r>
          </a:p>
          <a:p>
            <a:pPr marL="294773" indent="-294773" defTabSz="572516">
              <a:lnSpc>
                <a:spcPct val="100000"/>
              </a:lnSpc>
              <a:spcBef>
                <a:spcPts val="500"/>
              </a:spcBef>
              <a:buFontTx/>
              <a:defRPr sz="2940">
                <a:latin typeface="Cambria"/>
                <a:ea typeface="Cambria"/>
                <a:cs typeface="Cambria"/>
                <a:sym typeface="Cambria"/>
              </a:defRPr>
            </a:pPr>
            <a:r>
              <a:t>En momentos de crisis, la primera línea de acción es la familia, pero Dios puede usar a otras personas para contribuir.</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584200">
              <a:lnSpc>
                <a:spcPct val="100000"/>
              </a:lnSpc>
              <a:spcBef>
                <a:spcPts val="600"/>
              </a:spcBef>
              <a:buSzTx/>
              <a:buNone/>
              <a:defRPr b="1" sz="3200">
                <a:solidFill>
                  <a:srgbClr val="3B3838"/>
                </a:solidFill>
                <a:latin typeface="Cambria"/>
                <a:ea typeface="Cambria"/>
                <a:cs typeface="Cambria"/>
                <a:sym typeface="Cambria"/>
              </a:defRPr>
            </a:pPr>
            <a:r>
              <a:t>Faraón: </a:t>
            </a:r>
            <a:r>
              <a:rPr b="0"/>
              <a:t>Significa la gran casa. Es una referencia al palacio real. Los faraones eran considerados como dioses, y al morir sus cuerpos eran momificados para que duraran por la eternidad. No hay certeza de cuál fue el faraón de la opresión, pero el que más se menciona a Ramsés II, que reinó del 1279 al 1213 a.C. </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Éxodo 2.1-2</a:t>
            </a:r>
          </a:p>
        </p:txBody>
      </p:sp>
      <p:sp>
        <p:nvSpPr>
          <p:cNvPr id="11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15" name="RVR…"/>
          <p:cNvSpPr txBox="1"/>
          <p:nvPr/>
        </p:nvSpPr>
        <p:spPr>
          <a:xfrm>
            <a:off x="1500716" y="2284254"/>
            <a:ext cx="4300539" cy="3708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t>RVR</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1 Un hombre de la familia de Leví fue y tomó por mujer a una hija de Leví,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  la que concibió y dio a luz un hijo. Al ver que era hermoso, lo tuvo escondido durante tres meses. </a:t>
            </a:r>
          </a:p>
        </p:txBody>
      </p:sp>
      <p:sp>
        <p:nvSpPr>
          <p:cNvPr id="116" name="VP…"/>
          <p:cNvSpPr txBox="1"/>
          <p:nvPr/>
        </p:nvSpPr>
        <p:spPr>
          <a:xfrm>
            <a:off x="6409625" y="2165720"/>
            <a:ext cx="5023442" cy="31038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1 Un hombre de la tribu de Leví se casó con una mujer de la misma tribu,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  la cual quedó embarazada y tuvo un hijo. Al ver ella que el niño era hermoso, lo escondió durante tres meses; </a:t>
            </a:r>
          </a:p>
        </p:txBody>
      </p:sp>
      <p:pic>
        <p:nvPicPr>
          <p:cNvPr id="11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1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0"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Éxodo 2.3-4</a:t>
            </a:r>
          </a:p>
        </p:txBody>
      </p:sp>
      <p:sp>
        <p:nvSpPr>
          <p:cNvPr id="12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2" name="RVR…"/>
          <p:cNvSpPr txBox="1"/>
          <p:nvPr/>
        </p:nvSpPr>
        <p:spPr>
          <a:xfrm>
            <a:off x="1843616" y="2052628"/>
            <a:ext cx="4300539" cy="359029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000">
                <a:latin typeface="Cambria"/>
                <a:ea typeface="Cambria"/>
                <a:cs typeface="Cambria"/>
                <a:sym typeface="Cambria"/>
              </a:defRPr>
            </a:pPr>
            <a:r>
              <a:t>RVR</a:t>
            </a:r>
          </a:p>
          <a:p>
            <a:pPr defTabSz="368045">
              <a:lnSpc>
                <a:spcPct val="110000"/>
              </a:lnSpc>
              <a:spcBef>
                <a:spcPts val="600"/>
              </a:spcBef>
              <a:defRPr sz="2000">
                <a:latin typeface="Cambria"/>
                <a:ea typeface="Cambria"/>
                <a:cs typeface="Cambria"/>
                <a:sym typeface="Cambria"/>
              </a:defRPr>
            </a:pPr>
          </a:p>
          <a:p>
            <a:pPr defTabSz="368045">
              <a:lnSpc>
                <a:spcPct val="110000"/>
              </a:lnSpc>
              <a:spcBef>
                <a:spcPts val="600"/>
              </a:spcBef>
              <a:defRPr sz="2000">
                <a:latin typeface="Cambria"/>
                <a:ea typeface="Cambria"/>
                <a:cs typeface="Cambria"/>
                <a:sym typeface="Cambria"/>
              </a:defRPr>
            </a:pPr>
            <a:r>
              <a:t>3  Pero no pudiendo ocultarlo más tiempo, tomó una canasta, la calafateó con asfalto y brea, colocó en ella al niño y la puso entre los juncos a la orilla del río. </a:t>
            </a:r>
          </a:p>
          <a:p>
            <a:pPr defTabSz="368045">
              <a:lnSpc>
                <a:spcPct val="110000"/>
              </a:lnSpc>
              <a:spcBef>
                <a:spcPts val="600"/>
              </a:spcBef>
              <a:defRPr sz="2000">
                <a:latin typeface="Cambria"/>
                <a:ea typeface="Cambria"/>
                <a:cs typeface="Cambria"/>
                <a:sym typeface="Cambria"/>
              </a:defRPr>
            </a:pPr>
          </a:p>
          <a:p>
            <a:pPr defTabSz="368045">
              <a:lnSpc>
                <a:spcPct val="110000"/>
              </a:lnSpc>
              <a:spcBef>
                <a:spcPts val="600"/>
              </a:spcBef>
              <a:defRPr sz="2000">
                <a:latin typeface="Cambria"/>
                <a:ea typeface="Cambria"/>
                <a:cs typeface="Cambria"/>
                <a:sym typeface="Cambria"/>
              </a:defRPr>
            </a:pPr>
            <a:r>
              <a:t>4  Y una hermana suya se puso a lo lejos para ver lo que le acontecería.</a:t>
            </a:r>
          </a:p>
        </p:txBody>
      </p:sp>
      <p:sp>
        <p:nvSpPr>
          <p:cNvPr id="123" name="VP…"/>
          <p:cNvSpPr txBox="1"/>
          <p:nvPr/>
        </p:nvSpPr>
        <p:spPr>
          <a:xfrm>
            <a:off x="6316848" y="2053051"/>
            <a:ext cx="4976146" cy="42329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000">
                <a:latin typeface="Cambria"/>
                <a:ea typeface="Cambria"/>
                <a:cs typeface="Cambria"/>
                <a:sym typeface="Cambria"/>
              </a:defRPr>
            </a:pPr>
            <a:r>
              <a:t>VP</a:t>
            </a:r>
          </a:p>
          <a:p>
            <a:pPr defTabSz="368045">
              <a:lnSpc>
                <a:spcPct val="110000"/>
              </a:lnSpc>
              <a:spcBef>
                <a:spcPts val="600"/>
              </a:spcBef>
              <a:defRPr sz="2000">
                <a:latin typeface="Cambria"/>
                <a:ea typeface="Cambria"/>
                <a:cs typeface="Cambria"/>
                <a:sym typeface="Cambria"/>
              </a:defRPr>
            </a:pPr>
          </a:p>
          <a:p>
            <a:pPr defTabSz="368045">
              <a:lnSpc>
                <a:spcPct val="110000"/>
              </a:lnSpc>
              <a:spcBef>
                <a:spcPts val="600"/>
              </a:spcBef>
              <a:defRPr sz="2000">
                <a:latin typeface="Cambria"/>
                <a:ea typeface="Cambria"/>
                <a:cs typeface="Cambria"/>
                <a:sym typeface="Cambria"/>
              </a:defRPr>
            </a:pPr>
            <a:r>
              <a:t>3  pero, no pudiendo tenerlo escondido por más tiempo, tomó un canastillo de junco, le tapó todas las rendijas con asfalto natural y brea, para que no le entrara agua, y luego puso al niño dentro del canastillo y lo dejó entre los juncos a la orilla del río Nilo; </a:t>
            </a:r>
          </a:p>
          <a:p>
            <a:pPr defTabSz="368045">
              <a:lnSpc>
                <a:spcPct val="110000"/>
              </a:lnSpc>
              <a:spcBef>
                <a:spcPts val="600"/>
              </a:spcBef>
              <a:defRPr sz="2000">
                <a:latin typeface="Cambria"/>
                <a:ea typeface="Cambria"/>
                <a:cs typeface="Cambria"/>
                <a:sym typeface="Cambria"/>
              </a:defRPr>
            </a:pPr>
          </a:p>
          <a:p>
            <a:pPr defTabSz="368045">
              <a:lnSpc>
                <a:spcPct val="110000"/>
              </a:lnSpc>
              <a:spcBef>
                <a:spcPts val="600"/>
              </a:spcBef>
              <a:defRPr sz="2000">
                <a:latin typeface="Cambria"/>
                <a:ea typeface="Cambria"/>
                <a:cs typeface="Cambria"/>
                <a:sym typeface="Cambria"/>
              </a:defRPr>
            </a:pPr>
            <a:r>
              <a:t>4  además le dijo a una hermana del niño que se quedara a cierta distancia, y que estuviera al tanto de lo que pasara con él.</a:t>
            </a:r>
          </a:p>
        </p:txBody>
      </p:sp>
      <p:pic>
        <p:nvPicPr>
          <p:cNvPr id="12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5"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Éxodo 2.5-6</a:t>
            </a:r>
          </a:p>
        </p:txBody>
      </p:sp>
      <p:sp>
        <p:nvSpPr>
          <p:cNvPr id="12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9" name="RVR…"/>
          <p:cNvSpPr txBox="1"/>
          <p:nvPr/>
        </p:nvSpPr>
        <p:spPr>
          <a:xfrm>
            <a:off x="1686983" y="2142965"/>
            <a:ext cx="4300539" cy="406908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1900">
                <a:latin typeface="Cambria"/>
                <a:ea typeface="Cambria"/>
                <a:cs typeface="Cambria"/>
                <a:sym typeface="Cambria"/>
              </a:defRPr>
            </a:pPr>
            <a:r>
              <a:t>RVR</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5  La hija del faraón descendió a lavarse al río y, mientras sus doncellas se paseaban por la ribera del río, vio ella la canasta entre los juncos y envió una criada suya para que la tomara. </a:t>
            </a:r>
          </a:p>
          <a:p>
            <a:pPr defTabSz="368045">
              <a:lnSpc>
                <a:spcPct val="120000"/>
              </a:lnSpc>
              <a:defRPr sz="1900">
                <a:latin typeface="Cambria"/>
                <a:ea typeface="Cambria"/>
                <a:cs typeface="Cambria"/>
                <a:sym typeface="Cambria"/>
              </a:defRPr>
            </a:pPr>
          </a:p>
          <a:p>
            <a:pPr defTabSz="368045">
              <a:lnSpc>
                <a:spcPct val="120000"/>
              </a:lnSpc>
              <a:defRPr sz="1900">
                <a:latin typeface="Cambria"/>
                <a:ea typeface="Cambria"/>
                <a:cs typeface="Cambria"/>
                <a:sym typeface="Cambria"/>
              </a:defRPr>
            </a:pPr>
            <a:r>
              <a:t>6  Cuando la abrió, vio al niño, que estaba llorando. Llena de compasión por él, exclamó: —Éste es un niño de los hebreos.</a:t>
            </a:r>
          </a:p>
        </p:txBody>
      </p:sp>
      <p:sp>
        <p:nvSpPr>
          <p:cNvPr id="130" name="VP…"/>
          <p:cNvSpPr txBox="1"/>
          <p:nvPr/>
        </p:nvSpPr>
        <p:spPr>
          <a:xfrm>
            <a:off x="6511226" y="2114602"/>
            <a:ext cx="4602863" cy="38887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a:latin typeface="Cambria"/>
                <a:ea typeface="Cambria"/>
                <a:cs typeface="Cambria"/>
                <a:sym typeface="Cambria"/>
              </a:defRPr>
            </a:pPr>
            <a:r>
              <a:t>VP</a:t>
            </a:r>
          </a:p>
          <a:p>
            <a:pPr defTabSz="368045">
              <a:lnSpc>
                <a:spcPct val="120000"/>
              </a:lnSpc>
              <a:defRPr>
                <a:latin typeface="Cambria"/>
                <a:ea typeface="Cambria"/>
                <a:cs typeface="Cambria"/>
                <a:sym typeface="Cambria"/>
              </a:defRPr>
            </a:pPr>
          </a:p>
          <a:p>
            <a:pPr defTabSz="368045">
              <a:lnSpc>
                <a:spcPct val="120000"/>
              </a:lnSpc>
              <a:defRPr>
                <a:latin typeface="Cambria"/>
                <a:ea typeface="Cambria"/>
                <a:cs typeface="Cambria"/>
                <a:sym typeface="Cambria"/>
              </a:defRPr>
            </a:pPr>
            <a:r>
              <a:t>5  Más tarde, la hija del faraón bajó a bañarse al río y, mientras sus sirvientas se paseaban por la orilla, vio el canastillo entre los juncos. Entonces mandó a una de sus esclavas que se lo trajera. </a:t>
            </a:r>
          </a:p>
          <a:p>
            <a:pPr defTabSz="368045">
              <a:lnSpc>
                <a:spcPct val="120000"/>
              </a:lnSpc>
              <a:defRPr>
                <a:latin typeface="Cambria"/>
                <a:ea typeface="Cambria"/>
                <a:cs typeface="Cambria"/>
                <a:sym typeface="Cambria"/>
              </a:defRPr>
            </a:pPr>
          </a:p>
          <a:p>
            <a:pPr defTabSz="368045">
              <a:lnSpc>
                <a:spcPct val="120000"/>
              </a:lnSpc>
              <a:defRPr>
                <a:latin typeface="Cambria"/>
                <a:ea typeface="Cambria"/>
                <a:cs typeface="Cambria"/>
                <a:sym typeface="Cambria"/>
              </a:defRPr>
            </a:pPr>
            <a:r>
              <a:t>6  Al abrir el canastillo y ver que allí dentro había un niño llorando, la hija del faraón sintió compasión de él y dijo: —Éste es un niño hebreo.</a:t>
            </a:r>
          </a:p>
        </p:txBody>
      </p:sp>
      <p:pic>
        <p:nvPicPr>
          <p:cNvPr id="13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Éxodo 2.7-8</a:t>
            </a:r>
          </a:p>
        </p:txBody>
      </p:sp>
      <p:sp>
        <p:nvSpPr>
          <p:cNvPr id="13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6" name="RVR…"/>
          <p:cNvSpPr txBox="1"/>
          <p:nvPr/>
        </p:nvSpPr>
        <p:spPr>
          <a:xfrm>
            <a:off x="1695450" y="1911349"/>
            <a:ext cx="4300538" cy="45593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RVR</a:t>
            </a:r>
          </a:p>
          <a:p>
            <a:pPr defTabSz="368045">
              <a:lnSpc>
                <a:spcPct val="120000"/>
              </a:lnSpc>
              <a:defRPr b="1"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7  Entonces la hermana del niño dijo a la hija del faraón: —¿Quieres que te llame a una nodriza de las hebreas para que te críe a este niño?</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8  —Ve —respondió la hija del faraón. La joven fue y llamó a la madre del niño, </a:t>
            </a:r>
          </a:p>
        </p:txBody>
      </p:sp>
      <p:sp>
        <p:nvSpPr>
          <p:cNvPr id="137" name="VP…"/>
          <p:cNvSpPr txBox="1"/>
          <p:nvPr/>
        </p:nvSpPr>
        <p:spPr>
          <a:xfrm>
            <a:off x="6460425" y="1911349"/>
            <a:ext cx="4602863" cy="45593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VP</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7  Entonces la hermana del niño propuso a la hija del faraón: —¿Le parece a usted bien que llame a  una nodriza hebrea, para que le dé el pecho a este niño?</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8  —Ve por ella —contestó la hija del faraón. Entonces la muchacha fue por la madre del niño, </a:t>
            </a:r>
          </a:p>
        </p:txBody>
      </p:sp>
      <p:pic>
        <p:nvPicPr>
          <p:cNvPr id="13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Éxodo 2.9-10</a:t>
            </a:r>
          </a:p>
        </p:txBody>
      </p:sp>
      <p:sp>
        <p:nvSpPr>
          <p:cNvPr id="142"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3" name="RVR…"/>
          <p:cNvSpPr txBox="1"/>
          <p:nvPr/>
        </p:nvSpPr>
        <p:spPr>
          <a:xfrm>
            <a:off x="1657350" y="2150956"/>
            <a:ext cx="4300538" cy="42494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b="1"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9  a la cual dijo la hija del faraón: —Llévate a este niño y críamelo; yo </a:t>
            </a:r>
          </a:p>
          <a:p>
            <a:pPr defTabSz="368045">
              <a:lnSpc>
                <a:spcPct val="120000"/>
              </a:lnSpc>
              <a:defRPr sz="2000">
                <a:latin typeface="Cambria"/>
                <a:ea typeface="Cambria"/>
                <a:cs typeface="Cambria"/>
                <a:sym typeface="Cambria"/>
              </a:defRPr>
            </a:pPr>
            <a:r>
              <a:t> te lo pagaré. La mujer tomó al niño y lo crió.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10  Y cuando el niño creció, se lo entregó a la hija del faraón, la cual </a:t>
            </a:r>
          </a:p>
          <a:p>
            <a:pPr defTabSz="368045">
              <a:lnSpc>
                <a:spcPct val="120000"/>
              </a:lnSpc>
              <a:defRPr sz="2000">
                <a:latin typeface="Cambria"/>
                <a:ea typeface="Cambria"/>
                <a:cs typeface="Cambria"/>
                <a:sym typeface="Cambria"/>
              </a:defRPr>
            </a:pPr>
            <a:r>
              <a:t> lo crió como hijo suyo y le puso por nombre Moisés, diciendo: «Porque de las aguas lo saqué.»</a:t>
            </a:r>
          </a:p>
        </p:txBody>
      </p:sp>
      <p:sp>
        <p:nvSpPr>
          <p:cNvPr id="144" name="VP…"/>
          <p:cNvSpPr txBox="1"/>
          <p:nvPr/>
        </p:nvSpPr>
        <p:spPr>
          <a:xfrm>
            <a:off x="6447725" y="2173816"/>
            <a:ext cx="4602863" cy="3898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9  y la hija del faraón le dijo: —Toma a este niño y críamelo, y yo te pagaré por tu trabajo. La madre del niño se lo llevó y lo crió,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10  y ya grande se lo entregó a la hija del faraón, la cual lo adoptó como hijo suyo y lo llamó Moisés, pues dijo: —Yo lo saqué del agua.</a:t>
            </a:r>
          </a:p>
        </p:txBody>
      </p:sp>
      <p:pic>
        <p:nvPicPr>
          <p:cNvPr id="145"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6"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49"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50"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871133" y="2529999"/>
            <a:ext cx="8686801" cy="35966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400">
                <a:latin typeface="Cambria"/>
                <a:ea typeface="Cambria"/>
                <a:cs typeface="Cambria"/>
                <a:sym typeface="Cambria"/>
              </a:defRPr>
            </a:pPr>
            <a:r>
              <a:t>En esta lección hemos destacado que: </a:t>
            </a:r>
          </a:p>
          <a:p>
            <a:pPr marL="240631" indent="-240631" defTabSz="443991">
              <a:lnSpc>
                <a:spcPct val="120000"/>
              </a:lnSpc>
              <a:spcBef>
                <a:spcPts val="600"/>
              </a:spcBef>
              <a:buSzPct val="100000"/>
              <a:buChar char="•"/>
              <a:defRPr sz="2400">
                <a:latin typeface="Cambria"/>
                <a:ea typeface="Cambria"/>
                <a:cs typeface="Cambria"/>
                <a:sym typeface="Cambria"/>
              </a:defRPr>
            </a:pPr>
            <a:r>
              <a:t>La fe y la inteligencia operaron juntas en en toda la estrategia que la madre de Moisés hizo para salvar a su hijo de la muerte, según el mandato de Faraón contra los varones judíos recién nacidos en Egipto.</a:t>
            </a:r>
          </a:p>
          <a:p>
            <a:pPr marL="240631" indent="-240631" defTabSz="443991">
              <a:lnSpc>
                <a:spcPct val="120000"/>
              </a:lnSpc>
              <a:spcBef>
                <a:spcPts val="600"/>
              </a:spcBef>
              <a:buSzPct val="100000"/>
              <a:buChar char="•"/>
              <a:defRPr sz="2400">
                <a:latin typeface="Cambria"/>
                <a:ea typeface="Cambria"/>
                <a:cs typeface="Cambria"/>
                <a:sym typeface="Cambria"/>
              </a:defRPr>
            </a:pPr>
            <a:r>
              <a:t>El control social basado en el miedo, como el que Faraón instrumentó, no es ajeno a nuestra sociedad, que se vale del miedo para controlar política y comercialmente a las personas.</a:t>
            </a:r>
          </a:p>
        </p:txBody>
      </p:sp>
      <p:pic>
        <p:nvPicPr>
          <p:cNvPr id="151"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2"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