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14903"/>
            <a:ext cx="819928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4</a:t>
            </a:r>
            <a:br/>
            <a:r>
              <a:rPr b="0" sz="4200">
                <a:solidFill>
                  <a:srgbClr val="E7B66A"/>
                </a:solidFill>
                <a:latin typeface="Futura Bold"/>
                <a:ea typeface="Futura Bold"/>
                <a:cs typeface="Futura Bold"/>
                <a:sym typeface="Futura Bold"/>
              </a:rPr>
              <a:t>DINÁMICAS FAMILIARES</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637336">
              <a:spcBef>
                <a:spcPts val="600"/>
              </a:spcBef>
              <a:defRPr i="1" sz="1886">
                <a:solidFill>
                  <a:srgbClr val="767171"/>
                </a:solidFill>
                <a:latin typeface="Futura"/>
                <a:ea typeface="Futura"/>
                <a:cs typeface="Futura"/>
                <a:sym typeface="Futura"/>
              </a:defRPr>
            </a:lvl1pPr>
          </a:lstStyle>
          <a:p>
            <a:pPr/>
            <a:r>
              <a:t>Génesis 35.22b-26; 38.24-26; 49.10-12</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7310633"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584200">
              <a:defRPr sz="2000">
                <a:solidFill>
                  <a:srgbClr val="3B3838"/>
                </a:solidFill>
                <a:latin typeface="Cambria"/>
                <a:ea typeface="Cambria"/>
                <a:cs typeface="Cambria"/>
                <a:sym typeface="Cambria"/>
              </a:defRPr>
            </a:pPr>
            <a:r>
              <a:t>«No será quitado el cetro de Judá ni el bastón de mando de entre sus pies, hasta que llegue Siloh; a él se congregarán los pueblos». </a:t>
            </a:r>
          </a:p>
          <a:p>
            <a:pPr defTabSz="584200">
              <a:defRPr sz="2000">
                <a:solidFill>
                  <a:srgbClr val="3B3838"/>
                </a:solidFill>
                <a:latin typeface="Cambria"/>
                <a:ea typeface="Cambria"/>
                <a:cs typeface="Cambria"/>
                <a:sym typeface="Cambria"/>
              </a:defRPr>
            </a:pPr>
            <a:r>
              <a:t>Génesis 49.10</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6"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7"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103279"/>
            <a:ext cx="8686801" cy="44500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400">
                <a:latin typeface="Cambria"/>
                <a:ea typeface="Cambria"/>
                <a:cs typeface="Cambria"/>
                <a:sym typeface="Cambria"/>
              </a:defRPr>
            </a:pPr>
            <a:r>
              <a:t>En esta lección hemos destacado que: </a:t>
            </a:r>
          </a:p>
          <a:p>
            <a:pPr marL="270710" indent="-270710" defTabSz="443991">
              <a:lnSpc>
                <a:spcPct val="120000"/>
              </a:lnSpc>
              <a:spcBef>
                <a:spcPts val="600"/>
              </a:spcBef>
              <a:buSzPct val="100000"/>
              <a:buChar char="•"/>
              <a:defRPr sz="2400">
                <a:latin typeface="Cambria"/>
                <a:ea typeface="Cambria"/>
                <a:cs typeface="Cambria"/>
                <a:sym typeface="Cambria"/>
              </a:defRPr>
            </a:pPr>
            <a:r>
              <a:t>Jacob, por razones familiares, enfrentó muchos tropiezos, riesgos y desviaciones en su camino para alcanzar la promesa. Pero, finalmente, logró evitar que su parentela se convirtiera en una familia disfuncional porque mantuvo su control e hizo provisión para la recuperación de sus hijos.</a:t>
            </a:r>
          </a:p>
          <a:p>
            <a:pPr marL="270710" indent="-270710" defTabSz="443991">
              <a:lnSpc>
                <a:spcPct val="120000"/>
              </a:lnSpc>
              <a:spcBef>
                <a:spcPts val="600"/>
              </a:spcBef>
              <a:buSzPct val="100000"/>
              <a:buChar char="•"/>
              <a:defRPr sz="2400">
                <a:latin typeface="Cambria"/>
                <a:ea typeface="Cambria"/>
                <a:cs typeface="Cambria"/>
                <a:sym typeface="Cambria"/>
              </a:defRPr>
            </a:pPr>
            <a:r>
              <a:t>Tanto los padres que son dominantes y violentos, así como aquellos que son negligentes en ofrecer modelos de vida saludable, proveen el caldo de cultivo para que sus hijos puedan llegar a ser personas disfuncionales. </a:t>
            </a:r>
          </a:p>
        </p:txBody>
      </p:sp>
      <p:pic>
        <p:nvPicPr>
          <p:cNvPr id="158"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9"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540931" y="2199058"/>
            <a:ext cx="9645872" cy="42976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buSzPct val="100000"/>
              <a:buChar char="•"/>
              <a:defRPr sz="2400">
                <a:latin typeface="Cambria"/>
                <a:ea typeface="Cambria"/>
                <a:cs typeface="Cambria"/>
                <a:sym typeface="Cambria"/>
              </a:defRPr>
            </a:pPr>
            <a:r>
              <a:t>La naturaleza de la revelación y su aplicación requieren que esto ocurra mediante sucesión intergeneracional. Es necesario evitar el proceso de oposición de una generación contra la que le sigue.</a:t>
            </a:r>
          </a:p>
          <a:p>
            <a:pPr defTabSz="443991">
              <a:lnSpc>
                <a:spcPct val="120000"/>
              </a:lnSpc>
              <a:buSzPct val="100000"/>
              <a:buChar char="•"/>
              <a:defRPr sz="2400">
                <a:latin typeface="Cambria"/>
                <a:ea typeface="Cambria"/>
                <a:cs typeface="Cambria"/>
                <a:sym typeface="Cambria"/>
              </a:defRPr>
            </a:pPr>
            <a:r>
              <a:t>Al enfrentar dinámicas que puedan echar a perder la promesa recibida de Dios, es imperativo estar preparado espiritual y emocionalmente para buscar soluciones no violentas y proveer el espacio para la recuperación de las partes involucradas.</a:t>
            </a:r>
          </a:p>
          <a:p>
            <a:pPr defTabSz="443991">
              <a:lnSpc>
                <a:spcPct val="120000"/>
              </a:lnSpc>
              <a:buSzPct val="100000"/>
              <a:buChar char="•"/>
              <a:defRPr sz="2400">
                <a:latin typeface="Cambria"/>
                <a:ea typeface="Cambria"/>
                <a:cs typeface="Cambria"/>
                <a:sym typeface="Cambria"/>
              </a:defRPr>
            </a:pPr>
            <a:r>
              <a:t>Es altamente beneficioso brindar el espacio para encontrar soluciones no violentas a los problemas, pues Dios siempre abre puertas de oportunidad a quienes obran con fe.</a:t>
            </a:r>
          </a:p>
        </p:txBody>
      </p:sp>
      <p:pic>
        <p:nvPicPr>
          <p:cNvPr id="16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8"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9"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351259"/>
            <a:ext cx="9236076" cy="34442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400">
                <a:latin typeface="Cambria"/>
                <a:ea typeface="Cambria"/>
                <a:cs typeface="Cambria"/>
                <a:sym typeface="Cambria"/>
              </a:defRPr>
            </a:lvl1pPr>
          </a:lstStyle>
          <a:p>
            <a:pPr/>
            <a:r>
              <a:t>Amantísimo Padre Celestial, agradecemos la mediación salvadora de Cristo, tu Hijo y Señor nuestro. Gracias te damos porque por medio de él hemos vuelto al camino de la vida; hemos dejado atrás dinámicas de violencia, maldad y pecado. Gracias porque Cristo está en medio de nosotros y de las personas que nos rodean, bien sean vecinos, compañeros de trabajo o nuestra familia. Tu Hijo está y nos capacita para actuar en conformidad con tu amor, tu verdad y tu justicia, que obran para la paz. En el nombre de Jesús, amén. </a:t>
            </a:r>
          </a:p>
        </p:txBody>
      </p:sp>
      <p:pic>
        <p:nvPicPr>
          <p:cNvPr id="170"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267831"/>
            <a:ext cx="9432599" cy="3987590"/>
          </a:xfrm>
          <a:prstGeom prst="rect">
            <a:avLst/>
          </a:prstGeom>
        </p:spPr>
        <p:txBody>
          <a:bodyPr/>
          <a:lstStyle/>
          <a:p>
            <a:pPr marL="0" indent="0" defTabSz="537463">
              <a:lnSpc>
                <a:spcPct val="100000"/>
              </a:lnSpc>
              <a:spcBef>
                <a:spcPts val="500"/>
              </a:spcBef>
              <a:buSzTx/>
              <a:buFontTx/>
              <a:buNone/>
              <a:defRPr sz="2760">
                <a:latin typeface="Cambria"/>
                <a:ea typeface="Cambria"/>
                <a:cs typeface="Cambria"/>
                <a:sym typeface="Cambria"/>
              </a:defRPr>
            </a:pPr>
            <a:r>
              <a:t>Los que estudien esta lección pondrán apreciar que como cristianos: </a:t>
            </a:r>
          </a:p>
          <a:p>
            <a:pPr marL="258277" indent="-258277" defTabSz="537463">
              <a:lnSpc>
                <a:spcPct val="100000"/>
              </a:lnSpc>
              <a:spcBef>
                <a:spcPts val="500"/>
              </a:spcBef>
              <a:buFontTx/>
              <a:defRPr sz="2760">
                <a:latin typeface="Cambria"/>
                <a:ea typeface="Cambria"/>
                <a:cs typeface="Cambria"/>
                <a:sym typeface="Cambria"/>
              </a:defRPr>
            </a:pPr>
            <a:r>
              <a:t>No estamos exentos de estar expuestos a estilos ajenos a la vida cristiana, a nuestra fe.</a:t>
            </a:r>
          </a:p>
          <a:p>
            <a:pPr marL="258277" indent="-258277" defTabSz="537463">
              <a:lnSpc>
                <a:spcPct val="100000"/>
              </a:lnSpc>
              <a:spcBef>
                <a:spcPts val="500"/>
              </a:spcBef>
              <a:buFontTx/>
              <a:defRPr sz="2760">
                <a:latin typeface="Cambria"/>
                <a:ea typeface="Cambria"/>
                <a:cs typeface="Cambria"/>
                <a:sym typeface="Cambria"/>
              </a:defRPr>
            </a:pPr>
            <a:r>
              <a:t>Si nos mantenemos atentos a la palabra de Dios recibiremos fortaleza para vivir una vida consagrada a Dios y a su obra.</a:t>
            </a:r>
          </a:p>
          <a:p>
            <a:pPr marL="258277" indent="-258277" defTabSz="537463">
              <a:lnSpc>
                <a:spcPct val="100000"/>
              </a:lnSpc>
              <a:spcBef>
                <a:spcPts val="500"/>
              </a:spcBef>
              <a:buFontTx/>
              <a:defRPr sz="2760">
                <a:latin typeface="Cambria"/>
                <a:ea typeface="Cambria"/>
                <a:cs typeface="Cambria"/>
                <a:sym typeface="Cambria"/>
              </a:defRPr>
            </a:pPr>
            <a:r>
              <a:t>Si perseveramos en la fe, Dios nos abre puertas de bendición para lograr el cumplimiento de la promesa recibida de él.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917346"/>
            <a:ext cx="9312554" cy="3938508"/>
          </a:xfrm>
          <a:prstGeom prst="rect">
            <a:avLst/>
          </a:prstGeom>
        </p:spPr>
        <p:txBody>
          <a:bodyPr/>
          <a:lstStyle/>
          <a:p>
            <a:pPr marL="0" indent="0" defTabSz="584200">
              <a:lnSpc>
                <a:spcPct val="100000"/>
              </a:lnSpc>
              <a:spcBef>
                <a:spcPts val="600"/>
              </a:spcBef>
              <a:buSzTx/>
              <a:buNone/>
              <a:defRPr b="1" sz="3200">
                <a:solidFill>
                  <a:srgbClr val="3B3838"/>
                </a:solidFill>
                <a:latin typeface="Cambria"/>
                <a:ea typeface="Cambria"/>
                <a:cs typeface="Cambria"/>
                <a:sym typeface="Cambria"/>
              </a:defRPr>
            </a:pPr>
            <a:r>
              <a:t>Siloh: </a:t>
            </a:r>
            <a:r>
              <a:rPr b="0"/>
              <a:t>Significa el dueño del cetro. El cetro es el batón de mando del gobernante, que sirve como símbolo de su autoridad para gobernar. </a:t>
            </a:r>
            <a:endParaRPr b="0"/>
          </a:p>
          <a:p>
            <a:pPr marL="0" indent="0" defTabSz="584200">
              <a:lnSpc>
                <a:spcPct val="100000"/>
              </a:lnSpc>
              <a:spcBef>
                <a:spcPts val="600"/>
              </a:spcBef>
              <a:buSzTx/>
              <a:buNone/>
              <a:defRPr sz="2600">
                <a:solidFill>
                  <a:srgbClr val="3B3838"/>
                </a:solidFill>
                <a:latin typeface="Cambria"/>
                <a:ea typeface="Cambria"/>
                <a:cs typeface="Cambria"/>
                <a:sym typeface="Cambria"/>
              </a:defRPr>
            </a:pP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Génesis 35.22b-23</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2472983"/>
            <a:ext cx="4300539" cy="304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22b  Los hijos de Israel fueron doce.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23  Hijos de Lea: Rubén, primogénito de Jacob, Simeón, Leví, Judá, Isacar y Zabulón. </a:t>
            </a:r>
          </a:p>
        </p:txBody>
      </p:sp>
      <p:sp>
        <p:nvSpPr>
          <p:cNvPr id="116" name="VP…"/>
          <p:cNvSpPr txBox="1"/>
          <p:nvPr/>
        </p:nvSpPr>
        <p:spPr>
          <a:xfrm>
            <a:off x="6409625" y="2449353"/>
            <a:ext cx="5023442" cy="27736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22b  Los hijos de Jacob fueron doce.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23  Los que tuvo con Lía fueron Rubén, su hijo mayor; Simeón, Leví, Judá, Isacar y Zabulón. </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Génesis 35.24-26</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1725815"/>
            <a:ext cx="4300539" cy="47180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24  Hijos de Raquel: José y Benjamín.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25  Hijos de Bilha, sierva de Raquel: Dan y Neftalí.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26  Hijos de Zilpa, sierva de Lea: Gad y Aser. Éstos fueron los hijos de Jacob, que le nacieron en Padan-aram.</a:t>
            </a:r>
          </a:p>
        </p:txBody>
      </p:sp>
      <p:sp>
        <p:nvSpPr>
          <p:cNvPr id="123" name="VP…"/>
          <p:cNvSpPr txBox="1"/>
          <p:nvPr/>
        </p:nvSpPr>
        <p:spPr>
          <a:xfrm>
            <a:off x="6316848" y="1725815"/>
            <a:ext cx="4976146" cy="47180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24  Los que tuvo con Raquel fueron José y Benjamín.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25  Los que tuvo con Bilhá, la esclava de Raquel, fueron Dan y Neftalí;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26  y los que tuvo con Zilpá, la esclava de Lía, fueron Gad y Aser. Éstos fueron los hijos de Jacob, que nacieron en Padán-aram.</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38.24-25</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686983" y="2073115"/>
            <a:ext cx="4300539" cy="42087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a:latin typeface="Cambria"/>
                <a:ea typeface="Cambria"/>
                <a:cs typeface="Cambria"/>
                <a:sym typeface="Cambria"/>
              </a:defRPr>
            </a:pPr>
            <a:r>
              <a:t>RVR</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24  Sucedió que al cabo de unos tres meses fue dado aviso a Judá, diciendo: —Tamar, tu nuera, ha fornicado, y ciertamente está encinta a causa de las fornicaciones. Entonces dijo Judá: —¡Sacadla y quemadla!</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25  Pero ella, cuando la sacaban, envió a decir a su suegro: «Del dueño de estas cosas estoy encinta.» También dijo: «Mira ahora de quién son estas cosas: el sello, el cordón y el bastón.» </a:t>
            </a:r>
          </a:p>
        </p:txBody>
      </p:sp>
      <p:sp>
        <p:nvSpPr>
          <p:cNvPr id="130" name="VP…"/>
          <p:cNvSpPr txBox="1"/>
          <p:nvPr/>
        </p:nvSpPr>
        <p:spPr>
          <a:xfrm>
            <a:off x="6494292" y="2073115"/>
            <a:ext cx="4602863" cy="42087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a:latin typeface="Cambria"/>
                <a:ea typeface="Cambria"/>
                <a:cs typeface="Cambria"/>
                <a:sym typeface="Cambria"/>
              </a:defRPr>
            </a:pPr>
            <a:r>
              <a:t>VP</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24  Como tres meses después, vinieron a decirle a Judá: —Tamar, la nuera de usted, se ha acostado con otros hombres, y como resultado de ello ha quedado embarazada. —¡Sáquenla y quémenla! —gritó Judá.</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25  Pero cuando la estaban sacando, ella le mandó decir a su suegro: «El dueño de estas cosas es el que me dejó embarazada. Fíjese usted a ver de quién son este sello con el cordón y este bastón.» </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38.26</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695450" y="2682239"/>
            <a:ext cx="4300538" cy="30175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b="1"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26  Cuando Judá los reconoció, dijo: «Más justa es ella que yo, por cuanto no la he dado a mi hijo Sela.» Y nunca más la conoció.</a:t>
            </a:r>
          </a:p>
        </p:txBody>
      </p:sp>
      <p:sp>
        <p:nvSpPr>
          <p:cNvPr id="137" name="VP…"/>
          <p:cNvSpPr txBox="1"/>
          <p:nvPr/>
        </p:nvSpPr>
        <p:spPr>
          <a:xfrm>
            <a:off x="6460425" y="2682239"/>
            <a:ext cx="4602863" cy="30175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26  Cuando Judá reconoció las cosas, dijo: «Ella ha hecho bien, y yo mal, porque no la casé con mi hijo Selá.» Y nunca más volvió a acostarse con ella.</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49.10-11</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57350" y="1970616"/>
            <a:ext cx="4300538" cy="389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b="1"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No será quitado el cetro de Judá ni el bastón de mando de entre sus pies, hasta que llegue Siloh; a él se congregarán los pueblos.</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11  Atando a la vid su pollino y a la cepa el hijo de su asna, lavó en el vino su vestido y en la sangre de uvas su manto.</a:t>
            </a:r>
          </a:p>
        </p:txBody>
      </p:sp>
      <p:sp>
        <p:nvSpPr>
          <p:cNvPr id="144" name="VP…"/>
          <p:cNvSpPr txBox="1"/>
          <p:nvPr/>
        </p:nvSpPr>
        <p:spPr>
          <a:xfrm>
            <a:off x="6447725" y="1942676"/>
            <a:ext cx="4602863" cy="35483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Nadie le quitará el poder a Judá ni el cetro que tiene en las manos, hasta que venga el dueño del cetro, a quien los pueblos obedecerán.</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11  El que amarra su burrito a las viñas, el que lava toda su ropa con vino, ¡con el jugo de las uvas!</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49.12</a:t>
            </a:r>
          </a:p>
        </p:txBody>
      </p:sp>
      <p:sp>
        <p:nvSpPr>
          <p:cNvPr id="149" name="RVR…"/>
          <p:cNvSpPr txBox="1"/>
          <p:nvPr/>
        </p:nvSpPr>
        <p:spPr>
          <a:xfrm>
            <a:off x="1657350" y="2490469"/>
            <a:ext cx="4300538" cy="23850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600">
                <a:latin typeface="Cambria"/>
                <a:ea typeface="Cambria"/>
                <a:cs typeface="Cambria"/>
                <a:sym typeface="Cambria"/>
              </a:defRPr>
            </a:pPr>
            <a:r>
              <a:t>RVR</a:t>
            </a:r>
          </a:p>
          <a:p>
            <a:pPr defTabSz="368045">
              <a:lnSpc>
                <a:spcPct val="120000"/>
              </a:lnSpc>
              <a:defRPr b="1" sz="2600">
                <a:latin typeface="Cambria"/>
                <a:ea typeface="Cambria"/>
                <a:cs typeface="Cambria"/>
                <a:sym typeface="Cambria"/>
              </a:defRPr>
            </a:pPr>
          </a:p>
          <a:p>
            <a:pPr defTabSz="368045">
              <a:lnSpc>
                <a:spcPct val="120000"/>
              </a:lnSpc>
              <a:defRPr sz="2600">
                <a:latin typeface="Cambria"/>
                <a:ea typeface="Cambria"/>
                <a:cs typeface="Cambria"/>
                <a:sym typeface="Cambria"/>
              </a:defRPr>
            </a:pPr>
            <a:r>
              <a:t>12  Sus ojos son más rojos que el vino y sus dientes más blancos que la leche.</a:t>
            </a:r>
          </a:p>
        </p:txBody>
      </p:sp>
      <p:sp>
        <p:nvSpPr>
          <p:cNvPr id="15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1" name="VP…"/>
          <p:cNvSpPr txBox="1"/>
          <p:nvPr/>
        </p:nvSpPr>
        <p:spPr>
          <a:xfrm>
            <a:off x="6379992" y="2490469"/>
            <a:ext cx="4602863" cy="238506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600">
                <a:latin typeface="Cambria"/>
                <a:ea typeface="Cambria"/>
                <a:cs typeface="Cambria"/>
                <a:sym typeface="Cambria"/>
              </a:defRPr>
            </a:pPr>
            <a:r>
              <a:t>VP</a:t>
            </a:r>
          </a:p>
          <a:p>
            <a:pPr defTabSz="368045">
              <a:lnSpc>
                <a:spcPct val="120000"/>
              </a:lnSpc>
              <a:defRPr sz="2600">
                <a:latin typeface="Cambria"/>
                <a:ea typeface="Cambria"/>
                <a:cs typeface="Cambria"/>
                <a:sym typeface="Cambria"/>
              </a:defRPr>
            </a:pPr>
          </a:p>
          <a:p>
            <a:pPr defTabSz="368045">
              <a:lnSpc>
                <a:spcPct val="120000"/>
              </a:lnSpc>
              <a:defRPr sz="2600">
                <a:latin typeface="Cambria"/>
                <a:ea typeface="Cambria"/>
                <a:cs typeface="Cambria"/>
                <a:sym typeface="Cambria"/>
              </a:defRPr>
            </a:pPr>
            <a:r>
              <a:t>12  Sus ojos son más oscuros que el vino; sus dientes, más blancos que la leche.</a:t>
            </a:r>
          </a:p>
        </p:txBody>
      </p:sp>
      <p:pic>
        <p:nvPicPr>
          <p:cNvPr id="15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