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71364"/>
            <a:ext cx="8199288" cy="2096344"/>
          </a:xfrm>
          <a:prstGeom prst="rect">
            <a:avLst/>
          </a:prstGeom>
        </p:spPr>
        <p:txBody>
          <a:bodyPr/>
          <a:lstStyle/>
          <a:p>
            <a:pPr algn="l" defTabSz="905255">
              <a:defRPr b="1" sz="4950">
                <a:solidFill>
                  <a:srgbClr val="F9570F"/>
                </a:solidFill>
                <a:latin typeface="Futura PT Heavy"/>
                <a:ea typeface="Futura PT Heavy"/>
                <a:cs typeface="Futura PT Heavy"/>
                <a:sym typeface="Futura PT Heavy"/>
              </a:defRPr>
            </a:pPr>
            <a:r>
              <a:rPr>
                <a:solidFill>
                  <a:srgbClr val="52304C"/>
                </a:solidFill>
              </a:rPr>
              <a:t>Lección 2</a:t>
            </a:r>
            <a:br/>
            <a:r>
              <a:rPr b="0" sz="4158">
                <a:solidFill>
                  <a:srgbClr val="E7B66A"/>
                </a:solidFill>
                <a:latin typeface="Futura Bold"/>
                <a:ea typeface="Futura Bold"/>
                <a:cs typeface="Futura Bold"/>
                <a:sym typeface="Futura Bold"/>
              </a:rPr>
              <a:t>UNA ELECCIÓN INESPERADA</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Génesis 25.19b-34</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7310633"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«y Jehová le respondió: «Dos naciones hay en tu seno, dos pueblos divididos desde tus entrañas. Un pueblo será más fuerte que el otro pueblo, y el mayor servirá al menor». Génesis 25.19b-34</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25.31-32</a:t>
            </a:r>
          </a:p>
        </p:txBody>
      </p:sp>
      <p:sp>
        <p:nvSpPr>
          <p:cNvPr id="156"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7" name="RVR…"/>
          <p:cNvSpPr txBox="1"/>
          <p:nvPr/>
        </p:nvSpPr>
        <p:spPr>
          <a:xfrm>
            <a:off x="1674283" y="1812660"/>
            <a:ext cx="4300539" cy="472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RVR</a:t>
            </a:r>
          </a:p>
          <a:p>
            <a:pPr defTabSz="368045">
              <a:lnSpc>
                <a:spcPct val="120000"/>
              </a:lnSpc>
              <a:defRPr b="1"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31  Jacob respondió: —Véndeme en este día tu primogenitura.</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32  Entonces dijo Esaú: —Me estoy muriendo, ¿para qué, pues, me servirá la primogenitura?</a:t>
            </a:r>
          </a:p>
        </p:txBody>
      </p:sp>
      <p:sp>
        <p:nvSpPr>
          <p:cNvPr id="158" name="VP…"/>
          <p:cNvSpPr txBox="1"/>
          <p:nvPr/>
        </p:nvSpPr>
        <p:spPr>
          <a:xfrm>
            <a:off x="6379992" y="1812660"/>
            <a:ext cx="4602863" cy="472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31  —Primero dame a cambio tus derechos de hijo mayor —contestó Jacob.</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32  Entonces Esaú dijo: —Como puedes ver, me estoy muriendo de hambre, de manera que los derechos de hijo mayor no me sirven de nada.</a:t>
            </a:r>
          </a:p>
        </p:txBody>
      </p:sp>
      <p:pic>
        <p:nvPicPr>
          <p:cNvPr id="159"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60"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25.33-34</a:t>
            </a:r>
          </a:p>
        </p:txBody>
      </p:sp>
      <p:sp>
        <p:nvSpPr>
          <p:cNvPr id="163"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64" name="RVR…"/>
          <p:cNvSpPr txBox="1"/>
          <p:nvPr/>
        </p:nvSpPr>
        <p:spPr>
          <a:xfrm>
            <a:off x="1691216" y="1825360"/>
            <a:ext cx="4300539" cy="4394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33  Dijo Jacob: —Júramelo en este día. Él se lo juró, y vendió a Jacob su primogenitura.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34  Entonces Jacob dio a Esaú pan y del guisado de las lentejas; él comió y bebió, se levantó y se fue. Así menospreció Esaú la primogenitura.</a:t>
            </a:r>
          </a:p>
        </p:txBody>
      </p:sp>
      <p:sp>
        <p:nvSpPr>
          <p:cNvPr id="165" name="VP…"/>
          <p:cNvSpPr txBox="1"/>
          <p:nvPr/>
        </p:nvSpPr>
        <p:spPr>
          <a:xfrm>
            <a:off x="6379992" y="1779640"/>
            <a:ext cx="4602863" cy="47904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33  —Júramelo ahora mismo —insistió Jacob. Esaú se lo juró, y así le cedió a Jacob sus derechos de hijo mayor.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34  Entonces Jacob le dio a Esaú pan y guiso de lentejas. Cuando Esaú terminó de comer y beber, se levantó y se fue, sin dar ninguna importancia a sus derechos de hijo mayor.</a:t>
            </a:r>
          </a:p>
        </p:txBody>
      </p:sp>
      <p:pic>
        <p:nvPicPr>
          <p:cNvPr id="166"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6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70"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71"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501212"/>
            <a:ext cx="8686800" cy="35864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700">
                <a:latin typeface="Cambria"/>
                <a:ea typeface="Cambria"/>
                <a:cs typeface="Cambria"/>
                <a:sym typeface="Cambria"/>
              </a:defRPr>
            </a:pPr>
            <a:r>
              <a:t>En esta lección hemos destacado que: </a:t>
            </a:r>
          </a:p>
          <a:p>
            <a:pPr defTabSz="443991">
              <a:lnSpc>
                <a:spcPct val="120000"/>
              </a:lnSpc>
              <a:spcBef>
                <a:spcPts val="600"/>
              </a:spcBef>
              <a:buSzPct val="100000"/>
              <a:buChar char="•"/>
              <a:defRPr sz="2700">
                <a:latin typeface="Cambria"/>
                <a:ea typeface="Cambria"/>
                <a:cs typeface="Cambria"/>
                <a:sym typeface="Cambria"/>
              </a:defRPr>
            </a:pPr>
            <a:r>
              <a:t>La necesidad que había en el Antiguo Testamento de mantener la pureza familiar como condición necesaria para cumplir la promesa de crear el pueblo de Dios.</a:t>
            </a:r>
          </a:p>
          <a:p>
            <a:pPr defTabSz="443991">
              <a:lnSpc>
                <a:spcPct val="120000"/>
              </a:lnSpc>
              <a:spcBef>
                <a:spcPts val="600"/>
              </a:spcBef>
              <a:buSzPct val="100000"/>
              <a:buChar char="•"/>
              <a:defRPr sz="2700">
                <a:latin typeface="Cambria"/>
                <a:ea typeface="Cambria"/>
                <a:cs typeface="Cambria"/>
                <a:sym typeface="Cambria"/>
              </a:defRPr>
            </a:pPr>
            <a:r>
              <a:t>La condición requerida y esencial en el Nuevo Testamento para ser parte del pueblo de Dios consiste en ser fieles al amor y la verdad de Dios revelada Cristo.</a:t>
            </a:r>
          </a:p>
        </p:txBody>
      </p:sp>
      <p:pic>
        <p:nvPicPr>
          <p:cNvPr id="172"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3"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76"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77"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473198" y="2895018"/>
            <a:ext cx="9645871" cy="1483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443991">
              <a:lnSpc>
                <a:spcPct val="120000"/>
              </a:lnSpc>
              <a:buSzPct val="100000"/>
              <a:buChar char="•"/>
              <a:defRPr sz="2700">
                <a:latin typeface="Cambria"/>
                <a:ea typeface="Cambria"/>
                <a:cs typeface="Cambria"/>
                <a:sym typeface="Cambria"/>
              </a:defRPr>
            </a:lvl1pPr>
          </a:lstStyle>
          <a:p>
            <a:pPr/>
            <a:r>
              <a:t>Nuestro grado o nivel de conocimiento y fidelidad a Cristo incide en que nuestra fe como individuos se pierda/diluya o se fortalezca, se enclaustre o se divulgue.</a:t>
            </a:r>
          </a:p>
        </p:txBody>
      </p:sp>
      <p:pic>
        <p:nvPicPr>
          <p:cNvPr id="178"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9"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82"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83"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475295"/>
            <a:ext cx="9236076" cy="2857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600">
                <a:latin typeface="Cambria"/>
                <a:ea typeface="Cambria"/>
                <a:cs typeface="Cambria"/>
                <a:sym typeface="Cambria"/>
              </a:defRPr>
            </a:lvl1pPr>
          </a:lstStyle>
          <a:p>
            <a:pPr/>
            <a:r>
              <a:t>Oh Dios y Señor nuestro, te damos gracias porque al elegirnos formamos parte, somos miembros de tu pueblo. En virtud del conocimiento de tu amor y tu verdad, gozamos y compartimos la vida que tú nos regalas. Ayúdanos para que podamos compartir con quienes nos rodean, con nuestros semejantes, las bendiciones de ser parte de tu reino. En el nombre de Jesús, amén.</a:t>
            </a:r>
          </a:p>
        </p:txBody>
      </p:sp>
      <p:pic>
        <p:nvPicPr>
          <p:cNvPr id="184"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8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064631"/>
            <a:ext cx="9432599" cy="5367097"/>
          </a:xfrm>
          <a:prstGeom prst="rect">
            <a:avLst/>
          </a:prstGeom>
        </p:spPr>
        <p:txBody>
          <a:bodyPr/>
          <a:lstStyle/>
          <a:p>
            <a:pPr marL="0" indent="0" defTabSz="578358">
              <a:lnSpc>
                <a:spcPct val="100000"/>
              </a:lnSpc>
              <a:spcBef>
                <a:spcPts val="500"/>
              </a:spcBef>
              <a:buSzTx/>
              <a:buFontTx/>
              <a:buNone/>
              <a:defRPr sz="2772">
                <a:latin typeface="Cambria"/>
                <a:ea typeface="Cambria"/>
                <a:cs typeface="Cambria"/>
                <a:sym typeface="Cambria"/>
              </a:defRPr>
            </a:pPr>
            <a:r>
              <a:t>Los estudiantes podrán comprender: </a:t>
            </a:r>
          </a:p>
          <a:p>
            <a:pPr marL="277929" indent="-277929" defTabSz="578358">
              <a:lnSpc>
                <a:spcPct val="100000"/>
              </a:lnSpc>
              <a:spcBef>
                <a:spcPts val="500"/>
              </a:spcBef>
              <a:buFontTx/>
              <a:defRPr sz="2772">
                <a:latin typeface="Cambria"/>
                <a:ea typeface="Cambria"/>
                <a:cs typeface="Cambria"/>
                <a:sym typeface="Cambria"/>
              </a:defRPr>
            </a:pPr>
            <a:r>
              <a:t>La importancia que tuvo en el Antiguo Testamento la pureza racial de la familia como medio para constituir a Abraham en el portador de la promesa de crear un pueblo fiel a Dios.</a:t>
            </a:r>
          </a:p>
          <a:p>
            <a:pPr marL="277929" indent="-277929" defTabSz="578358">
              <a:lnSpc>
                <a:spcPct val="100000"/>
              </a:lnSpc>
              <a:spcBef>
                <a:spcPts val="500"/>
              </a:spcBef>
              <a:buFontTx/>
              <a:defRPr sz="2772">
                <a:latin typeface="Cambria"/>
                <a:ea typeface="Cambria"/>
                <a:cs typeface="Cambria"/>
                <a:sym typeface="Cambria"/>
              </a:defRPr>
            </a:pPr>
            <a:r>
              <a:t>El significado vital que tiene la familia en el cultivo y la comunicación de la redención cristiana de la vida.</a:t>
            </a:r>
          </a:p>
          <a:p>
            <a:pPr marL="277929" indent="-277929" defTabSz="578358">
              <a:lnSpc>
                <a:spcPct val="100000"/>
              </a:lnSpc>
              <a:spcBef>
                <a:spcPts val="500"/>
              </a:spcBef>
              <a:buFontTx/>
              <a:defRPr sz="2772">
                <a:latin typeface="Cambria"/>
                <a:ea typeface="Cambria"/>
                <a:cs typeface="Cambria"/>
                <a:sym typeface="Cambria"/>
              </a:defRPr>
            </a:pPr>
            <a:r>
              <a:t>Nuestro contacto con el mundo puede bloquear la primogenitura cristiana o puede facilitar nuestro testimonio cristiano, dependiendo de nuestro conocimiento y fidelidad a Cristo.</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439723" y="2392413"/>
            <a:ext cx="9312554" cy="3938508"/>
          </a:xfrm>
          <a:prstGeom prst="rect">
            <a:avLst/>
          </a:prstGeom>
        </p:spPr>
        <p:txBody>
          <a:bodyPr/>
          <a:lstStyle/>
          <a:p>
            <a:pPr marL="0" indent="0" defTabSz="584200">
              <a:lnSpc>
                <a:spcPct val="100000"/>
              </a:lnSpc>
              <a:spcBef>
                <a:spcPts val="600"/>
              </a:spcBef>
              <a:buSzTx/>
              <a:buNone/>
              <a:defRPr b="1" sz="2600">
                <a:solidFill>
                  <a:srgbClr val="3B3838"/>
                </a:solidFill>
                <a:latin typeface="Cambria"/>
                <a:ea typeface="Cambria"/>
                <a:cs typeface="Cambria"/>
                <a:sym typeface="Cambria"/>
              </a:defRPr>
            </a:pPr>
            <a:r>
              <a:t>Padan-aram: </a:t>
            </a:r>
            <a:r>
              <a:rPr b="0"/>
              <a:t>Significa camino de Aram. La mención del lugar tiene importancia porque indica el origen arameo de Abraham, padre de Israel. </a:t>
            </a:r>
            <a:endParaRPr b="0"/>
          </a:p>
          <a:p>
            <a:pPr marL="0" indent="0" defTabSz="584200">
              <a:lnSpc>
                <a:spcPct val="100000"/>
              </a:lnSpc>
              <a:spcBef>
                <a:spcPts val="600"/>
              </a:spcBef>
              <a:buSzTx/>
              <a:buNone/>
              <a:defRPr b="1" sz="2600">
                <a:solidFill>
                  <a:srgbClr val="3B3838"/>
                </a:solidFill>
                <a:latin typeface="Cambria"/>
                <a:ea typeface="Cambria"/>
                <a:cs typeface="Cambria"/>
                <a:sym typeface="Cambria"/>
              </a:defRPr>
            </a:pPr>
          </a:p>
          <a:p>
            <a:pPr marL="0" indent="0" defTabSz="584200">
              <a:lnSpc>
                <a:spcPct val="100000"/>
              </a:lnSpc>
              <a:spcBef>
                <a:spcPts val="600"/>
              </a:spcBef>
              <a:buSzTx/>
              <a:buNone/>
              <a:defRPr b="1" sz="2600">
                <a:solidFill>
                  <a:srgbClr val="3B3838"/>
                </a:solidFill>
                <a:latin typeface="Cambria"/>
                <a:ea typeface="Cambria"/>
                <a:cs typeface="Cambria"/>
                <a:sym typeface="Cambria"/>
              </a:defRPr>
            </a:pPr>
            <a:r>
              <a:t>Primogenitura: </a:t>
            </a:r>
            <a:r>
              <a:rPr b="0"/>
              <a:t>Es el derecho a heredar los bienes del padre de la familia que tiene el hijo mayor en las familias judías. Esos bienes son económicos, y para el hijo mayor son en doble proporción de lo que reciben los demás. Sumado a los bienes materiales, el primogénito hereda el liderato familiar. </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Génesis 25.19b-20</a:t>
            </a:r>
          </a:p>
        </p:txBody>
      </p:sp>
      <p:sp>
        <p:nvSpPr>
          <p:cNvPr id="11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15" name="RVR…"/>
          <p:cNvSpPr txBox="1"/>
          <p:nvPr/>
        </p:nvSpPr>
        <p:spPr>
          <a:xfrm>
            <a:off x="1500716" y="2472983"/>
            <a:ext cx="4300539" cy="304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19b  Abraham engendró a Isaac.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20  Isaac tenía cuarenta años cuando tomó por mujer a Rebeca, hija de Betuel, arameo de Padan-aram, hermana de Labán, arameo.</a:t>
            </a:r>
          </a:p>
        </p:txBody>
      </p:sp>
      <p:sp>
        <p:nvSpPr>
          <p:cNvPr id="116" name="VP…"/>
          <p:cNvSpPr txBox="1"/>
          <p:nvPr/>
        </p:nvSpPr>
        <p:spPr>
          <a:xfrm>
            <a:off x="6443492" y="2406943"/>
            <a:ext cx="5023442" cy="34340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19b  Ésta es la historia de Isaac, el hijo de Abraham.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20  Isaac tenía cuarenta años cuando se casó con Rebeca, que era hija de Betuel y hermana de Labán, los arameos que vivían en Padán-aram. </a:t>
            </a:r>
          </a:p>
        </p:txBody>
      </p:sp>
      <p:pic>
        <p:nvPicPr>
          <p:cNvPr id="11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1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Génesis 25.21-22</a:t>
            </a:r>
          </a:p>
        </p:txBody>
      </p:sp>
      <p:sp>
        <p:nvSpPr>
          <p:cNvPr id="12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2" name="RVR…"/>
          <p:cNvSpPr txBox="1"/>
          <p:nvPr/>
        </p:nvSpPr>
        <p:spPr>
          <a:xfrm>
            <a:off x="1843616" y="1976640"/>
            <a:ext cx="4300539"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21  Isaac oró a Jehová por su mujer, Rebeca, que era estéril; lo aceptó Jehová, y Rebeca concibió.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22  Pero como los hijos luchaban dentro de ella, Rebeca pensó: «Si es así, ¿para qué vivo yo?» Y fue a consultar a Jehová; </a:t>
            </a:r>
            <a:br/>
          </a:p>
        </p:txBody>
      </p:sp>
      <p:sp>
        <p:nvSpPr>
          <p:cNvPr id="123" name="VP…"/>
          <p:cNvSpPr txBox="1"/>
          <p:nvPr/>
        </p:nvSpPr>
        <p:spPr>
          <a:xfrm>
            <a:off x="6299915" y="1911023"/>
            <a:ext cx="4976146" cy="4991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21  Rebeca no podía tener hijos, así que Isaac le rogó al Señor por ella. Y el Señor oyó su oración y Rebeca quedó embarazada.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22  Pero como los mellizos se peleaban dentro de su vientre, ella pensó: «Si esto va a ser así, ¿para qué seguir viviendo?» Entonces fue a consultar el caso con el Señor, </a:t>
            </a:r>
          </a:p>
        </p:txBody>
      </p:sp>
      <p:pic>
        <p:nvPicPr>
          <p:cNvPr id="12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5"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25.23-24</a:t>
            </a:r>
          </a:p>
        </p:txBody>
      </p:sp>
      <p:sp>
        <p:nvSpPr>
          <p:cNvPr id="12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9" name="RVR…"/>
          <p:cNvSpPr txBox="1"/>
          <p:nvPr/>
        </p:nvSpPr>
        <p:spPr>
          <a:xfrm>
            <a:off x="1670050" y="2062955"/>
            <a:ext cx="4300538" cy="4229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23  y Jehová le respondió: «Dos naciones hay en tu seno, dos pueblos divididos desde tus entrañas.  Un pueblo será más fuerte que el otro pueblo, y el mayor servirá al menor.»</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24  Cuando se cumplieron sus días para dar a luz, había gemelos en su vientre.</a:t>
            </a:r>
          </a:p>
        </p:txBody>
      </p:sp>
      <p:sp>
        <p:nvSpPr>
          <p:cNvPr id="130" name="VP…"/>
          <p:cNvSpPr txBox="1"/>
          <p:nvPr/>
        </p:nvSpPr>
        <p:spPr>
          <a:xfrm>
            <a:off x="6494292" y="1912144"/>
            <a:ext cx="4602863" cy="384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23  y él le contestó: «En tu vientre hay dos naciones, dos pueblos que están en lucha desde antes de nacer. Uno será más fuerte que el otro, y el mayor estará sujeto al menor.»</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24  Llegó al fin el día en que Rebeca tenía que dar a luz, y tuvo mellizos. </a:t>
            </a:r>
          </a:p>
        </p:txBody>
      </p:sp>
      <p:pic>
        <p:nvPicPr>
          <p:cNvPr id="13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25.25-26</a:t>
            </a:r>
          </a:p>
        </p:txBody>
      </p:sp>
      <p:sp>
        <p:nvSpPr>
          <p:cNvPr id="13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6" name="RVR…"/>
          <p:cNvSpPr txBox="1"/>
          <p:nvPr/>
        </p:nvSpPr>
        <p:spPr>
          <a:xfrm>
            <a:off x="1695450" y="1993899"/>
            <a:ext cx="4300538" cy="43942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25  El primero salió rubio; era todo velludo como una pelliza, y le pusieron por nombre Esaú.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26  Después salió su hermano, trabada su mano al talón de Esaú, y le pusieron por nombre Jacob. Isaac tenía sesenta años de edad cuando ella los dio a luz.</a:t>
            </a:r>
          </a:p>
        </p:txBody>
      </p:sp>
      <p:sp>
        <p:nvSpPr>
          <p:cNvPr id="137" name="VP…"/>
          <p:cNvSpPr txBox="1"/>
          <p:nvPr/>
        </p:nvSpPr>
        <p:spPr>
          <a:xfrm>
            <a:off x="6460425" y="1993899"/>
            <a:ext cx="4602863" cy="43942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25  El primero que nació era pelirrojo, todo cubierto de vello, y lo llamaron Esaú.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26  Luego nació su hermano, agarrado al talón de Esaú con una mano, y por eso lo llamaron Jacob. Isaac tenía sesenta años cuando Rebeca los dio a luz.</a:t>
            </a:r>
          </a:p>
        </p:txBody>
      </p:sp>
      <p:pic>
        <p:nvPicPr>
          <p:cNvPr id="13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25.27-28</a:t>
            </a:r>
          </a:p>
        </p:txBody>
      </p:sp>
      <p:sp>
        <p:nvSpPr>
          <p:cNvPr id="14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3" name="RVR…"/>
          <p:cNvSpPr txBox="1"/>
          <p:nvPr/>
        </p:nvSpPr>
        <p:spPr>
          <a:xfrm>
            <a:off x="1657350" y="2056553"/>
            <a:ext cx="4300538" cy="39979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27  Crecieron los niños. Esaú fue diestro en la caza, hombre del campo; pero Jacob era hombre tranquilo, que habitaba en tiendas.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28  Y amó Isaac a Esaú, porque comía de su caza; pero Rebeca amaba a Jacob.</a:t>
            </a:r>
          </a:p>
        </p:txBody>
      </p:sp>
      <p:sp>
        <p:nvSpPr>
          <p:cNvPr id="144" name="VP…"/>
          <p:cNvSpPr txBox="1"/>
          <p:nvPr/>
        </p:nvSpPr>
        <p:spPr>
          <a:xfrm>
            <a:off x="6396925" y="2061633"/>
            <a:ext cx="4602863" cy="4394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27  Los niños crecieron. Esaú llegó a ser un hombre del campo y muy buen cazador; Jacob, por el contrario, era un hombre tranquilo, y le agradaba quedarse en el campamento.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28  Isaac quería más a Esaú, porque le gustaba comer de lo que él cazaba, pero Rebeca prefería a Jacob.</a:t>
            </a:r>
          </a:p>
        </p:txBody>
      </p:sp>
      <p:pic>
        <p:nvPicPr>
          <p:cNvPr id="14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25.29-30</a:t>
            </a:r>
          </a:p>
        </p:txBody>
      </p:sp>
      <p:sp>
        <p:nvSpPr>
          <p:cNvPr id="149" name="RVR…"/>
          <p:cNvSpPr txBox="1"/>
          <p:nvPr/>
        </p:nvSpPr>
        <p:spPr>
          <a:xfrm>
            <a:off x="1640416" y="2107353"/>
            <a:ext cx="4300539" cy="39979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29  Guisó Jacob un potaje; y volviendo Esaú del campo, cansado,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30  dijo a Jacob: —Te ruego que me des a comer de ese guiso rojo, pues estoy muy cansado. (Por eso fue llamado Edom.)</a:t>
            </a:r>
          </a:p>
        </p:txBody>
      </p:sp>
      <p:sp>
        <p:nvSpPr>
          <p:cNvPr id="15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1" name="VP…"/>
          <p:cNvSpPr txBox="1"/>
          <p:nvPr/>
        </p:nvSpPr>
        <p:spPr>
          <a:xfrm>
            <a:off x="6363059" y="2061633"/>
            <a:ext cx="4602863" cy="4394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29  Un día en que Jacob estaba cocinando, Esaú regresó muy cansado del campo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30  y le dijo: —Por favor, dame un poco de ese guiso rojo que tienes ahí, porque me muero de hambre. (Por eso a Esaú también se le conoce como Edom.)</a:t>
            </a:r>
          </a:p>
        </p:txBody>
      </p:sp>
      <p:pic>
        <p:nvPicPr>
          <p:cNvPr id="152"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