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3303"/>
            <a:ext cx="9651438"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10</a:t>
            </a:r>
            <a:endParaRPr>
              <a:solidFill>
                <a:srgbClr val="52304C"/>
              </a:solidFill>
            </a:endParaRPr>
          </a:p>
          <a:p>
            <a:pPr algn="l">
              <a:defRPr b="1" sz="5000">
                <a:solidFill>
                  <a:srgbClr val="F9570F"/>
                </a:solidFill>
                <a:latin typeface="Futura PT Heavy"/>
                <a:ea typeface="Futura PT Heavy"/>
                <a:cs typeface="Futura PT Heavy"/>
                <a:sym typeface="Futura PT Heavy"/>
              </a:defRPr>
            </a:pPr>
            <a:r>
              <a:rPr b="0" sz="4200">
                <a:solidFill>
                  <a:srgbClr val="E7B66A"/>
                </a:solidFill>
                <a:latin typeface="Futura Bold"/>
                <a:ea typeface="Futura Bold"/>
                <a:cs typeface="Futura Bold"/>
                <a:sym typeface="Futura Bold"/>
              </a:rPr>
              <a:t>DIOS NOS ESCOGIÓ</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Efesios 1.1-14</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«Bendito sea el Dios y Padre de nuestro Señor Jesucristo, que nos bendijo con toda bendición espiritual en los lugares celestiales en Cristo».  Efesios 1.3</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1.13-14</a:t>
            </a:r>
          </a:p>
        </p:txBody>
      </p:sp>
      <p:sp>
        <p:nvSpPr>
          <p:cNvPr id="156"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7" name="RVR…"/>
          <p:cNvSpPr txBox="1"/>
          <p:nvPr/>
        </p:nvSpPr>
        <p:spPr>
          <a:xfrm>
            <a:off x="1742016" y="1966383"/>
            <a:ext cx="4300539" cy="3568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a:latin typeface="Cambria"/>
                <a:ea typeface="Cambria"/>
                <a:cs typeface="Cambria"/>
                <a:sym typeface="Cambria"/>
              </a:defRPr>
            </a:pPr>
            <a:r>
              <a:t>RVR</a:t>
            </a:r>
          </a:p>
          <a:p>
            <a:pPr defTabSz="368045">
              <a:lnSpc>
                <a:spcPct val="120000"/>
              </a:lnSpc>
              <a:defRPr b="1">
                <a:latin typeface="Cambria"/>
                <a:ea typeface="Cambria"/>
                <a:cs typeface="Cambria"/>
                <a:sym typeface="Cambria"/>
              </a:defRPr>
            </a:pPr>
          </a:p>
          <a:p>
            <a:pPr defTabSz="368045">
              <a:lnSpc>
                <a:spcPct val="120000"/>
              </a:lnSpc>
              <a:defRPr>
                <a:latin typeface="Cambria"/>
                <a:ea typeface="Cambria"/>
                <a:cs typeface="Cambria"/>
                <a:sym typeface="Cambria"/>
              </a:defRPr>
            </a:pPr>
            <a:r>
              <a:t>13  En él también vosotros, habiendo oído la palabra de verdad, el evangelio de vuestra salvación,</a:t>
            </a:r>
          </a:p>
          <a:p>
            <a:pPr defTabSz="368045">
              <a:lnSpc>
                <a:spcPct val="120000"/>
              </a:lnSpc>
              <a:defRPr>
                <a:latin typeface="Cambria"/>
                <a:ea typeface="Cambria"/>
                <a:cs typeface="Cambria"/>
                <a:sym typeface="Cambria"/>
              </a:defRPr>
            </a:pPr>
            <a:r>
              <a:t>y habiendo creído en él, fuisteis sellados con el Espíritu Santo de la promesa,</a:t>
            </a:r>
          </a:p>
          <a:p>
            <a:pPr defTabSz="368045">
              <a:lnSpc>
                <a:spcPct val="120000"/>
              </a:lnSpc>
              <a:defRPr>
                <a:latin typeface="Cambria"/>
                <a:ea typeface="Cambria"/>
                <a:cs typeface="Cambria"/>
                <a:sym typeface="Cambria"/>
              </a:defRPr>
            </a:pPr>
          </a:p>
          <a:p>
            <a:pPr defTabSz="368045">
              <a:lnSpc>
                <a:spcPct val="120000"/>
              </a:lnSpc>
              <a:defRPr>
                <a:latin typeface="Cambria"/>
                <a:ea typeface="Cambria"/>
                <a:cs typeface="Cambria"/>
                <a:sym typeface="Cambria"/>
              </a:defRPr>
            </a:pPr>
            <a:r>
              <a:t>14  que es las arras de nuestra herencia hasta la redención de la posesión adquirida, para alabanza de su gloria.</a:t>
            </a:r>
          </a:p>
        </p:txBody>
      </p:sp>
      <p:sp>
        <p:nvSpPr>
          <p:cNvPr id="158" name="VP…"/>
          <p:cNvSpPr txBox="1"/>
          <p:nvPr/>
        </p:nvSpPr>
        <p:spPr>
          <a:xfrm>
            <a:off x="6447725" y="1858856"/>
            <a:ext cx="4602863" cy="4528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a:latin typeface="Cambria"/>
                <a:ea typeface="Cambria"/>
                <a:cs typeface="Cambria"/>
                <a:sym typeface="Cambria"/>
              </a:defRPr>
            </a:pPr>
            <a:r>
              <a:t>VP</a:t>
            </a:r>
          </a:p>
          <a:p>
            <a:pPr defTabSz="368045">
              <a:lnSpc>
                <a:spcPct val="120000"/>
              </a:lnSpc>
              <a:defRPr>
                <a:latin typeface="Cambria"/>
                <a:ea typeface="Cambria"/>
                <a:cs typeface="Cambria"/>
                <a:sym typeface="Cambria"/>
              </a:defRPr>
            </a:pPr>
          </a:p>
          <a:p>
            <a:pPr defTabSz="368045">
              <a:lnSpc>
                <a:spcPct val="120000"/>
              </a:lnSpc>
              <a:defRPr>
                <a:latin typeface="Cambria"/>
                <a:ea typeface="Cambria"/>
                <a:cs typeface="Cambria"/>
                <a:sym typeface="Cambria"/>
              </a:defRPr>
            </a:pPr>
            <a:r>
              <a:t>13  Gracias a Cristo, también ustedes que oyeron el mensaje de la verdad, la buena noticia de su salvación, y abrazaron la fe, fueron sellados como propiedad de Dios con el Espíritu Santo que él había prometido. </a:t>
            </a:r>
          </a:p>
          <a:p>
            <a:pPr defTabSz="368045">
              <a:lnSpc>
                <a:spcPct val="120000"/>
              </a:lnSpc>
              <a:defRPr>
                <a:latin typeface="Cambria"/>
                <a:ea typeface="Cambria"/>
                <a:cs typeface="Cambria"/>
                <a:sym typeface="Cambria"/>
              </a:defRPr>
            </a:pPr>
          </a:p>
          <a:p>
            <a:pPr defTabSz="368045">
              <a:lnSpc>
                <a:spcPct val="120000"/>
              </a:lnSpc>
              <a:defRPr>
                <a:latin typeface="Cambria"/>
                <a:ea typeface="Cambria"/>
                <a:cs typeface="Cambria"/>
                <a:sym typeface="Cambria"/>
              </a:defRPr>
            </a:pPr>
            <a:r>
              <a:t>14  Este Espíritu es el anticipo que nos garantiza la herencia que Dios nos ha de dar, cuando haya completado nuestra liberación y haya hecho de nosotros el pueblo de su posesión, para que todos alabemos su glorioso poder.</a:t>
            </a:r>
          </a:p>
        </p:txBody>
      </p:sp>
      <p:pic>
        <p:nvPicPr>
          <p:cNvPr id="159"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60"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3"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4"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871133" y="2021575"/>
            <a:ext cx="8686801" cy="4503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600">
                <a:latin typeface="Cambria"/>
                <a:ea typeface="Cambria"/>
                <a:cs typeface="Cambria"/>
                <a:sym typeface="Cambria"/>
              </a:defRPr>
            </a:pPr>
            <a:r>
              <a:t>En esta lección hemos destacado que: </a:t>
            </a:r>
          </a:p>
          <a:p>
            <a:pPr marL="240631" indent="-240631" defTabSz="443991">
              <a:lnSpc>
                <a:spcPct val="120000"/>
              </a:lnSpc>
              <a:spcBef>
                <a:spcPts val="600"/>
              </a:spcBef>
              <a:buSzPct val="100000"/>
              <a:buChar char="•"/>
              <a:defRPr sz="2600">
                <a:latin typeface="Cambria"/>
                <a:ea typeface="Cambria"/>
                <a:cs typeface="Cambria"/>
                <a:sym typeface="Cambria"/>
              </a:defRPr>
            </a:pPr>
            <a:r>
              <a:t>La revelación de Dios es progresiva: parte de la Ley, sigue por los profetas y culmina en Cristo.</a:t>
            </a:r>
          </a:p>
          <a:p>
            <a:pPr marL="240631" indent="-240631" defTabSz="443991">
              <a:lnSpc>
                <a:spcPct val="120000"/>
              </a:lnSpc>
              <a:spcBef>
                <a:spcPts val="600"/>
              </a:spcBef>
              <a:buSzPct val="100000"/>
              <a:buChar char="•"/>
              <a:defRPr sz="2600">
                <a:latin typeface="Cambria"/>
                <a:ea typeface="Cambria"/>
                <a:cs typeface="Cambria"/>
                <a:sym typeface="Cambria"/>
              </a:defRPr>
            </a:pPr>
            <a:r>
              <a:t>En la iglesia como cuerpo de Cristo trabajamos en unidad entre pastores y laicos, que es mutuamente edificante y para nada debe ser competitiva. </a:t>
            </a:r>
          </a:p>
          <a:p>
            <a:pPr marL="240631" indent="-240631" defTabSz="443991">
              <a:lnSpc>
                <a:spcPct val="120000"/>
              </a:lnSpc>
              <a:spcBef>
                <a:spcPts val="600"/>
              </a:spcBef>
              <a:buSzPct val="100000"/>
              <a:buChar char="•"/>
              <a:defRPr sz="2600">
                <a:latin typeface="Cambria"/>
                <a:ea typeface="Cambria"/>
                <a:cs typeface="Cambria"/>
                <a:sym typeface="Cambria"/>
              </a:defRPr>
            </a:pPr>
            <a:r>
              <a:t>El carácter progresivo y sumario de la revelación de Dios dada en Cristo demanda que le demos primacía a su mensaje y enseñanzas en nuestra vida.</a:t>
            </a:r>
          </a:p>
        </p:txBody>
      </p:sp>
      <p:pic>
        <p:nvPicPr>
          <p:cNvPr id="165"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6"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9"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70"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871133" y="2261605"/>
            <a:ext cx="8686801" cy="40233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400">
                <a:latin typeface="Cambria"/>
                <a:ea typeface="Cambria"/>
                <a:cs typeface="Cambria"/>
                <a:sym typeface="Cambria"/>
              </a:defRPr>
            </a:pPr>
            <a:r>
              <a:t>En esta lección hemos destacado que: </a:t>
            </a:r>
          </a:p>
          <a:p>
            <a:pPr marL="240631" indent="-240631" defTabSz="443991">
              <a:lnSpc>
                <a:spcPct val="120000"/>
              </a:lnSpc>
              <a:spcBef>
                <a:spcPts val="600"/>
              </a:spcBef>
              <a:buSzPct val="100000"/>
              <a:buChar char="•"/>
              <a:defRPr sz="2400">
                <a:latin typeface="Cambria"/>
                <a:ea typeface="Cambria"/>
                <a:cs typeface="Cambria"/>
                <a:sym typeface="Cambria"/>
              </a:defRPr>
            </a:pPr>
            <a:r>
              <a:t>El amor y la verdad de Cristo en nuestras vidas crea y genera poder para recrear nuestras vidas conforme al Espíritu de Cristo hasta que podamos alcanzar la estatura del varón perfecto, que es Cristo. </a:t>
            </a:r>
          </a:p>
          <a:p>
            <a:pPr marL="240631" indent="-240631" defTabSz="443991">
              <a:lnSpc>
                <a:spcPct val="120000"/>
              </a:lnSpc>
              <a:spcBef>
                <a:spcPts val="600"/>
              </a:spcBef>
              <a:buSzPct val="100000"/>
              <a:buChar char="•"/>
              <a:defRPr sz="2400">
                <a:latin typeface="Cambria"/>
                <a:ea typeface="Cambria"/>
                <a:cs typeface="Cambria"/>
                <a:sym typeface="Cambria"/>
              </a:defRPr>
            </a:pPr>
            <a:r>
              <a:t>Desde la acción del espíritu de Cristo en la iglesia, se adelanta y fortalece el crecimiento y la mutua convalidación de pastores laicos en una experiencia de adoración y servicio solidario en bien de la edificación del Reino de Dios en el mundo. </a:t>
            </a:r>
          </a:p>
        </p:txBody>
      </p:sp>
      <p:pic>
        <p:nvPicPr>
          <p:cNvPr id="171"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2"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75"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76"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909212"/>
            <a:ext cx="9236076" cy="2311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Gracias Dios porque desde el principio de la creación nos tuviste en tu propósito redentor. En Cristo, tu Unigénito hijo, hemos recibido la plenitud de tu amor. Te pedimos que en estos tiempos difíciles en que vivimos nos mantengamos fieles a tu amor y a tu verdad para que el mundo pueda conocerte, recrearse y glorificar tu nombre. Amén. </a:t>
            </a:r>
          </a:p>
        </p:txBody>
      </p:sp>
      <p:pic>
        <p:nvPicPr>
          <p:cNvPr id="177"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7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256669" y="2521831"/>
            <a:ext cx="9432599" cy="3987590"/>
          </a:xfrm>
          <a:prstGeom prst="rect">
            <a:avLst/>
          </a:prstGeom>
        </p:spPr>
        <p:txBody>
          <a:bodyPr/>
          <a:lstStyle/>
          <a:p>
            <a:pPr marL="0" indent="0" defTabSz="473201">
              <a:lnSpc>
                <a:spcPct val="100000"/>
              </a:lnSpc>
              <a:spcBef>
                <a:spcPts val="400"/>
              </a:spcBef>
              <a:buSzTx/>
              <a:buFontTx/>
              <a:buNone/>
              <a:defRPr sz="2673">
                <a:latin typeface="Cambria"/>
                <a:ea typeface="Cambria"/>
                <a:cs typeface="Cambria"/>
                <a:sym typeface="Cambria"/>
              </a:defRPr>
            </a:pPr>
            <a:r>
              <a:t>Los que tomen esta lección aprenderán que el apóstol Pablo enseñaba que:</a:t>
            </a:r>
          </a:p>
          <a:p>
            <a:pPr marL="243639" indent="-243639" defTabSz="473201">
              <a:lnSpc>
                <a:spcPct val="100000"/>
              </a:lnSpc>
              <a:spcBef>
                <a:spcPts val="400"/>
              </a:spcBef>
              <a:buFontTx/>
              <a:defRPr sz="2673">
                <a:latin typeface="Cambria"/>
                <a:ea typeface="Cambria"/>
                <a:cs typeface="Cambria"/>
                <a:sym typeface="Cambria"/>
              </a:defRPr>
            </a:pPr>
            <a:r>
              <a:t>Antes de la creación todos los seres humanos fuimos escogidos por Dios para ser salvos por medio de Jesucristo.</a:t>
            </a:r>
          </a:p>
          <a:p>
            <a:pPr marL="243639" indent="-243639" defTabSz="473201">
              <a:lnSpc>
                <a:spcPct val="100000"/>
              </a:lnSpc>
              <a:spcBef>
                <a:spcPts val="400"/>
              </a:spcBef>
              <a:buFontTx/>
              <a:defRPr sz="2673">
                <a:latin typeface="Cambria"/>
                <a:ea typeface="Cambria"/>
                <a:cs typeface="Cambria"/>
                <a:sym typeface="Cambria"/>
              </a:defRPr>
            </a:pPr>
            <a:r>
              <a:t>La revelación de Dios es gradual: comienza con la ley y los profetas, y culmina en Cristo.</a:t>
            </a:r>
          </a:p>
          <a:p>
            <a:pPr marL="243639" indent="-243639" defTabSz="473201">
              <a:lnSpc>
                <a:spcPct val="100000"/>
              </a:lnSpc>
              <a:spcBef>
                <a:spcPts val="400"/>
              </a:spcBef>
              <a:buFontTx/>
              <a:defRPr sz="2673">
                <a:latin typeface="Cambria"/>
                <a:ea typeface="Cambria"/>
                <a:cs typeface="Cambria"/>
                <a:sym typeface="Cambria"/>
              </a:defRPr>
            </a:pPr>
            <a:r>
              <a:t>Todas las personas que conozcan y practiquen el amor y la verdad de Dios que Cristo enseñó han de crecer hasta alcanzar la estatura del varón perfecto, que es el mismo Cristo. </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432308">
              <a:lnSpc>
                <a:spcPct val="100000"/>
              </a:lnSpc>
              <a:spcBef>
                <a:spcPts val="400"/>
              </a:spcBef>
              <a:buSzTx/>
              <a:buNone/>
              <a:defRPr b="1" sz="2516">
                <a:solidFill>
                  <a:srgbClr val="3B3838"/>
                </a:solidFill>
                <a:latin typeface="Cambria"/>
                <a:ea typeface="Cambria"/>
                <a:cs typeface="Cambria"/>
                <a:sym typeface="Cambria"/>
              </a:defRPr>
            </a:pPr>
            <a:r>
              <a:t>Santos: </a:t>
            </a:r>
            <a:r>
              <a:rPr b="0"/>
              <a:t>Se refiere a las personas que se han consagrado y dedicado a Dios. Se espera que sean fieles a Cristo y tengan una vida pura y limpia.</a:t>
            </a:r>
            <a:endParaRPr b="0"/>
          </a:p>
          <a:p>
            <a:pPr marL="0" indent="0" defTabSz="432308">
              <a:lnSpc>
                <a:spcPct val="100000"/>
              </a:lnSpc>
              <a:spcBef>
                <a:spcPts val="400"/>
              </a:spcBef>
              <a:buSzTx/>
              <a:buNone/>
              <a:defRPr b="1" sz="2516">
                <a:solidFill>
                  <a:srgbClr val="3B3838"/>
                </a:solidFill>
                <a:latin typeface="Cambria"/>
                <a:ea typeface="Cambria"/>
                <a:cs typeface="Cambria"/>
                <a:sym typeface="Cambria"/>
              </a:defRPr>
            </a:pPr>
            <a:endParaRPr b="0"/>
          </a:p>
          <a:p>
            <a:pPr marL="0" indent="0" defTabSz="432308">
              <a:lnSpc>
                <a:spcPct val="100000"/>
              </a:lnSpc>
              <a:spcBef>
                <a:spcPts val="400"/>
              </a:spcBef>
              <a:buSzTx/>
              <a:buNone/>
              <a:defRPr b="1" sz="2516">
                <a:solidFill>
                  <a:srgbClr val="3B3838"/>
                </a:solidFill>
                <a:latin typeface="Cambria"/>
                <a:ea typeface="Cambria"/>
                <a:cs typeface="Cambria"/>
                <a:sym typeface="Cambria"/>
              </a:defRPr>
            </a:pPr>
            <a:r>
              <a:t>Arras: </a:t>
            </a:r>
            <a:r>
              <a:rPr b="0"/>
              <a:t>Se refiere a la parte de un pago que se da como garantía de que el resto se liquidará después. Pablo siempre usa la palabra en conexión con el Espíritu Santo. Por tanto, lo que Pablo está diciendo es que la dádiva que Dios nos hace del Espíritu Santo, aquí y ahora, es una garantía, un gozo anticipado de la vida eterna junto a Él.</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1.1-2</a:t>
            </a:r>
          </a:p>
        </p:txBody>
      </p:sp>
      <p:sp>
        <p:nvSpPr>
          <p:cNvPr id="11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15" name="RVR…"/>
          <p:cNvSpPr txBox="1"/>
          <p:nvPr/>
        </p:nvSpPr>
        <p:spPr>
          <a:xfrm>
            <a:off x="1500716" y="2157253"/>
            <a:ext cx="4300539" cy="396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400">
                <a:latin typeface="Cambria"/>
                <a:ea typeface="Cambria"/>
                <a:cs typeface="Cambria"/>
                <a:sym typeface="Cambria"/>
              </a:defRPr>
            </a:pPr>
            <a:r>
              <a:t>RVR</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1  Pablo, apóstol de Jesucristo por la voluntad de Dios, a los santos y fieles en Cristo Jesús que están en Éfeso: </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2  Gracia y paz a vosotros de parte de Dios, nuestro Padre, y del Señor Jesucristo.</a:t>
            </a:r>
          </a:p>
        </p:txBody>
      </p:sp>
      <p:sp>
        <p:nvSpPr>
          <p:cNvPr id="116" name="VP…"/>
          <p:cNvSpPr txBox="1"/>
          <p:nvPr/>
        </p:nvSpPr>
        <p:spPr>
          <a:xfrm>
            <a:off x="6375759" y="2018823"/>
            <a:ext cx="5023442" cy="42392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1  Pablo, apóstol de Jesucristo por la voluntad de Dios, saluda a quienes en la ciudad de Éfeso pertenecen al pueblo santo y como creyentes están unidos a Cristo Jesús. </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2  Que Dios nuestro Padre y el Señor Jesucristo derramen su gracia y su paz sobre ustedes.</a:t>
            </a:r>
          </a:p>
        </p:txBody>
      </p:sp>
      <p:pic>
        <p:nvPicPr>
          <p:cNvPr id="11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1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1.3-4</a:t>
            </a:r>
          </a:p>
        </p:txBody>
      </p:sp>
      <p:sp>
        <p:nvSpPr>
          <p:cNvPr id="12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2" name="RVR…"/>
          <p:cNvSpPr txBox="1"/>
          <p:nvPr/>
        </p:nvSpPr>
        <p:spPr>
          <a:xfrm>
            <a:off x="1843616" y="1852815"/>
            <a:ext cx="4300539" cy="45656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3  Bendito sea el Dios y Padre de nuestro Señor Jesucristo, que nos bendijo con toda bendición espiritual en los lugares celestiales en Cristo,</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  según nos escogió en él antes de la fundación del mundo, para que fuéramos santos y sin mancha delante de él.</a:t>
            </a:r>
          </a:p>
        </p:txBody>
      </p:sp>
      <p:sp>
        <p:nvSpPr>
          <p:cNvPr id="123" name="VP…"/>
          <p:cNvSpPr txBox="1"/>
          <p:nvPr/>
        </p:nvSpPr>
        <p:spPr>
          <a:xfrm>
            <a:off x="6486181" y="1832075"/>
            <a:ext cx="4976147" cy="421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3  Alabado sea el Dios y Padre de nuestro Señor Jesucristo, pues en Cristo nos ha bendecido en los cielos con toda clase de bendiciones espirituales.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  Dios nos escogió en Cristo desde antes de la creación del mundo, para que fuéramos santos y sin defecto en su presencia. Por su amor, </a:t>
            </a:r>
          </a:p>
        </p:txBody>
      </p:sp>
      <p:pic>
        <p:nvPicPr>
          <p:cNvPr id="12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5"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Efesios 1.5-6</a:t>
            </a:r>
          </a:p>
        </p:txBody>
      </p:sp>
      <p:sp>
        <p:nvSpPr>
          <p:cNvPr id="12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9" name="RVR…"/>
          <p:cNvSpPr txBox="1"/>
          <p:nvPr/>
        </p:nvSpPr>
        <p:spPr>
          <a:xfrm>
            <a:off x="1703916" y="2284782"/>
            <a:ext cx="4300539" cy="35483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5  Por su amor, nos predestinó para ser adoptados hijos suyos por medio de Jesucristo, según el puro afecto de su voluntad,</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6  para alabanza de la gloria de su gracia, con la cual nos hizo aceptos en el Amado.</a:t>
            </a:r>
          </a:p>
        </p:txBody>
      </p:sp>
      <p:sp>
        <p:nvSpPr>
          <p:cNvPr id="130" name="VP…"/>
          <p:cNvSpPr txBox="1"/>
          <p:nvPr/>
        </p:nvSpPr>
        <p:spPr>
          <a:xfrm>
            <a:off x="6528158" y="2150162"/>
            <a:ext cx="4602863" cy="4249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5  nos había destinado a ser adoptados como hijos suyos por medio de Jesucristo, hacia el cual nos ordenó, según la determinación bondadosa de su voluntad.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6  Esto lo hizo para que alabemos siempre a Dios por su gloriosa bondad, con la cual nos bendijo mediante su amado Hijo. </a:t>
            </a:r>
          </a:p>
        </p:txBody>
      </p:sp>
      <p:pic>
        <p:nvPicPr>
          <p:cNvPr id="13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Efesios 1.7-8</a:t>
            </a:r>
          </a:p>
        </p:txBody>
      </p:sp>
      <p:sp>
        <p:nvSpPr>
          <p:cNvPr id="13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6" name="RVR…"/>
          <p:cNvSpPr txBox="1"/>
          <p:nvPr/>
        </p:nvSpPr>
        <p:spPr>
          <a:xfrm>
            <a:off x="1864783" y="2100156"/>
            <a:ext cx="4300539" cy="4147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RVR</a:t>
            </a:r>
          </a:p>
          <a:p>
            <a:pPr defTabSz="368045">
              <a:lnSpc>
                <a:spcPct val="120000"/>
              </a:lnSpc>
              <a:defRPr b="1"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7  En él tenemos redención por su sangre, el perdón de pecados RVR según las riquezas de su gracia,</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8  que hizo sobreabundar para con nosotros en toda sabiduría e inteligencia.</a:t>
            </a:r>
          </a:p>
        </p:txBody>
      </p:sp>
      <p:sp>
        <p:nvSpPr>
          <p:cNvPr id="137" name="VP…"/>
          <p:cNvSpPr txBox="1"/>
          <p:nvPr/>
        </p:nvSpPr>
        <p:spPr>
          <a:xfrm>
            <a:off x="6545092" y="2100156"/>
            <a:ext cx="4602863" cy="4147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7 En Cristo, gracias a la sangre que derramó, tenemos la liberación y el perdón de los pecados.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8 Pues Dios ha hecho desbordar sobre nosotros las riquezas de su generosidad, dándonos toda sabiduría y entendimiento, </a:t>
            </a:r>
          </a:p>
        </p:txBody>
      </p:sp>
      <p:pic>
        <p:nvPicPr>
          <p:cNvPr id="13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1.9-10</a:t>
            </a:r>
          </a:p>
        </p:txBody>
      </p:sp>
      <p:sp>
        <p:nvSpPr>
          <p:cNvPr id="142"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3" name="RVR…"/>
          <p:cNvSpPr txBox="1"/>
          <p:nvPr/>
        </p:nvSpPr>
        <p:spPr>
          <a:xfrm>
            <a:off x="1674283" y="1780116"/>
            <a:ext cx="4300539" cy="422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b="1"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9  Él nos dio a conocer el misterio de su voluntad, según su beneplácito, el cual se había propuesto en sí mismo,</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10  de reunir todas las cosas en Cristo, en el cumplimiento de los tiempos establecidos,</a:t>
            </a:r>
          </a:p>
          <a:p>
            <a:pPr defTabSz="368045">
              <a:lnSpc>
                <a:spcPct val="120000"/>
              </a:lnSpc>
              <a:defRPr sz="2100">
                <a:latin typeface="Cambria"/>
                <a:ea typeface="Cambria"/>
                <a:cs typeface="Cambria"/>
                <a:sym typeface="Cambria"/>
              </a:defRPr>
            </a:pPr>
            <a:r>
              <a:t>así las que están en los cielos como las que están en la tierra.</a:t>
            </a:r>
          </a:p>
        </p:txBody>
      </p:sp>
      <p:sp>
        <p:nvSpPr>
          <p:cNvPr id="144" name="VP…"/>
          <p:cNvSpPr txBox="1"/>
          <p:nvPr/>
        </p:nvSpPr>
        <p:spPr>
          <a:xfrm>
            <a:off x="6498525" y="1769956"/>
            <a:ext cx="4602863" cy="4249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9  y nos ha hecho conocer el designio secreto de su voluntad. Él en su bondad se había propuesto realizar en Cristo este designio,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10  e hizo que se cumpliera el término que había señalado. Y este designio consiste en que Dios ha querido unir bajo el mando de Cristo todas las cosas, tanto en el cielo como en la tierra.</a:t>
            </a:r>
          </a:p>
        </p:txBody>
      </p:sp>
      <p:pic>
        <p:nvPicPr>
          <p:cNvPr id="145"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1.11-12</a:t>
            </a:r>
          </a:p>
        </p:txBody>
      </p:sp>
      <p:sp>
        <p:nvSpPr>
          <p:cNvPr id="149"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0" name="RVR…"/>
          <p:cNvSpPr txBox="1"/>
          <p:nvPr/>
        </p:nvSpPr>
        <p:spPr>
          <a:xfrm>
            <a:off x="1657350" y="2038350"/>
            <a:ext cx="4300538" cy="3898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b="1"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11  En él asimismo tuvimos herencia, habiendo sido predestinados conforme al propósito del que hace todas las cosas según el designio de su voluntad,</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12  a fin de que seamos para alabanza de su gloria, nosotros los que primeramente esperábamos en Cristo.</a:t>
            </a:r>
          </a:p>
        </p:txBody>
      </p:sp>
      <p:sp>
        <p:nvSpPr>
          <p:cNvPr id="151" name="VP…"/>
          <p:cNvSpPr txBox="1"/>
          <p:nvPr/>
        </p:nvSpPr>
        <p:spPr>
          <a:xfrm>
            <a:off x="6447725" y="1998556"/>
            <a:ext cx="4602863" cy="4249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11  En Cristo, Dios nos había escogido de antemano para que tuviéramos parte en su herencia, de acuerdo con el propósito de Dios mismo, que todo lo hace según la determinación de su voluntad.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12  Y él ha querido que nosotros seamos los primeros en poner nuestra esperanza en Cristo, para que todos alabemos su glorioso poder. </a:t>
            </a:r>
          </a:p>
        </p:txBody>
      </p:sp>
      <p:pic>
        <p:nvPicPr>
          <p:cNvPr id="152"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