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26</a:t>
            </a:r>
            <a:br/>
            <a:r>
              <a:rPr b="0" cap="all">
                <a:solidFill>
                  <a:srgbClr val="ADCEC7"/>
                </a:solidFill>
                <a:latin typeface="Futura Bold"/>
                <a:ea typeface="Futura Bold"/>
                <a:cs typeface="Futura Bold"/>
                <a:sym typeface="Futura Bold"/>
              </a:rPr>
              <a:t>¡Ven y deléitate!</a:t>
            </a:r>
          </a:p>
        </p:txBody>
      </p:sp>
      <p:sp>
        <p:nvSpPr>
          <p:cNvPr id="95" name="Subtitle 2"/>
          <p:cNvSpPr txBox="1"/>
          <p:nvPr>
            <p:ph type="subTitle" sz="quarter" idx="1"/>
          </p:nvPr>
        </p:nvSpPr>
        <p:spPr>
          <a:xfrm>
            <a:off x="433386" y="2195947"/>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Apocalipsis 22.10-21</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75429" cy="1602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1500">
                <a:solidFill>
                  <a:srgbClr val="3B3838"/>
                </a:solidFill>
                <a:latin typeface="Cambria"/>
                <a:ea typeface="Cambria"/>
                <a:cs typeface="Cambria"/>
                <a:sym typeface="Cambria"/>
              </a:defRPr>
            </a:pPr>
            <a:r>
              <a:t> «Yo advierto a todo aquel que oye las palabras de la profecía de este libro: Si alguno añade a estas cosas, Dios traerá sobre él las plagas que están escritas en este libro. Y si alguno quita de las palabras del libro de esta profecía, Dios quitará su parte del libro de la vida y de la santa ciudad y de las cosas que están escritas en este libro». </a:t>
            </a:r>
          </a:p>
          <a:p>
            <a:pPr defTabSz="584200">
              <a:defRPr sz="1500">
                <a:solidFill>
                  <a:srgbClr val="3B3838"/>
                </a:solidFill>
                <a:latin typeface="Cambria"/>
                <a:ea typeface="Cambria"/>
                <a:cs typeface="Cambria"/>
                <a:sym typeface="Cambria"/>
              </a:defRPr>
            </a:pPr>
            <a:r>
              <a:t>Apocalipsis 22.18-19</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22.18-19</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940983" y="1972680"/>
            <a:ext cx="4300539" cy="4404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RVR</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18 Yo advierto a todo aquel que oye las palabras de la profecía de este libro: Si alguno añade a estas cosas, Dios traerá sobre él las plagas que están escritas en este libro.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19 Y si alguno quita de las palabras del libro de esta profecía, Dios quitará su parte del libro de la vida y de la santa ciudad y de las cosas que están escritas en este libro.</a:t>
            </a:r>
          </a:p>
        </p:txBody>
      </p:sp>
      <p:sp>
        <p:nvSpPr>
          <p:cNvPr id="156" name="VP…"/>
          <p:cNvSpPr txBox="1"/>
          <p:nvPr/>
        </p:nvSpPr>
        <p:spPr>
          <a:xfrm>
            <a:off x="6782159" y="1972680"/>
            <a:ext cx="4602863" cy="4404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VP</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18 A todos los que escuchan el mensaje profético escrito en este libro, les advierto esto: Si alguno añade algo a estas cosas, Dios le añadirá a él las calamidades que en este libro se han descrito.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19 Y si alguno quita algo del mensaje profético escrito en este libro, Dios le quitará su parte del árbol de la vida y de la ciudad santa que en este libro se han descrito.</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22.20-21</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940983" y="2374000"/>
            <a:ext cx="4300539" cy="360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20 El que da testimonio de estas cosas dice: «Ciertamente vengo en breve.» ¡Amén! ¡Ven, Señor Jesús!</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21 La gracia de nuestro Señor Jesucristo sea con todos vosotros. Amén.</a:t>
            </a:r>
          </a:p>
        </p:txBody>
      </p:sp>
      <p:sp>
        <p:nvSpPr>
          <p:cNvPr id="163" name="VP…"/>
          <p:cNvSpPr txBox="1"/>
          <p:nvPr/>
        </p:nvSpPr>
        <p:spPr>
          <a:xfrm>
            <a:off x="6782159" y="2351987"/>
            <a:ext cx="4602863" cy="3205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20 El que declara esto, dice: «Sí, vengo pronto.» Amén. ¡Ven, Señor Jesús!</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21 Que el Señor Jesús derrame su gracia sobre todos.»</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8"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449566"/>
            <a:ext cx="8686800" cy="3520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El mensaje de Apocalipsis no está sellado, se debe compartir con sentido de urgencia a las demás personas para que conozcan al Señor. Es responsabilidad de nosotros, la Iglesia, guiada por el Espíritu de Dios, hacerlo con amor, diligencia y claridad. </a:t>
            </a:r>
          </a:p>
          <a:p>
            <a:pPr marL="230605" indent="-230605" defTabSz="443991">
              <a:lnSpc>
                <a:spcPct val="120000"/>
              </a:lnSpc>
              <a:spcBef>
                <a:spcPts val="600"/>
              </a:spcBef>
              <a:buSzPct val="100000"/>
              <a:buChar char="•"/>
              <a:defRPr sz="2400">
                <a:latin typeface="Cambria"/>
                <a:ea typeface="Cambria"/>
                <a:cs typeface="Cambria"/>
                <a:sym typeface="Cambria"/>
              </a:defRPr>
            </a:pPr>
            <a:r>
              <a:t>La Iglesia, como comunidad, y cada creyente, en su plano personal, estamos llamados a vivir el evangelio en santidad, justicia, fidelidad y con gozo.</a:t>
            </a:r>
          </a:p>
        </p:txBody>
      </p:sp>
      <p:pic>
        <p:nvPicPr>
          <p:cNvPr id="17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1"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05464" y="2172388"/>
            <a:ext cx="9645872" cy="4147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300">
                <a:latin typeface="Cambria"/>
                <a:ea typeface="Cambria"/>
                <a:cs typeface="Cambria"/>
                <a:sym typeface="Cambria"/>
              </a:defRPr>
            </a:pPr>
            <a:r>
              <a:t>Vivir una doble vida o decir que se sirve a Dios pero realmente el testimonio no lo demuestra, es hipocresía y no es una opción. No hay términos medios: o se sirve a Dios y habrá bendición o no se sirve a Dios y el destino del que así lo decida será el lago de fuego y azufre (Ap 21.8). </a:t>
            </a:r>
          </a:p>
          <a:p>
            <a:pPr marL="200526" indent="-200526" defTabSz="443991">
              <a:lnSpc>
                <a:spcPct val="120000"/>
              </a:lnSpc>
              <a:buSzPct val="100000"/>
              <a:buChar char="•"/>
              <a:defRPr sz="2300">
                <a:latin typeface="Cambria"/>
                <a:ea typeface="Cambria"/>
                <a:cs typeface="Cambria"/>
                <a:sym typeface="Cambria"/>
              </a:defRPr>
            </a:pPr>
            <a:r>
              <a:t>Apocalipsis 22.17-21 nos recuerda la Cena del Señor en el culto cristiano.  El texto celebra la acción redentora de Jesús cuando él mismo anuncia que su venida está a las puertas. Allí, en la nueva Jerusalén, nosotros/as, su pueblo, «beberemos del agua de vida y comeremos del árbol de la vida» que ha prometido por la eternidad. </a:t>
            </a:r>
          </a:p>
          <a:p>
            <a:pPr marL="200526" indent="-200526" defTabSz="443991">
              <a:lnSpc>
                <a:spcPct val="120000"/>
              </a:lnSpc>
              <a:buSzPct val="100000"/>
              <a:buChar char="•"/>
              <a:defRPr sz="2300">
                <a:latin typeface="Cambria"/>
                <a:ea typeface="Cambria"/>
                <a:cs typeface="Cambria"/>
                <a:sym typeface="Cambria"/>
              </a:defRPr>
            </a:pPr>
            <a:r>
              <a:t>El mensaje es claro: Jesús viene y debemos prepararnos.</a:t>
            </a:r>
          </a:p>
        </p:txBody>
      </p:sp>
      <p:pic>
        <p:nvPicPr>
          <p:cNvPr id="17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0"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81"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Dios todopoderoso, gracias por la oportunidad de estudiar tu palabra y aprender de ella. Que el deseo de nuestro corazón sea que tu Espíritu Santo siga transformando nuestras vidas de tal manera que cada día seamos más como Jesucristo nuestro modelo y Señor. Ayúdanos como tus testigos fieles a proclamar el mensaje de salvación para que cada día se añadan a la Iglesia los que han de ser salvos y todos podamos decir a una voz, ¡Ven Señor Jesús! Amén.</a:t>
            </a:r>
          </a:p>
        </p:txBody>
      </p:sp>
      <p:pic>
        <p:nvPicPr>
          <p:cNvPr id="182"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386365"/>
            <a:ext cx="9432598" cy="3790410"/>
          </a:xfrm>
          <a:prstGeom prst="rect">
            <a:avLst/>
          </a:prstGeom>
        </p:spPr>
        <p:txBody>
          <a:bodyPr/>
          <a:lstStyle/>
          <a:p>
            <a:pPr marL="194309" indent="-194309" defTabSz="496570">
              <a:lnSpc>
                <a:spcPct val="100000"/>
              </a:lnSpc>
              <a:spcBef>
                <a:spcPts val="500"/>
              </a:spcBef>
              <a:buSzPct val="145000"/>
              <a:defRPr sz="3400">
                <a:latin typeface="Cambria"/>
                <a:ea typeface="Cambria"/>
                <a:cs typeface="Cambria"/>
                <a:sym typeface="Cambria"/>
              </a:defRPr>
            </a:pPr>
            <a:r>
              <a:t>Concluir que contrario a lo que algunas personas piensan acerca del Apocalipsis, este no es un libro de terror, sino un libro de esperanza que nos invita a ser fieles a Dios en todo tiempo.</a:t>
            </a:r>
          </a:p>
          <a:p>
            <a:pPr marL="194309" indent="-194309" defTabSz="496570">
              <a:lnSpc>
                <a:spcPct val="100000"/>
              </a:lnSpc>
              <a:spcBef>
                <a:spcPts val="500"/>
              </a:spcBef>
              <a:buSzPct val="145000"/>
              <a:defRPr sz="3400">
                <a:latin typeface="Cambria"/>
                <a:ea typeface="Cambria"/>
                <a:cs typeface="Cambria"/>
                <a:sym typeface="Cambria"/>
              </a:defRPr>
            </a:pPr>
            <a:r>
              <a:t>Apreciar el llamado que Dios hace a las personas para que abracen el evangelio y sean parte del reino que él ha prometido para quienes le aman. </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386365"/>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Dialogar acerca de que la celebración de la Santa Cena es un adelanto de la que celebraremos al final de los tiempos cuando comamos del árbol y bebamos del agua de vida en la nueva Jerusalén.  </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240013"/>
            <a:ext cx="9312554" cy="3938508"/>
          </a:xfrm>
          <a:prstGeom prst="rect">
            <a:avLst/>
          </a:prstGeom>
        </p:spPr>
        <p:txBody>
          <a:bodyPr/>
          <a:lstStyle/>
          <a:p>
            <a:pPr marL="0" indent="0" defTabSz="438150">
              <a:lnSpc>
                <a:spcPct val="100000"/>
              </a:lnSpc>
              <a:spcBef>
                <a:spcPts val="400"/>
              </a:spcBef>
              <a:buSzTx/>
              <a:buNone/>
              <a:defRPr b="1" sz="2775">
                <a:solidFill>
                  <a:srgbClr val="3B3838"/>
                </a:solidFill>
                <a:latin typeface="Cambria"/>
                <a:ea typeface="Cambria"/>
                <a:cs typeface="Cambria"/>
                <a:sym typeface="Cambria"/>
              </a:defRPr>
            </a:pPr>
            <a:r>
              <a:t>Alfa y Omega, principio y fin, el primero y el último: </a:t>
            </a:r>
            <a:r>
              <a:rPr b="0"/>
              <a:t>Imagen que demuestra totalidad, plenitud, el todo. Estas ideas son usadas en el libro de Apocalipsis para referirse a Dios así como a Jesús (Ap 1.8, 11, 17; 21.6; 22.13). </a:t>
            </a:r>
            <a:endParaRPr b="0"/>
          </a:p>
          <a:p>
            <a:pPr marL="0" indent="0" defTabSz="438150">
              <a:lnSpc>
                <a:spcPct val="100000"/>
              </a:lnSpc>
              <a:spcBef>
                <a:spcPts val="400"/>
              </a:spcBef>
              <a:buSzTx/>
              <a:buNone/>
              <a:defRPr b="1" sz="2775">
                <a:solidFill>
                  <a:srgbClr val="3B3838"/>
                </a:solidFill>
                <a:latin typeface="Cambria"/>
                <a:ea typeface="Cambria"/>
                <a:cs typeface="Cambria"/>
                <a:sym typeface="Cambria"/>
              </a:defRPr>
            </a:pPr>
            <a:endParaRPr b="0"/>
          </a:p>
          <a:p>
            <a:pPr marL="0" indent="0" defTabSz="438150">
              <a:lnSpc>
                <a:spcPct val="100000"/>
              </a:lnSpc>
              <a:spcBef>
                <a:spcPts val="400"/>
              </a:spcBef>
              <a:buSzTx/>
              <a:buNone/>
              <a:defRPr b="1" sz="2775">
                <a:solidFill>
                  <a:srgbClr val="3B3838"/>
                </a:solidFill>
                <a:latin typeface="Cambria"/>
                <a:ea typeface="Cambria"/>
                <a:cs typeface="Cambria"/>
                <a:sym typeface="Cambria"/>
              </a:defRPr>
            </a:pPr>
            <a:r>
              <a:t>Esposa del Cordero: </a:t>
            </a:r>
            <a:r>
              <a:rPr b="0"/>
              <a:t> Se refiere a la Iglesia fiel que compartirá con Dios y el Cordero en la nueva Jerusalén. Se utiliza la imagen del pacto matrimonial para mostrar el pacto del Cordero (Jesús) con la Iglesia fiel (esposa).</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309625">
              <a:lnSpc>
                <a:spcPct val="100000"/>
              </a:lnSpc>
              <a:spcBef>
                <a:spcPts val="300"/>
              </a:spcBef>
              <a:buSzTx/>
              <a:buNone/>
              <a:defRPr b="1" sz="2543">
                <a:solidFill>
                  <a:srgbClr val="3B3838"/>
                </a:solidFill>
                <a:latin typeface="Cambria"/>
                <a:ea typeface="Cambria"/>
                <a:cs typeface="Cambria"/>
                <a:sym typeface="Cambria"/>
              </a:defRPr>
            </a:pPr>
            <a:r>
              <a:t>Segunda venida de Jesús (parusía): </a:t>
            </a:r>
            <a:r>
              <a:rPr b="0"/>
              <a:t>Es una promesa que la Iglesia cristiana espera. El día y la hora no se sabe ya que está solo en el tiempo de Dios Padre (Mt 26.36). En el libro de Apocalipsis se señala que cuando esto suceda todo ojo le verá (Ap 1.7). Así como Jesús se fue, vendrá en las nubes del cielo (Hch 1.10-11). Vendrá de repente (Mt 24.27; 1 Ts 5.2; 2 P 3.10; Ap 16.17), esta vez para juzgar a toda la humanidad y las naciones, y establecerá su reino eterno. El libro de Apocalipsis cierra sus páginas con las siguientes palabras de Jesús: «Ciertamente vengo en breve» (Ap 22.20). </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22.10-11</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670050" y="2106877"/>
            <a:ext cx="4300538"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10 Y me dijo: «No selles las palabras de la profecía de este libro, porque el tiempo está cerca.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11 El que es injusto, sea injusto todavía; el que es impuro, sea impuro todavía; el que es justo, practique la justicia todavía, y el que es santo, santifíquese más todavía.</a:t>
            </a:r>
          </a:p>
        </p:txBody>
      </p:sp>
      <p:sp>
        <p:nvSpPr>
          <p:cNvPr id="128" name="VP…"/>
          <p:cNvSpPr txBox="1"/>
          <p:nvPr/>
        </p:nvSpPr>
        <p:spPr>
          <a:xfrm>
            <a:off x="6494292" y="2081477"/>
            <a:ext cx="5023442" cy="394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10 También me dijo: «No guardes en secreto el mensaje profético que está escrito en este libro, porque ya se acerca el tiempo de su cumplimiento.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11 Deja que el malo siga en su maldad, y que el impuro siga en su impureza; pero que el bueno siga haciendo el bien, y que el santo siga santificándose.»</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22.12-13</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1931246"/>
            <a:ext cx="4465717" cy="4282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400">
                <a:latin typeface="Cambria"/>
                <a:ea typeface="Cambria"/>
                <a:cs typeface="Cambria"/>
                <a:sym typeface="Cambria"/>
              </a:defRPr>
            </a:pPr>
            <a:r>
              <a:t>RVR</a:t>
            </a:r>
          </a:p>
          <a:p>
            <a:pPr defTabSz="368045">
              <a:lnSpc>
                <a:spcPct val="110000"/>
              </a:lnSpc>
              <a:spcBef>
                <a:spcPts val="600"/>
              </a:spcBef>
              <a:defRPr sz="2400">
                <a:latin typeface="Cambria"/>
                <a:ea typeface="Cambria"/>
                <a:cs typeface="Cambria"/>
                <a:sym typeface="Cambria"/>
              </a:defRPr>
            </a:pPr>
          </a:p>
          <a:p>
            <a:pPr defTabSz="368045">
              <a:lnSpc>
                <a:spcPct val="110000"/>
              </a:lnSpc>
              <a:spcBef>
                <a:spcPts val="600"/>
              </a:spcBef>
              <a:defRPr sz="2400">
                <a:latin typeface="Cambria"/>
                <a:ea typeface="Cambria"/>
                <a:cs typeface="Cambria"/>
                <a:sym typeface="Cambria"/>
              </a:defRPr>
            </a:pPr>
            <a:r>
              <a:t>12 »¡Vengo pronto!, y mi galardón conmigo, para recompensar a cada uno según sea su obra. </a:t>
            </a:r>
          </a:p>
          <a:p>
            <a:pPr defTabSz="368045">
              <a:lnSpc>
                <a:spcPct val="110000"/>
              </a:lnSpc>
              <a:spcBef>
                <a:spcPts val="600"/>
              </a:spcBef>
              <a:defRPr sz="2400">
                <a:latin typeface="Cambria"/>
                <a:ea typeface="Cambria"/>
                <a:cs typeface="Cambria"/>
                <a:sym typeface="Cambria"/>
              </a:defRPr>
            </a:pPr>
          </a:p>
          <a:p>
            <a:pPr defTabSz="368045">
              <a:lnSpc>
                <a:spcPct val="110000"/>
              </a:lnSpc>
              <a:spcBef>
                <a:spcPts val="600"/>
              </a:spcBef>
              <a:defRPr sz="2400">
                <a:latin typeface="Cambria"/>
                <a:ea typeface="Cambria"/>
                <a:cs typeface="Cambria"/>
                <a:sym typeface="Cambria"/>
              </a:defRPr>
            </a:pPr>
            <a:r>
              <a:t>13 Yo soy el Alfa y la Omega, el principio y el fin, el primero y el último.</a:t>
            </a:r>
          </a:p>
        </p:txBody>
      </p:sp>
      <p:sp>
        <p:nvSpPr>
          <p:cNvPr id="135" name="VP…"/>
          <p:cNvSpPr txBox="1"/>
          <p:nvPr/>
        </p:nvSpPr>
        <p:spPr>
          <a:xfrm>
            <a:off x="6782017" y="1771226"/>
            <a:ext cx="4731111" cy="3891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400">
                <a:latin typeface="Cambria"/>
                <a:ea typeface="Cambria"/>
                <a:cs typeface="Cambria"/>
                <a:sym typeface="Cambria"/>
              </a:defRPr>
            </a:pPr>
            <a:r>
              <a:t>VP</a:t>
            </a:r>
          </a:p>
          <a:p>
            <a:pPr defTabSz="368045">
              <a:lnSpc>
                <a:spcPct val="110000"/>
              </a:lnSpc>
              <a:spcBef>
                <a:spcPts val="600"/>
              </a:spcBef>
              <a:defRPr sz="2400">
                <a:latin typeface="Cambria"/>
                <a:ea typeface="Cambria"/>
                <a:cs typeface="Cambria"/>
                <a:sym typeface="Cambria"/>
              </a:defRPr>
            </a:pPr>
          </a:p>
          <a:p>
            <a:pPr defTabSz="368045">
              <a:lnSpc>
                <a:spcPct val="110000"/>
              </a:lnSpc>
              <a:spcBef>
                <a:spcPts val="600"/>
              </a:spcBef>
              <a:defRPr sz="2400">
                <a:latin typeface="Cambria"/>
                <a:ea typeface="Cambria"/>
                <a:cs typeface="Cambria"/>
                <a:sym typeface="Cambria"/>
              </a:defRPr>
            </a:pPr>
            <a:r>
              <a:t>12 «Sí, vengo pronto, y traigo el premio que voy a dar a cada uno conforme a lo que haya hecho. </a:t>
            </a:r>
          </a:p>
          <a:p>
            <a:pPr defTabSz="368045">
              <a:lnSpc>
                <a:spcPct val="110000"/>
              </a:lnSpc>
              <a:spcBef>
                <a:spcPts val="600"/>
              </a:spcBef>
              <a:defRPr sz="2400">
                <a:latin typeface="Cambria"/>
                <a:ea typeface="Cambria"/>
                <a:cs typeface="Cambria"/>
                <a:sym typeface="Cambria"/>
              </a:defRPr>
            </a:pPr>
          </a:p>
          <a:p>
            <a:pPr defTabSz="368045">
              <a:lnSpc>
                <a:spcPct val="110000"/>
              </a:lnSpc>
              <a:spcBef>
                <a:spcPts val="600"/>
              </a:spcBef>
              <a:defRPr sz="2400">
                <a:latin typeface="Cambria"/>
                <a:ea typeface="Cambria"/>
                <a:cs typeface="Cambria"/>
                <a:sym typeface="Cambria"/>
              </a:defRPr>
            </a:pPr>
            <a:r>
              <a:t>13 Yo soy el alfa y la omega, el primero y el último, el principio y el fin.»</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22.14-15</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40983" y="2225410"/>
            <a:ext cx="4300539"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14 »Bienaventurados los que lavan sus ropas para tener derecho al árbol de la vida y para entrar por las puertas en la ciudad.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15 Pero los perros estarán afuera, y los hechiceros, los fornicarios, los homicidas, los idólatras y todo aquel que ama y practica la mentira.</a:t>
            </a:r>
          </a:p>
        </p:txBody>
      </p:sp>
      <p:sp>
        <p:nvSpPr>
          <p:cNvPr id="142" name="VP…"/>
          <p:cNvSpPr txBox="1"/>
          <p:nvPr/>
        </p:nvSpPr>
        <p:spPr>
          <a:xfrm>
            <a:off x="6646692" y="2225410"/>
            <a:ext cx="4602863"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14 Dichosos los que lavan sus ropas para tener derecho al árbol de la vida y poder entrar por las puertas de la ciudad.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15 Pero fuera se quedarán los pervertidos, los que practican la brujería, los que cometen inmoralidades sexuales, los asesinos, los que adoran ídolos y todos los que aman y practican el engaño.</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22.16-17</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940983" y="1874890"/>
            <a:ext cx="4300539" cy="459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16 »Yo, Jesús, he enviado mi ángel para daros testimonio de estas cosas en las iglesias. Yo soy la raíz y el linaje de David, la estrella resplandeciente de la mañana.»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17 El Espíritu y la Esposa dicen: «¡Ven!» El que oye, diga: «¡Ven!» Y el que tiene sed, venga. El que quiera, tome gratuitamente del agua de la vida.</a:t>
            </a:r>
          </a:p>
        </p:txBody>
      </p:sp>
      <p:sp>
        <p:nvSpPr>
          <p:cNvPr id="149" name="VP…"/>
          <p:cNvSpPr txBox="1"/>
          <p:nvPr/>
        </p:nvSpPr>
        <p:spPr>
          <a:xfrm>
            <a:off x="6748292" y="1880817"/>
            <a:ext cx="4602863"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16 «Yo, Jesús, he enviado mi ángel para declarar todo esto a las iglesias. Yo soy el retoño que desciende de David. Soy la estrella brillante de la mañana.»</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17 El Espíritu Santo y la esposa del Cordero dicen: «¡Ven!» Y el que escuche, diga: «¡Ven!» Y el que tenga sed, y quiera, venga y tome del agua de la vida sin que le cueste nada.</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