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25</a:t>
            </a:r>
            <a:br/>
            <a:r>
              <a:rPr b="0" cap="all">
                <a:solidFill>
                  <a:srgbClr val="ADCEC7"/>
                </a:solidFill>
                <a:latin typeface="Futura Bold"/>
                <a:ea typeface="Futura Bold"/>
                <a:cs typeface="Futura Bold"/>
                <a:sym typeface="Futura Bold"/>
              </a:rPr>
              <a:t>El río de la vida</a:t>
            </a:r>
          </a:p>
        </p:txBody>
      </p:sp>
      <p:sp>
        <p:nvSpPr>
          <p:cNvPr id="95" name="Subtitle 2"/>
          <p:cNvSpPr txBox="1"/>
          <p:nvPr>
            <p:ph type="subTitle" sz="quarter" idx="1"/>
          </p:nvPr>
        </p:nvSpPr>
        <p:spPr>
          <a:xfrm>
            <a:off x="433386" y="2195947"/>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Apocalipsis 22.1-7</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«Después me mostró un río limpio, de agua de vida, resplandeciente como cristal, que fluía del trono de Dios y del Cordero». </a:t>
            </a:r>
          </a:p>
          <a:p>
            <a:pPr defTabSz="584200">
              <a:defRPr sz="2000">
                <a:solidFill>
                  <a:srgbClr val="3B3838"/>
                </a:solidFill>
                <a:latin typeface="Cambria"/>
                <a:ea typeface="Cambria"/>
                <a:cs typeface="Cambria"/>
                <a:sym typeface="Cambria"/>
              </a:defRPr>
            </a:pPr>
            <a:r>
              <a:t>Apocalipsis 22.1</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5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5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05464" y="2404798"/>
            <a:ext cx="9645872"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500">
                <a:latin typeface="Cambria"/>
                <a:ea typeface="Cambria"/>
                <a:cs typeface="Cambria"/>
                <a:sym typeface="Cambria"/>
              </a:defRPr>
            </a:pPr>
            <a:r>
              <a:t>Mientras que en el Edén la desobediencia trajo maldición al ser humano (Gn 3), en la visión de Apocalipsis 21 y 22 para el final de los tiempos se encuentra la promesa de que la obediencia del pueblo hacia Dios y al Cordero tendrá la recompensa de la bendición y la vida eterna. </a:t>
            </a:r>
          </a:p>
          <a:p>
            <a:pPr marL="200526" indent="-200526" defTabSz="443991">
              <a:lnSpc>
                <a:spcPct val="120000"/>
              </a:lnSpc>
              <a:buSzPct val="100000"/>
              <a:buChar char="•"/>
              <a:defRPr sz="2500">
                <a:latin typeface="Cambria"/>
                <a:ea typeface="Cambria"/>
                <a:cs typeface="Cambria"/>
                <a:sym typeface="Cambria"/>
              </a:defRPr>
            </a:pPr>
            <a:r>
              <a:t>Apocalipsis no es solo un mensaje para la Iglesia sobre los últimos tiempos, sino de esperanza y exhortación a los/as creyentes de todas las edades a obedecer y vivir en fidelidad a Dios. </a:t>
            </a:r>
          </a:p>
        </p:txBody>
      </p:sp>
      <p:pic>
        <p:nvPicPr>
          <p:cNvPr id="15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60"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61"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577742"/>
            <a:ext cx="9236076" cy="332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de esta vida y de la venidera, gracias por tu palabra maravillosa que nos recuerda tus promesas fieles y verdaderas. En medio de las situaciones de la vida, fortalécenos con tu Espíritu para ser testigos de tu gran amor a otros que necesitan establecer una relación personal contigo. Anímanos como comunidad de fe a permanecer fieles en todo tiempo. En el nombre de Jesús nuestro Salvador que viene pronto, amén. </a:t>
            </a:r>
          </a:p>
        </p:txBody>
      </p:sp>
      <p:pic>
        <p:nvPicPr>
          <p:cNvPr id="162"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6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386365"/>
            <a:ext cx="9432598" cy="3790410"/>
          </a:xfrm>
          <a:prstGeom prst="rect">
            <a:avLst/>
          </a:prstGeom>
        </p:spPr>
        <p:txBody>
          <a:bodyPr/>
          <a:lstStyle/>
          <a:p>
            <a:pPr marL="153161" indent="-153161" defTabSz="391414">
              <a:lnSpc>
                <a:spcPct val="100000"/>
              </a:lnSpc>
              <a:spcBef>
                <a:spcPts val="400"/>
              </a:spcBef>
              <a:buSzPct val="145000"/>
              <a:defRPr sz="2680">
                <a:latin typeface="Cambria"/>
                <a:ea typeface="Cambria"/>
                <a:cs typeface="Cambria"/>
                <a:sym typeface="Cambria"/>
              </a:defRPr>
            </a:pPr>
            <a:r>
              <a:t>Conocer cuáles son las bendiciones que Dios tiene para su pueblo fiel en la nueva Jerusalén al final de los tiempos y cómo estas palabras nos animan para mantenernos en esperanza ante los retos que la vida nos presenta.</a:t>
            </a:r>
          </a:p>
          <a:p>
            <a:pPr marL="153161" indent="-153161" defTabSz="391414">
              <a:lnSpc>
                <a:spcPct val="100000"/>
              </a:lnSpc>
              <a:spcBef>
                <a:spcPts val="400"/>
              </a:spcBef>
              <a:buSzPct val="145000"/>
              <a:defRPr sz="2680">
                <a:latin typeface="Cambria"/>
                <a:ea typeface="Cambria"/>
                <a:cs typeface="Cambria"/>
                <a:sym typeface="Cambria"/>
              </a:defRPr>
            </a:pPr>
            <a:r>
              <a:t>Considerar referencias bíblicas relacionadas con «el río de la vida» y «el agua de vida» para conocer su significado teológico.</a:t>
            </a:r>
          </a:p>
          <a:p>
            <a:pPr marL="153161" indent="-153161" defTabSz="391414">
              <a:lnSpc>
                <a:spcPct val="100000"/>
              </a:lnSpc>
              <a:spcBef>
                <a:spcPts val="400"/>
              </a:spcBef>
              <a:buSzPct val="145000"/>
              <a:defRPr sz="2680">
                <a:latin typeface="Cambria"/>
                <a:ea typeface="Cambria"/>
                <a:cs typeface="Cambria"/>
                <a:sym typeface="Cambria"/>
              </a:defRPr>
            </a:pPr>
            <a:r>
              <a:t>Apreciar la promesa de la acción restauradora de Dios y del Cordero en el establecimiento de la nueva Jerusalén para su pueblo fiel.</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08" name="Content Placeholder 2"/>
          <p:cNvSpPr txBox="1"/>
          <p:nvPr>
            <p:ph type="body" idx="1"/>
          </p:nvPr>
        </p:nvSpPr>
        <p:spPr>
          <a:xfrm>
            <a:off x="1439723" y="2240013"/>
            <a:ext cx="9312554" cy="3938508"/>
          </a:xfrm>
          <a:prstGeom prst="rect">
            <a:avLst/>
          </a:prstGeom>
        </p:spPr>
        <p:txBody>
          <a:bodyPr/>
          <a:lstStyle/>
          <a:p>
            <a:pPr marL="0" indent="0" defTabSz="490727">
              <a:lnSpc>
                <a:spcPct val="100000"/>
              </a:lnSpc>
              <a:spcBef>
                <a:spcPts val="500"/>
              </a:spcBef>
              <a:buSzTx/>
              <a:buNone/>
              <a:defRPr b="1" sz="3108">
                <a:solidFill>
                  <a:srgbClr val="3B3838"/>
                </a:solidFill>
                <a:latin typeface="Cambria"/>
                <a:ea typeface="Cambria"/>
                <a:cs typeface="Cambria"/>
                <a:sym typeface="Cambria"/>
              </a:defRPr>
            </a:pPr>
            <a:r>
              <a:t>Bienaventuranza: </a:t>
            </a:r>
            <a:r>
              <a:rPr b="0"/>
              <a:t>Afirmaciones de bendición para las personas que siguen los mandatos divinos. Tanto en el Antiguo Testamento como en el Nuevo Testamento hay bienaventuranzas. En el libro de Apocalipsis encontramos 7 (recordemos que este número representa plenitud, perfección). Estas se encuentran en Apocalipsis 1.3; 14.13; 16.15; 19.9; 20.6; 22.7 y 14. </a:t>
            </a:r>
            <a:endParaRPr b="0"/>
          </a:p>
        </p:txBody>
      </p:sp>
      <p:sp>
        <p:nvSpPr>
          <p:cNvPr id="109"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257047">
              <a:lnSpc>
                <a:spcPct val="100000"/>
              </a:lnSpc>
              <a:spcBef>
                <a:spcPts val="200"/>
              </a:spcBef>
              <a:buSzTx/>
              <a:buNone/>
              <a:defRPr b="1" sz="2112">
                <a:solidFill>
                  <a:srgbClr val="3B3838"/>
                </a:solidFill>
                <a:latin typeface="Cambria"/>
                <a:ea typeface="Cambria"/>
                <a:cs typeface="Cambria"/>
                <a:sym typeface="Cambria"/>
              </a:defRPr>
            </a:pPr>
            <a:r>
              <a:t>Profecía: </a:t>
            </a:r>
            <a:r>
              <a:rPr b="0"/>
              <a:t>Término que en general es usado para decir que se habla en nombre de Dios, bajo su inspiración y mandato. En el Antiguo Testamento, las profecías que Dios daba al pueblo a través de los profetas eran para dirigir, advertir, proferir un juicio y consolar. En el Nuevo Testamento, el concepto se usaba, a veces, para referirse a la palabra que Dios daba a la congregación, algo que equivale a lo que hoy llamamos «predicación». La profecía puede contener expresiones para el futuro y otras veces no. Por ejemplo, hay profecías con sentido escatológico (de los últimos tiempos), otras advierten sobre peligros más inminentes, otras corrigen conductas erróneas que podrían acarrear sufrimiento y castigo, otras son de esperanza y para restaurar. Lo importante es que Dios se revela al ser humano, da su palabra y expresa su deseo de que vivan sus valores y hagan su voluntad que es agradable y perfecta.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22.1-2</a:t>
            </a:r>
          </a:p>
        </p:txBody>
      </p:sp>
      <p:sp>
        <p:nvSpPr>
          <p:cNvPr id="12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1" name="RVR…"/>
          <p:cNvSpPr txBox="1"/>
          <p:nvPr/>
        </p:nvSpPr>
        <p:spPr>
          <a:xfrm>
            <a:off x="1670050" y="1992576"/>
            <a:ext cx="4300538" cy="453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Después me mostró un río limpio, de agua de vida, resplandeciente como cristal, que fluía del trono de Dios y del Cordero.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En medio de la calle de la ciudad y a uno y otro lado del río estaba el árbol de la vida, que produce doce frutos, dando cada mes su fruto; y las hojas del árbol eran para la sanidad de las naciones. </a:t>
            </a:r>
          </a:p>
        </p:txBody>
      </p:sp>
      <p:sp>
        <p:nvSpPr>
          <p:cNvPr id="122" name="VP…"/>
          <p:cNvSpPr txBox="1"/>
          <p:nvPr/>
        </p:nvSpPr>
        <p:spPr>
          <a:xfrm>
            <a:off x="6494292" y="1861343"/>
            <a:ext cx="5023442" cy="394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 El ángel me mostró un río limpio, de agua de vida. Era claro como el cristal, y salía del trono de Dios y del Cordero. </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2 En medio de la calle principal de la ciudad y a cada lado del río, crecía el árbol de la vida, que da fruto cada mes, es decir, doce veces al año; y las hojas del árbol sirven para sanar a las naciones. </a:t>
            </a:r>
          </a:p>
        </p:txBody>
      </p:sp>
      <p:pic>
        <p:nvPicPr>
          <p:cNvPr id="12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2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22.3-4</a:t>
            </a:r>
          </a:p>
        </p:txBody>
      </p:sp>
      <p:sp>
        <p:nvSpPr>
          <p:cNvPr id="12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8" name="RVR…"/>
          <p:cNvSpPr txBox="1"/>
          <p:nvPr/>
        </p:nvSpPr>
        <p:spPr>
          <a:xfrm>
            <a:off x="1860550" y="2126826"/>
            <a:ext cx="4465717" cy="3891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400">
                <a:latin typeface="Cambria"/>
                <a:ea typeface="Cambria"/>
                <a:cs typeface="Cambria"/>
                <a:sym typeface="Cambria"/>
              </a:defRPr>
            </a:pPr>
            <a:r>
              <a:t>RVR</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3 Y no habrá más maldición. El trono de Dios y del Cordero estará en ella, sus siervos lo servirán, </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4 verán su rostro y su nombre estará en sus frentes. </a:t>
            </a:r>
          </a:p>
        </p:txBody>
      </p:sp>
      <p:sp>
        <p:nvSpPr>
          <p:cNvPr id="129" name="VP…"/>
          <p:cNvSpPr txBox="1"/>
          <p:nvPr/>
        </p:nvSpPr>
        <p:spPr>
          <a:xfrm>
            <a:off x="6782017" y="2126826"/>
            <a:ext cx="4731111" cy="3891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400">
                <a:latin typeface="Cambria"/>
                <a:ea typeface="Cambria"/>
                <a:cs typeface="Cambria"/>
                <a:sym typeface="Cambria"/>
              </a:defRPr>
            </a:pPr>
            <a:r>
              <a:t>VP</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3 Ya no habrá allí nada puesto bajo maldición. El trono de Dios y del Cordero estará en la ciudad, y sus siervos lo adorarán. </a:t>
            </a:r>
          </a:p>
          <a:p>
            <a:pPr defTabSz="368045">
              <a:lnSpc>
                <a:spcPct val="110000"/>
              </a:lnSpc>
              <a:spcBef>
                <a:spcPts val="600"/>
              </a:spcBef>
              <a:defRPr sz="2400">
                <a:latin typeface="Cambria"/>
                <a:ea typeface="Cambria"/>
                <a:cs typeface="Cambria"/>
                <a:sym typeface="Cambria"/>
              </a:defRPr>
            </a:pPr>
          </a:p>
          <a:p>
            <a:pPr defTabSz="368045">
              <a:lnSpc>
                <a:spcPct val="110000"/>
              </a:lnSpc>
              <a:spcBef>
                <a:spcPts val="600"/>
              </a:spcBef>
              <a:defRPr sz="2400">
                <a:latin typeface="Cambria"/>
                <a:ea typeface="Cambria"/>
                <a:cs typeface="Cambria"/>
                <a:sym typeface="Cambria"/>
              </a:defRPr>
            </a:pPr>
            <a:r>
              <a:t>4 Lo verán cara a cara, y llevarán su nombre en la frente. </a:t>
            </a:r>
          </a:p>
        </p:txBody>
      </p:sp>
      <p:pic>
        <p:nvPicPr>
          <p:cNvPr id="13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1"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22.5-6</a:t>
            </a:r>
          </a:p>
        </p:txBody>
      </p:sp>
      <p:sp>
        <p:nvSpPr>
          <p:cNvPr id="13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5" name="RVR…"/>
          <p:cNvSpPr txBox="1"/>
          <p:nvPr/>
        </p:nvSpPr>
        <p:spPr>
          <a:xfrm>
            <a:off x="1940983" y="1874890"/>
            <a:ext cx="4300539"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5 Allí no habrá más noche; y no tienen necesidad de luz de lámpara ni de luz del sol, porque Dios el Señor los iluminará y reinarán por los siglos de los siglos.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 Me dijo: «Estas palabras son fieles y verdaderas. El Señor, el Dios de los espíritus de los profetas, ha enviado su ángel para mostrar a sus siervos las cosas que deben suceder pronto.</a:t>
            </a:r>
          </a:p>
        </p:txBody>
      </p:sp>
      <p:sp>
        <p:nvSpPr>
          <p:cNvPr id="136" name="VP…"/>
          <p:cNvSpPr txBox="1"/>
          <p:nvPr/>
        </p:nvSpPr>
        <p:spPr>
          <a:xfrm>
            <a:off x="6646692" y="1874890"/>
            <a:ext cx="4602863"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5 Allí no habrá noche, y los que allí vivan no necesitarán luz de lámpara ni luz del sol, porque Dios el Señor les dará su luz, y ellos reinarán por todos los siglos.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6 El ángel me dijo: «Estas palabras son verdaderas y dignas de confianza. El Señor, el mismo Dios que inspira a los profetas, ha enviado su ángel para mostrar a sus siervos lo que pronto va a suceder.»</a:t>
            </a:r>
          </a:p>
        </p:txBody>
      </p:sp>
      <p:pic>
        <p:nvPicPr>
          <p:cNvPr id="13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Apocalipsis 22.7</a:t>
            </a:r>
          </a:p>
        </p:txBody>
      </p:sp>
      <p:sp>
        <p:nvSpPr>
          <p:cNvPr id="14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2" name="RVR…"/>
          <p:cNvSpPr txBox="1"/>
          <p:nvPr/>
        </p:nvSpPr>
        <p:spPr>
          <a:xfrm>
            <a:off x="1940983" y="2779130"/>
            <a:ext cx="4300539" cy="2791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300">
                <a:latin typeface="Cambria"/>
                <a:ea typeface="Cambria"/>
                <a:cs typeface="Cambria"/>
                <a:sym typeface="Cambria"/>
              </a:defRPr>
            </a:pPr>
            <a:r>
              <a:t>7 »¡Vengo pronto! Bienaventurado el que guarda las palabras de la profecía de este libro.</a:t>
            </a:r>
          </a:p>
        </p:txBody>
      </p:sp>
      <p:sp>
        <p:nvSpPr>
          <p:cNvPr id="143" name="VP…"/>
          <p:cNvSpPr txBox="1"/>
          <p:nvPr/>
        </p:nvSpPr>
        <p:spPr>
          <a:xfrm>
            <a:off x="6697492" y="2621650"/>
            <a:ext cx="4602863" cy="2090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7 «¡Vengo pronto! ¡Dichoso el que hace caso del mensaje profético que está escrito en este libro!»</a:t>
            </a:r>
          </a:p>
        </p:txBody>
      </p:sp>
      <p:pic>
        <p:nvPicPr>
          <p:cNvPr id="14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4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4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236206"/>
            <a:ext cx="8686800" cy="3947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La imagen del río limpio como cristal representa la vida nueva que emana del trono de Dios y del Cordero, y que está disponible para el pueblo fiel que viva en la nueva Jerusalén. </a:t>
            </a:r>
          </a:p>
          <a:p>
            <a:pPr marL="230605" indent="-230605" defTabSz="443991">
              <a:lnSpc>
                <a:spcPct val="120000"/>
              </a:lnSpc>
              <a:spcBef>
                <a:spcPts val="600"/>
              </a:spcBef>
              <a:buSzPct val="100000"/>
              <a:buChar char="•"/>
              <a:defRPr sz="2400">
                <a:latin typeface="Cambria"/>
                <a:ea typeface="Cambria"/>
                <a:cs typeface="Cambria"/>
                <a:sym typeface="Cambria"/>
              </a:defRPr>
            </a:pPr>
            <a:r>
              <a:t>El árbol de la vida que fue negado a la humanidad luego de la desobediencia a Dios (Gn 3.22-23) estará accesible a todos los/as redimidos/as en la nueva Jerusalén por su obediencia y fidelidad a Dios. Aún más, sus hojas medicinales serán para sanidad de las naciones. Esto es una imagen de inclusión, acogida, restauración y salud.  </a:t>
            </a:r>
          </a:p>
        </p:txBody>
      </p:sp>
      <p:pic>
        <p:nvPicPr>
          <p:cNvPr id="15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5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