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24</a:t>
            </a:r>
            <a:br/>
            <a:r>
              <a:rPr b="0" cap="all">
                <a:solidFill>
                  <a:srgbClr val="ADCEC7"/>
                </a:solidFill>
                <a:latin typeface="Futura Bold"/>
                <a:ea typeface="Futura Bold"/>
                <a:cs typeface="Futura Bold"/>
                <a:sym typeface="Futura Bold"/>
              </a:rPr>
              <a:t>Una ciudad nueva</a:t>
            </a:r>
          </a:p>
        </p:txBody>
      </p:sp>
      <p:sp>
        <p:nvSpPr>
          <p:cNvPr id="95" name="Subtitle 2"/>
          <p:cNvSpPr txBox="1"/>
          <p:nvPr>
            <p:ph type="subTitle" sz="quarter" idx="1"/>
          </p:nvPr>
        </p:nvSpPr>
        <p:spPr>
          <a:xfrm>
            <a:off x="433386" y="2195947"/>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Apocalipsis 21.10-21</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«El muro de la ciudad tenía doce cimientos y sobre ellos los doce nombres de los doce apóstoles del Cordero». </a:t>
            </a:r>
          </a:p>
          <a:p>
            <a:pPr defTabSz="584200">
              <a:defRPr sz="2000">
                <a:solidFill>
                  <a:srgbClr val="3B3838"/>
                </a:solidFill>
                <a:latin typeface="Cambria"/>
                <a:ea typeface="Cambria"/>
                <a:cs typeface="Cambria"/>
                <a:sym typeface="Cambria"/>
              </a:defRPr>
            </a:pPr>
            <a:r>
              <a:t>Apocalipsis 21.14</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21.20-21</a:t>
            </a:r>
          </a:p>
        </p:txBody>
      </p:sp>
      <p:sp>
        <p:nvSpPr>
          <p:cNvPr id="15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6" name="RVR…"/>
          <p:cNvSpPr txBox="1"/>
          <p:nvPr/>
        </p:nvSpPr>
        <p:spPr>
          <a:xfrm>
            <a:off x="1957916" y="2050150"/>
            <a:ext cx="4300539"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20 el quinto de ónice, el sexto de cornalina, el séptimo de crisólito, el octavo de berilo, el noveno de topacio, el décimo de crisopraso, el undécimo de jacinto y el duodécimo de amatista.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21 Las doce puertas eran doce perlas; cada una de las puertas era una perla. Y la calle de la ciudad era de oro puro, como vidrio transparente.</a:t>
            </a:r>
          </a:p>
        </p:txBody>
      </p:sp>
      <p:sp>
        <p:nvSpPr>
          <p:cNvPr id="157" name="VP…"/>
          <p:cNvSpPr txBox="1"/>
          <p:nvPr/>
        </p:nvSpPr>
        <p:spPr>
          <a:xfrm>
            <a:off x="6646692" y="2050150"/>
            <a:ext cx="4602863"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20 la quinta, con ónice; la sexta, con rubí; la séptima, con crisólito; la octava, con berilo; la novena, con topacio; la décima, con crisoprasa; la undécima, con jacinto; y la duodécima, con amatista.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21 Las doce puertas eran doce perlas; cada puerta estaba hecha de una sola perla. Y la calle principal de la ciudad era de oro puro, como vidrio transparente.</a:t>
            </a:r>
          </a:p>
        </p:txBody>
      </p:sp>
      <p:pic>
        <p:nvPicPr>
          <p:cNvPr id="15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2"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3"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034276"/>
            <a:ext cx="8686800" cy="4351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600">
                <a:latin typeface="Cambria"/>
                <a:ea typeface="Cambria"/>
                <a:cs typeface="Cambria"/>
                <a:sym typeface="Cambria"/>
              </a:defRPr>
            </a:pPr>
            <a:r>
              <a:t>En la vida siempre habrá dificultades. La buena noticia es que Dios está con nosotros (Jn 16.33) y da esperanza para el aquí y para más allá de la muerte. </a:t>
            </a:r>
          </a:p>
          <a:p>
            <a:pPr marL="230605" indent="-230605" defTabSz="443991">
              <a:lnSpc>
                <a:spcPct val="120000"/>
              </a:lnSpc>
              <a:spcBef>
                <a:spcPts val="600"/>
              </a:spcBef>
              <a:buSzPct val="100000"/>
              <a:buChar char="•"/>
              <a:defRPr sz="2600">
                <a:latin typeface="Cambria"/>
                <a:ea typeface="Cambria"/>
                <a:cs typeface="Cambria"/>
                <a:sym typeface="Cambria"/>
              </a:defRPr>
            </a:pPr>
            <a:r>
              <a:t>Dios es el mismo ayer, hoy y por los siglos, y ha revelado su gracia y plan salvífico desde el Antiguo Testamento a través del pueblo de Israel y en estos últimos tiempos mediante su Hijo Jesucristo. La nueva Jerusalén que baja del cielo representa con imágenes las promesas dadas para el pueblo fiel.</a:t>
            </a:r>
          </a:p>
        </p:txBody>
      </p:sp>
      <p:pic>
        <p:nvPicPr>
          <p:cNvPr id="164"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5"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1947598"/>
            <a:ext cx="9645872" cy="459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500">
                <a:latin typeface="Cambria"/>
                <a:ea typeface="Cambria"/>
                <a:cs typeface="Cambria"/>
                <a:sym typeface="Cambria"/>
              </a:defRPr>
            </a:pPr>
            <a:r>
              <a:t>Apocalipsis es un libro de resistencia al mal y de esperanza en Dios, no de terror y miedo. La nueva Jerusalén celestial no solo muestra una ciudad maravillosa, sino que nos permite ver la intervención de Dios, su acción creadora y restauradora de amor, justicia y paz para quienes le aman.</a:t>
            </a:r>
          </a:p>
          <a:p>
            <a:pPr marL="200526" indent="-200526" defTabSz="443991">
              <a:lnSpc>
                <a:spcPct val="120000"/>
              </a:lnSpc>
              <a:buSzPct val="100000"/>
              <a:buChar char="•"/>
              <a:defRPr sz="2500">
                <a:latin typeface="Cambria"/>
                <a:ea typeface="Cambria"/>
                <a:cs typeface="Cambria"/>
                <a:sym typeface="Cambria"/>
              </a:defRPr>
            </a:pPr>
            <a:r>
              <a:t>La nueva Jerusalén celestial brinda esperanza al pueblo oprimido para mantenerse fiel a Dios en medio de sus retos, desafíos y sufrimientos por la opresión e injusticia que atraviesan a causa de los imperios de turno y el mundo. Esta es hogar celestial para la Iglesia de todas las edades.</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2247318"/>
            <a:ext cx="9645872"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200">
                <a:latin typeface="Cambria"/>
                <a:ea typeface="Cambria"/>
                <a:cs typeface="Cambria"/>
                <a:sym typeface="Cambria"/>
              </a:defRPr>
            </a:pPr>
            <a:r>
              <a:t>La nueva Jerusalén celestial es signo del amor y la restauración de todas las cosas por parte de Dios y, a su vez, será recipiente de la nueva humanidad redimida. Esta promesa se hará realidad en el tiempo de Dios.</a:t>
            </a:r>
          </a:p>
          <a:p>
            <a:pPr marL="200526" indent="-200526" defTabSz="443991">
              <a:lnSpc>
                <a:spcPct val="120000"/>
              </a:lnSpc>
              <a:buSzPct val="100000"/>
              <a:buChar char="•"/>
              <a:defRPr sz="2200">
                <a:latin typeface="Cambria"/>
                <a:ea typeface="Cambria"/>
                <a:cs typeface="Cambria"/>
                <a:sym typeface="Cambria"/>
              </a:defRPr>
            </a:pPr>
            <a:r>
              <a:t>Dios habla a la Iglesia. Sabemos que Dios triunfará en la historia: expulsará el pecado y el mal, transformrá la creación y volverá las cosas a su estado original donde «todo era bueno en gran manera» (Gn 1.31b). </a:t>
            </a:r>
          </a:p>
          <a:p>
            <a:pPr marL="200526" indent="-200526" defTabSz="443991">
              <a:lnSpc>
                <a:spcPct val="120000"/>
              </a:lnSpc>
              <a:buSzPct val="100000"/>
              <a:buChar char="•"/>
              <a:defRPr sz="2200">
                <a:latin typeface="Cambria"/>
                <a:ea typeface="Cambria"/>
                <a:cs typeface="Cambria"/>
                <a:sym typeface="Cambria"/>
              </a:defRPr>
            </a:pPr>
            <a:r>
              <a:t>Jamás lo que ofrece el mundo y sus imperios será comparable con nuestro hogar en los cielos ni con las bendiciones de Dios aquí. Si estamos pasando por momentos difíciles, recordemos que Dios es fiel, sus promesas se cumplirán y él nos ayudará a vencer.</a:t>
            </a:r>
          </a:p>
        </p:txBody>
      </p:sp>
      <p:pic>
        <p:nvPicPr>
          <p:cNvPr id="17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0"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81"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y Padre amado, gracias por tus promesas maravillosas que nos llenan de paz, gozo y esperanza. Gracias por la promesa de la nueva Jerusalén donde estaremos contigo por siempre. Mientras, fortalécenos para estar firmes a pesar de las situaciones y los retos de estos tiempos. Ayúdanos a continuar la misión de llevar tu mensaje de salvación a otros que sufren y necesitan esperanza haciendo que haya un mundo mejor. Por Jesús nuestro Señor te lo pedimos, amén. </a:t>
            </a:r>
          </a:p>
        </p:txBody>
      </p:sp>
      <p:pic>
        <p:nvPicPr>
          <p:cNvPr id="182"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386365"/>
            <a:ext cx="9432598" cy="3790410"/>
          </a:xfrm>
          <a:prstGeom prst="rect">
            <a:avLst/>
          </a:prstGeom>
        </p:spPr>
        <p:txBody>
          <a:bodyPr/>
          <a:lstStyle/>
          <a:p>
            <a:pPr marL="180593" indent="-180593" defTabSz="461518">
              <a:lnSpc>
                <a:spcPct val="100000"/>
              </a:lnSpc>
              <a:spcBef>
                <a:spcPts val="400"/>
              </a:spcBef>
              <a:buSzPct val="145000"/>
              <a:defRPr sz="3160">
                <a:latin typeface="Cambria"/>
                <a:ea typeface="Cambria"/>
                <a:cs typeface="Cambria"/>
                <a:sym typeface="Cambria"/>
              </a:defRPr>
            </a:pPr>
            <a:r>
              <a:t>Descubrir el significado de las imágenes usadas para describir la nueva Jerusalén que baja del cielo a la tierra en este capítulo 21 de Apocalipsis.</a:t>
            </a:r>
          </a:p>
          <a:p>
            <a:pPr marL="180593" indent="-180593" defTabSz="461518">
              <a:lnSpc>
                <a:spcPct val="100000"/>
              </a:lnSpc>
              <a:spcBef>
                <a:spcPts val="400"/>
              </a:spcBef>
              <a:buSzPct val="145000"/>
              <a:defRPr sz="3160">
                <a:latin typeface="Cambria"/>
                <a:ea typeface="Cambria"/>
                <a:cs typeface="Cambria"/>
                <a:sym typeface="Cambria"/>
              </a:defRPr>
            </a:pPr>
            <a:r>
              <a:t>Analizar la relación de la nueva Jerusalén con los creyentes fieles en Jesucristo. </a:t>
            </a:r>
          </a:p>
          <a:p>
            <a:pPr marL="180593" indent="-180593" defTabSz="461518">
              <a:lnSpc>
                <a:spcPct val="100000"/>
              </a:lnSpc>
              <a:spcBef>
                <a:spcPts val="400"/>
              </a:spcBef>
              <a:buSzPct val="145000"/>
              <a:defRPr sz="3160">
                <a:latin typeface="Cambria"/>
                <a:ea typeface="Cambria"/>
                <a:cs typeface="Cambria"/>
                <a:sym typeface="Cambria"/>
              </a:defRPr>
            </a:pPr>
            <a:r>
              <a:t>Apreciar la buena noticia de un nuevo hogar provisto por Dios para los creyentes más allá de esta vida. </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08" name="Content Placeholder 2"/>
          <p:cNvSpPr txBox="1"/>
          <p:nvPr>
            <p:ph type="body" idx="1"/>
          </p:nvPr>
        </p:nvSpPr>
        <p:spPr>
          <a:xfrm>
            <a:off x="1439723" y="2240013"/>
            <a:ext cx="9312554" cy="3938508"/>
          </a:xfrm>
          <a:prstGeom prst="rect">
            <a:avLst/>
          </a:prstGeom>
        </p:spPr>
        <p:txBody>
          <a:bodyPr/>
          <a:lstStyle/>
          <a:p>
            <a:pPr marL="0" indent="0" defTabSz="327152">
              <a:lnSpc>
                <a:spcPct val="100000"/>
              </a:lnSpc>
              <a:spcBef>
                <a:spcPts val="300"/>
              </a:spcBef>
              <a:buSzTx/>
              <a:buNone/>
              <a:defRPr b="1" sz="2072">
                <a:solidFill>
                  <a:srgbClr val="3B3838"/>
                </a:solidFill>
                <a:latin typeface="Cambria"/>
                <a:ea typeface="Cambria"/>
                <a:cs typeface="Cambria"/>
                <a:sym typeface="Cambria"/>
              </a:defRPr>
            </a:pPr>
            <a:r>
              <a:t>Santa Jerusalén: </a:t>
            </a:r>
            <a:r>
              <a:rPr b="0"/>
              <a:t>También llamada nueva Jerusalén o nueva Jerusalén celestial. Ella representa la ciudad de Dios del final de la historia humana para el pueblo fiel del Señor. La nueva Jerusalén bajará del cielo y será llena de la presencia y gloria de Dios. Allí el Cordero (Jesucristo) será su lumbrera (Ap 21.23). En este lugar se darán condiciones diferentes a las de las ciudades de la Tierra, pues no habrá maldad, muerte, llanto, clamor, ni dolor (21.4). Ciudad-hogar donde el pueblo fiel estará cara a cara con el Señor y habrá una nueva realidad de comunión entre los fieles. Esta imagen que se describe de la santa ciudad brinda esperanza al pueblo oprimido para mantenerse fiel a Dios en medio de sus retos, desafíos y sufrimientos por las opresiones e injusticias de los imperios de turno. La nueva Jerusalén celestial representa no solo una ciudad- hogar, sino también una nueva sociedad compuesta de la comunidad de los fieles que adoran a Dios y al Cordero.</a:t>
            </a:r>
          </a:p>
        </p:txBody>
      </p:sp>
      <p:sp>
        <p:nvSpPr>
          <p:cNvPr id="109"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350520">
              <a:lnSpc>
                <a:spcPct val="100000"/>
              </a:lnSpc>
              <a:spcBef>
                <a:spcPts val="300"/>
              </a:spcBef>
              <a:buSzTx/>
              <a:buNone/>
              <a:defRPr b="1" sz="2880">
                <a:solidFill>
                  <a:srgbClr val="3B3838"/>
                </a:solidFill>
                <a:latin typeface="Cambria"/>
                <a:ea typeface="Cambria"/>
                <a:cs typeface="Cambria"/>
                <a:sym typeface="Cambria"/>
              </a:defRPr>
            </a:pPr>
            <a:r>
              <a:t>Número 12:</a:t>
            </a:r>
            <a:r>
              <a:rPr b="0"/>
              <a:t> Número que representa lo perfecto, la plenitud. En Apocalipsis 21, el número 12 muestra la unión, relación y continuidad de la historia de la redención de Dios con las 12 tribus de Israel y los 12 apóstoles de Jesús. También se mencionan en la lección 12 ángeles de Dios, 12 perlas, 12 cimientos, 12 puertas y 12 piedras preciosas. Además, sus múltiplos representan la perfección que viene del cielo (ejemplo: 24 ancianos, los 144 mil en Ap 7.4; 14.1,3; 21.17).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21.10-11</a:t>
            </a:r>
          </a:p>
        </p:txBody>
      </p:sp>
      <p:sp>
        <p:nvSpPr>
          <p:cNvPr id="12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1" name="RVR…"/>
          <p:cNvSpPr txBox="1"/>
          <p:nvPr/>
        </p:nvSpPr>
        <p:spPr>
          <a:xfrm>
            <a:off x="1670050" y="1998927"/>
            <a:ext cx="4300538"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300">
                <a:latin typeface="Cambria"/>
                <a:ea typeface="Cambria"/>
                <a:cs typeface="Cambria"/>
                <a:sym typeface="Cambria"/>
              </a:defRPr>
            </a:pPr>
            <a:r>
              <a:t>RVR</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10 Me llevó en el Espíritu a un monte grande y alto y me mostró la gran ciudad, la santa Jerusalén, que descendía del cielo de parte de Dios.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11 Tenía la gloria de Dios y su fulgor era semejante al de una piedra preciosísima, como piedra de jaspe, diáfana como el cristal.</a:t>
            </a:r>
          </a:p>
        </p:txBody>
      </p:sp>
      <p:sp>
        <p:nvSpPr>
          <p:cNvPr id="122" name="VP…"/>
          <p:cNvSpPr txBox="1"/>
          <p:nvPr/>
        </p:nvSpPr>
        <p:spPr>
          <a:xfrm>
            <a:off x="6477359" y="1816047"/>
            <a:ext cx="5023442" cy="4582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10 Y en la visión que me hizo ver el Espíritu, el ángel me llevó a un monte grande y alto, y me mostró la gran ciudad santa de Jerusalén, que bajaba del cielo, de la presencia de Dios. </a:t>
            </a:r>
          </a:p>
          <a:p>
            <a:pPr defTabSz="368045">
              <a:spcBef>
                <a:spcPts val="600"/>
              </a:spcBef>
              <a:defRPr sz="2300">
                <a:latin typeface="Cambria"/>
                <a:ea typeface="Cambria"/>
                <a:cs typeface="Cambria"/>
                <a:sym typeface="Cambria"/>
              </a:defRPr>
            </a:pPr>
          </a:p>
          <a:p>
            <a:pPr defTabSz="368045">
              <a:spcBef>
                <a:spcPts val="600"/>
              </a:spcBef>
              <a:defRPr sz="2300">
                <a:latin typeface="Cambria"/>
                <a:ea typeface="Cambria"/>
                <a:cs typeface="Cambria"/>
                <a:sym typeface="Cambria"/>
              </a:defRPr>
            </a:pPr>
            <a:r>
              <a:t>11 La ciudad brillaba con el resplandor de Dios; su brillo era como el de una piedra preciosa, como un diamante, transparente como el cristal. </a:t>
            </a:r>
          </a:p>
        </p:txBody>
      </p:sp>
      <p:pic>
        <p:nvPicPr>
          <p:cNvPr id="12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2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21.12-13</a:t>
            </a:r>
          </a:p>
        </p:txBody>
      </p:sp>
      <p:sp>
        <p:nvSpPr>
          <p:cNvPr id="12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8" name="RVR…"/>
          <p:cNvSpPr txBox="1"/>
          <p:nvPr/>
        </p:nvSpPr>
        <p:spPr>
          <a:xfrm>
            <a:off x="1860550" y="2116666"/>
            <a:ext cx="4465717" cy="391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000">
                <a:latin typeface="Cambria"/>
                <a:ea typeface="Cambria"/>
                <a:cs typeface="Cambria"/>
                <a:sym typeface="Cambria"/>
              </a:defRPr>
            </a:pPr>
            <a:r>
              <a:t>RVR</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12 Tenía un muro grande y alto, con doce puertas, y en las puertas doce ángeles, y nombres inscritos, que son los de las doce tribus de los hijos de Israel. </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13 Tres puertas al oriente, tres puertas al norte, tres puertas al sur, tres puertas al occidente. </a:t>
            </a:r>
          </a:p>
        </p:txBody>
      </p:sp>
      <p:sp>
        <p:nvSpPr>
          <p:cNvPr id="129" name="VP…"/>
          <p:cNvSpPr txBox="1"/>
          <p:nvPr/>
        </p:nvSpPr>
        <p:spPr>
          <a:xfrm>
            <a:off x="6782017" y="2064697"/>
            <a:ext cx="4731111" cy="3590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000">
                <a:latin typeface="Cambria"/>
                <a:ea typeface="Cambria"/>
                <a:cs typeface="Cambria"/>
                <a:sym typeface="Cambria"/>
              </a:defRPr>
            </a:pPr>
            <a:r>
              <a:t>VP</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12 Alrededor de la ciudad había una muralla grande y alta, que tenía doce puertas, y en cada puerta había un ángel; en las puertas estaban escritos los nombres de las doce tribus de Israel.</a:t>
            </a:r>
          </a:p>
          <a:p>
            <a:pPr defTabSz="368045">
              <a:lnSpc>
                <a:spcPct val="110000"/>
              </a:lnSpc>
              <a:spcBef>
                <a:spcPts val="600"/>
              </a:spcBef>
              <a:defRPr sz="2000">
                <a:latin typeface="Cambria"/>
                <a:ea typeface="Cambria"/>
                <a:cs typeface="Cambria"/>
                <a:sym typeface="Cambria"/>
              </a:defRPr>
            </a:pPr>
          </a:p>
          <a:p>
            <a:pPr defTabSz="368045">
              <a:lnSpc>
                <a:spcPct val="110000"/>
              </a:lnSpc>
              <a:spcBef>
                <a:spcPts val="600"/>
              </a:spcBef>
              <a:defRPr sz="2000">
                <a:latin typeface="Cambria"/>
                <a:ea typeface="Cambria"/>
                <a:cs typeface="Cambria"/>
                <a:sym typeface="Cambria"/>
              </a:defRPr>
            </a:pPr>
            <a:r>
              <a:t>13 Tres puertas daban al este, tres al norte, tres al sur y tres al oeste.</a:t>
            </a:r>
          </a:p>
        </p:txBody>
      </p:sp>
      <p:pic>
        <p:nvPicPr>
          <p:cNvPr id="13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1"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21.14-15</a:t>
            </a:r>
          </a:p>
        </p:txBody>
      </p:sp>
      <p:sp>
        <p:nvSpPr>
          <p:cNvPr id="13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5" name="RVR…"/>
          <p:cNvSpPr txBox="1"/>
          <p:nvPr/>
        </p:nvSpPr>
        <p:spPr>
          <a:xfrm>
            <a:off x="1940983" y="2045070"/>
            <a:ext cx="4300539"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14 El muro de la ciudad tenía doce cimientos y sobre ellos los doce nombres de los doce apóstoles del Cordero.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15 El que hablaba conmigo tenía una caña de medir, de oro, para medir la ciudad, sus puertas y su muro. </a:t>
            </a:r>
          </a:p>
        </p:txBody>
      </p:sp>
      <p:sp>
        <p:nvSpPr>
          <p:cNvPr id="136" name="VP…"/>
          <p:cNvSpPr txBox="1"/>
          <p:nvPr/>
        </p:nvSpPr>
        <p:spPr>
          <a:xfrm>
            <a:off x="6595892" y="2045070"/>
            <a:ext cx="4602863"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14 La muralla de la ciudad tenía doce piedras por base, en las que estaban escritos los nombres de los doce apóstoles del Cordero.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15 El ángel que hablaba conmigo llevaba una caña de oro para medir la ciudad, sus puertas y su muralla. </a:t>
            </a:r>
          </a:p>
        </p:txBody>
      </p:sp>
      <p:pic>
        <p:nvPicPr>
          <p:cNvPr id="13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21.16-17</a:t>
            </a:r>
          </a:p>
        </p:txBody>
      </p:sp>
      <p:sp>
        <p:nvSpPr>
          <p:cNvPr id="14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2" name="RVR…"/>
          <p:cNvSpPr txBox="1"/>
          <p:nvPr/>
        </p:nvSpPr>
        <p:spPr>
          <a:xfrm>
            <a:off x="1940983" y="2225410"/>
            <a:ext cx="4300539"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16 La ciudad se halla establecida como un cuadrado: su longitud es igual a su anchura. Con la caña midió la ciudad: doce mil estadios. La longitud, la altura y la anchura de ella son iguales.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17 Y midió su muro: ciento cuarenta y cuatro codos, según medida de hombre, la cual era la del ángel. </a:t>
            </a:r>
          </a:p>
        </p:txBody>
      </p:sp>
      <p:sp>
        <p:nvSpPr>
          <p:cNvPr id="143" name="VP…"/>
          <p:cNvSpPr txBox="1"/>
          <p:nvPr/>
        </p:nvSpPr>
        <p:spPr>
          <a:xfrm>
            <a:off x="6663625" y="2225410"/>
            <a:ext cx="4602863"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16 La ciudad era cuadrada; su largo era igual a su ancho. El ángel midió con su caña la ciudad: medía doce mil estadios; su largo, su alto y su ancho eran iguales.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17 Luego midió la muralla: medía ciento cuarenta y cuatro codos, según las medidas humanas que el ángel estaba usando.</a:t>
            </a:r>
          </a:p>
        </p:txBody>
      </p:sp>
      <p:pic>
        <p:nvPicPr>
          <p:cNvPr id="14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21.18-19</a:t>
            </a:r>
          </a:p>
        </p:txBody>
      </p:sp>
      <p:sp>
        <p:nvSpPr>
          <p:cNvPr id="14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9" name="RVR…"/>
          <p:cNvSpPr txBox="1"/>
          <p:nvPr/>
        </p:nvSpPr>
        <p:spPr>
          <a:xfrm>
            <a:off x="1957916" y="1779640"/>
            <a:ext cx="4300539" cy="4790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18 El material de su muro era de jaspe, pero la ciudad era de oro puro, semejante al vidrio limpio.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19 Los cimientos del muro de la ciudad estaban adornados con toda clase de piedras preciosas. El primer cimiento era de jaspe, el segundo de zafiro, el tercero de ágata, el cuarto de esmeralda,</a:t>
            </a:r>
          </a:p>
        </p:txBody>
      </p:sp>
      <p:sp>
        <p:nvSpPr>
          <p:cNvPr id="150" name="VP…"/>
          <p:cNvSpPr txBox="1"/>
          <p:nvPr/>
        </p:nvSpPr>
        <p:spPr>
          <a:xfrm>
            <a:off x="6646693" y="1779640"/>
            <a:ext cx="4602863" cy="4790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18 La muralla estaba hecha de diamante, y la ciudad era de oro puro, como vidrio pulido.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19 Las piedras de la base de la muralla estaban adornadas con toda clase de piedras preciosas: la primera, con diamante; la segunda, con zafiro; la tercera, con ágata; la cuarta, con esmeralda; </a:t>
            </a:r>
          </a:p>
        </p:txBody>
      </p:sp>
      <p:pic>
        <p:nvPicPr>
          <p:cNvPr id="15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