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22</a:t>
            </a:r>
            <a:br/>
            <a:r>
              <a:rPr b="0" cap="all">
                <a:solidFill>
                  <a:srgbClr val="ADCEC7"/>
                </a:solidFill>
                <a:latin typeface="Futura Bold"/>
                <a:ea typeface="Futura Bold"/>
                <a:cs typeface="Futura Bold"/>
                <a:sym typeface="Futura Bold"/>
              </a:rPr>
              <a:t>La palabra da paz</a:t>
            </a:r>
          </a:p>
        </p:txBody>
      </p:sp>
      <p:sp>
        <p:nvSpPr>
          <p:cNvPr id="95" name="Subtitle 2"/>
          <p:cNvSpPr txBox="1"/>
          <p:nvPr>
            <p:ph type="subTitle" sz="quarter" idx="1"/>
          </p:nvPr>
        </p:nvSpPr>
        <p:spPr>
          <a:xfrm>
            <a:off x="433386" y="2195947"/>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 Juan 14.15-29</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967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584200">
              <a:defRPr sz="2000">
                <a:solidFill>
                  <a:srgbClr val="3B3838"/>
                </a:solidFill>
                <a:latin typeface="Cambria"/>
                <a:ea typeface="Cambria"/>
                <a:cs typeface="Cambria"/>
                <a:sym typeface="Cambria"/>
              </a:defRPr>
            </a:lvl1pPr>
          </a:lstStyle>
          <a:p>
            <a:pPr/>
            <a:r>
              <a:t>«Y yo rogaré al Padre y os dará otro Consolador, para que esté con vosotros para siempre». Juan 14.16</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14.19-20</a:t>
            </a:r>
          </a:p>
        </p:txBody>
      </p:sp>
      <p:sp>
        <p:nvSpPr>
          <p:cNvPr id="152"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3" name="RVR…"/>
          <p:cNvSpPr txBox="1"/>
          <p:nvPr/>
        </p:nvSpPr>
        <p:spPr>
          <a:xfrm>
            <a:off x="1940983" y="2045493"/>
            <a:ext cx="4300539" cy="4394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19 Todavía un poco, y el mundo no me verá más, pero vosotros me veréis; porque yo vivo, vosotros también viviréis.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20 En aquel día vosotros conoceréis que yo estoy en mi Padre, y vosotros en mí y yo en vosotros. </a:t>
            </a:r>
          </a:p>
        </p:txBody>
      </p:sp>
      <p:sp>
        <p:nvSpPr>
          <p:cNvPr id="154" name="VP…"/>
          <p:cNvSpPr txBox="1"/>
          <p:nvPr/>
        </p:nvSpPr>
        <p:spPr>
          <a:xfrm>
            <a:off x="6511226" y="2035334"/>
            <a:ext cx="4602863" cy="3601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19 Dentro de poco, los que son del mundo ya no me verán; pero ustedes me verán, y vivirán porque yo vivo.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20 En aquel día, ustedes se darán cuenta de que yo estoy en mi Padre, y ustedes están en mí, y yo en ustedes. </a:t>
            </a:r>
          </a:p>
        </p:txBody>
      </p:sp>
      <p:pic>
        <p:nvPicPr>
          <p:cNvPr id="155"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6"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14.21-22</a:t>
            </a:r>
          </a:p>
        </p:txBody>
      </p:sp>
      <p:sp>
        <p:nvSpPr>
          <p:cNvPr id="159"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0" name="RVR…"/>
          <p:cNvSpPr txBox="1"/>
          <p:nvPr/>
        </p:nvSpPr>
        <p:spPr>
          <a:xfrm>
            <a:off x="1940983" y="1907910"/>
            <a:ext cx="4300539"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21 El que tiene mis mandamientos y los guarda, ése es el que me ama; y el que me ama será amado por mi Padre, y yo lo amaré y me manifestaré a él.</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22 Le dijo Judas (no el Iscariote): —Señor, ¿cómo es que te manifestarás a nosotros y no al mundo?</a:t>
            </a:r>
          </a:p>
        </p:txBody>
      </p:sp>
      <p:sp>
        <p:nvSpPr>
          <p:cNvPr id="161" name="VP…"/>
          <p:cNvSpPr txBox="1"/>
          <p:nvPr/>
        </p:nvSpPr>
        <p:spPr>
          <a:xfrm>
            <a:off x="6646692" y="1907910"/>
            <a:ext cx="4602863"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21 El que recibe mis mandamientos y los obedece, demuestra que de veras me ama. Y mi Padre amará al que me ama, y yo también lo amaré y me mostraré a él.</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22 Judas (no el Iscariote) le preguntó: —Señor, ¿por qué vas a mostrarte a nosotros y no a la gente del mundo?</a:t>
            </a:r>
          </a:p>
        </p:txBody>
      </p:sp>
      <p:pic>
        <p:nvPicPr>
          <p:cNvPr id="162"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14.23-24</a:t>
            </a:r>
          </a:p>
        </p:txBody>
      </p:sp>
      <p:sp>
        <p:nvSpPr>
          <p:cNvPr id="16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7" name="RVR…"/>
          <p:cNvSpPr txBox="1"/>
          <p:nvPr/>
        </p:nvSpPr>
        <p:spPr>
          <a:xfrm>
            <a:off x="1957916" y="1774560"/>
            <a:ext cx="4300539"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23 Respondió Jesús y le dijo: —El que me ama, mi palabra guardará; y mi Padre lo amará, y vendremos a él y haremos morada con él.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24 El que no me ama no guarda mis palabras; y la palabra que habéis oído no es mía, sino del Padre que me envió.</a:t>
            </a:r>
          </a:p>
        </p:txBody>
      </p:sp>
      <p:sp>
        <p:nvSpPr>
          <p:cNvPr id="168" name="VP…"/>
          <p:cNvSpPr txBox="1"/>
          <p:nvPr/>
        </p:nvSpPr>
        <p:spPr>
          <a:xfrm>
            <a:off x="6646692" y="1694973"/>
            <a:ext cx="4602863" cy="4790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23 Jesús le contestó: —El que me ama, hace caso de mi palabra; y mi Padre lo amará, y mi Padre y yo vendremos a vivir con él.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24 El que no me ama, no hace caso de mis palabras. Las palabras que ustedes están escuchando no son mías, sino del Padre, que me ha enviado.</a:t>
            </a:r>
          </a:p>
        </p:txBody>
      </p:sp>
      <p:pic>
        <p:nvPicPr>
          <p:cNvPr id="16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14.25-26</a:t>
            </a:r>
          </a:p>
        </p:txBody>
      </p:sp>
      <p:sp>
        <p:nvSpPr>
          <p:cNvPr id="17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74" name="RVR…"/>
          <p:cNvSpPr txBox="1"/>
          <p:nvPr/>
        </p:nvSpPr>
        <p:spPr>
          <a:xfrm>
            <a:off x="1924050" y="2057347"/>
            <a:ext cx="4300539" cy="3997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25 »Os he dicho estas cosas estando con vosotros.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26 Pero el Consolador, el Espíritu Santo, a quien el Padre enviará en mi nombre, él os enseñará todas las cosas y os recordará todo lo que yo os he dicho.</a:t>
            </a:r>
          </a:p>
        </p:txBody>
      </p:sp>
      <p:sp>
        <p:nvSpPr>
          <p:cNvPr id="175" name="VP…"/>
          <p:cNvSpPr txBox="1"/>
          <p:nvPr/>
        </p:nvSpPr>
        <p:spPr>
          <a:xfrm>
            <a:off x="6646692" y="2057347"/>
            <a:ext cx="4602863" cy="3997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25 »Les estoy diciendo todo esto mientras estoy con ustedes;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26 pero el Defensor, el Espíritu Santo que el Padre va a enviar en mi nombre, les enseñará todas las cosas y les recordará todo lo que yo les he dicho.</a:t>
            </a:r>
          </a:p>
        </p:txBody>
      </p:sp>
      <p:pic>
        <p:nvPicPr>
          <p:cNvPr id="17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14.27-28</a:t>
            </a:r>
          </a:p>
        </p:txBody>
      </p:sp>
      <p:sp>
        <p:nvSpPr>
          <p:cNvPr id="18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81" name="RVR…"/>
          <p:cNvSpPr txBox="1"/>
          <p:nvPr/>
        </p:nvSpPr>
        <p:spPr>
          <a:xfrm>
            <a:off x="1957916" y="1937543"/>
            <a:ext cx="4300539" cy="4610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27 »La paz os dejo, mi paz os doy; yo no os la doy como el mundo la da. No se turbe vuestro corazón ni tenga miedo.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28 Habéis oído que yo os he dicho: “Voy, y vuelvo a vosotros.” Si me amarais, os habríais regocijado, porque he dicho que voy al Padre, porque el Padre mayor es que yo. </a:t>
            </a:r>
          </a:p>
        </p:txBody>
      </p:sp>
      <p:sp>
        <p:nvSpPr>
          <p:cNvPr id="182" name="VP…"/>
          <p:cNvSpPr txBox="1"/>
          <p:nvPr/>
        </p:nvSpPr>
        <p:spPr>
          <a:xfrm>
            <a:off x="6663625" y="1937544"/>
            <a:ext cx="4602863" cy="461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27 »Les dejo la paz. Les doy mi paz, pero no se la doy como la dan los  </a:t>
            </a:r>
          </a:p>
          <a:p>
            <a:pPr defTabSz="368045">
              <a:lnSpc>
                <a:spcPct val="120000"/>
              </a:lnSpc>
              <a:defRPr sz="2100">
                <a:latin typeface="Cambria"/>
                <a:ea typeface="Cambria"/>
                <a:cs typeface="Cambria"/>
                <a:sym typeface="Cambria"/>
              </a:defRPr>
            </a:pPr>
            <a:r>
              <a:t> que son del mundo. No se angustien ni tengan miedo.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28 Ya me oyeron decir que me voy y que vendré para estar otra vez con ustedes. Si de veras me amaran, se habrían alegrado al saber que voy al Padre, porque él es más que yo. </a:t>
            </a:r>
          </a:p>
        </p:txBody>
      </p:sp>
      <p:pic>
        <p:nvPicPr>
          <p:cNvPr id="18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8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14.29</a:t>
            </a:r>
          </a:p>
        </p:txBody>
      </p:sp>
      <p:sp>
        <p:nvSpPr>
          <p:cNvPr id="18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88" name="RVR…"/>
          <p:cNvSpPr txBox="1"/>
          <p:nvPr/>
        </p:nvSpPr>
        <p:spPr>
          <a:xfrm>
            <a:off x="1940983" y="2705470"/>
            <a:ext cx="4300539" cy="253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800">
                <a:latin typeface="Cambria"/>
                <a:ea typeface="Cambria"/>
                <a:cs typeface="Cambria"/>
                <a:sym typeface="Cambria"/>
              </a:defRPr>
            </a:pPr>
            <a:r>
              <a:t>RVR</a:t>
            </a:r>
          </a:p>
          <a:p>
            <a:pPr defTabSz="368045">
              <a:lnSpc>
                <a:spcPct val="120000"/>
              </a:lnSpc>
              <a:defRPr sz="2800">
                <a:latin typeface="Cambria"/>
                <a:ea typeface="Cambria"/>
                <a:cs typeface="Cambria"/>
                <a:sym typeface="Cambria"/>
              </a:defRPr>
            </a:pPr>
          </a:p>
          <a:p>
            <a:pPr defTabSz="368045">
              <a:lnSpc>
                <a:spcPct val="120000"/>
              </a:lnSpc>
              <a:defRPr sz="2800">
                <a:latin typeface="Cambria"/>
                <a:ea typeface="Cambria"/>
                <a:cs typeface="Cambria"/>
                <a:sym typeface="Cambria"/>
              </a:defRPr>
            </a:pPr>
            <a:r>
              <a:t>29 Y ahora os lo he dicho antes que suceda, para que, cuando suceda, creáis.</a:t>
            </a:r>
          </a:p>
        </p:txBody>
      </p:sp>
      <p:sp>
        <p:nvSpPr>
          <p:cNvPr id="189" name="VP…"/>
          <p:cNvSpPr txBox="1"/>
          <p:nvPr/>
        </p:nvSpPr>
        <p:spPr>
          <a:xfrm>
            <a:off x="6663625" y="2570003"/>
            <a:ext cx="4602863" cy="253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800">
                <a:latin typeface="Cambria"/>
                <a:ea typeface="Cambria"/>
                <a:cs typeface="Cambria"/>
                <a:sym typeface="Cambria"/>
              </a:defRPr>
            </a:pPr>
            <a:r>
              <a:t>VP</a:t>
            </a:r>
          </a:p>
          <a:p>
            <a:pPr defTabSz="368045">
              <a:lnSpc>
                <a:spcPct val="120000"/>
              </a:lnSpc>
              <a:defRPr sz="2800">
                <a:latin typeface="Cambria"/>
                <a:ea typeface="Cambria"/>
                <a:cs typeface="Cambria"/>
                <a:sym typeface="Cambria"/>
              </a:defRPr>
            </a:pPr>
          </a:p>
          <a:p>
            <a:pPr defTabSz="368045">
              <a:lnSpc>
                <a:spcPct val="120000"/>
              </a:lnSpc>
              <a:defRPr sz="2800">
                <a:latin typeface="Cambria"/>
                <a:ea typeface="Cambria"/>
                <a:cs typeface="Cambria"/>
                <a:sym typeface="Cambria"/>
              </a:defRPr>
            </a:pPr>
            <a:r>
              <a:t>29 Les digo esto de antemano para que, cuando suceda, entonces crean.</a:t>
            </a:r>
          </a:p>
        </p:txBody>
      </p:sp>
      <p:pic>
        <p:nvPicPr>
          <p:cNvPr id="19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9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94"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95"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449566"/>
            <a:ext cx="8686800" cy="3520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El amor a Jesús implica compromiso y se demuestra en la obediencia y fidelidad de sus enseñanzas.</a:t>
            </a:r>
          </a:p>
          <a:p>
            <a:pPr marL="230605" indent="-230605" defTabSz="443991">
              <a:lnSpc>
                <a:spcPct val="120000"/>
              </a:lnSpc>
              <a:spcBef>
                <a:spcPts val="600"/>
              </a:spcBef>
              <a:buSzPct val="100000"/>
              <a:buChar char="•"/>
              <a:defRPr sz="2400">
                <a:latin typeface="Cambria"/>
                <a:ea typeface="Cambria"/>
                <a:cs typeface="Cambria"/>
                <a:sym typeface="Cambria"/>
              </a:defRPr>
            </a:pPr>
            <a:r>
              <a:t>El Espíritu Santo es la presencia divina prometida a cada creyente fiel para enseñar y recordar las palabras de Jesús. Otras tareas del Espíritu Santo son: acompañar, consolar, ayudar, defender, redargüir y capacitar a los creyentes para trabajar adecuadamente ante los desafíos de la vida cristiana para hacer la voluntad de Dios. </a:t>
            </a:r>
          </a:p>
        </p:txBody>
      </p:sp>
      <p:pic>
        <p:nvPicPr>
          <p:cNvPr id="196"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97"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200"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201"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05464" y="2176198"/>
            <a:ext cx="9645872" cy="414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500">
                <a:latin typeface="Cambria"/>
                <a:ea typeface="Cambria"/>
                <a:cs typeface="Cambria"/>
                <a:sym typeface="Cambria"/>
              </a:defRPr>
            </a:pPr>
            <a:r>
              <a:t>Jesús es el dador de la paz verdadera. La paz de Jesús es mayor que la que el mundo ofrece, pues imparte serenidad interna aun ante las tormentas de la vida, rebasa lo personal y se extiende a la comunidad y al planeta (naturaleza). Como hijos e hijas de Dios debemos proclamar su palabra y promover en todas nuestras acciones la paz, el amor y la justicia de Dios. </a:t>
            </a:r>
          </a:p>
          <a:p>
            <a:pPr marL="200526" indent="-200526" defTabSz="443991">
              <a:lnSpc>
                <a:spcPct val="120000"/>
              </a:lnSpc>
              <a:buSzPct val="100000"/>
              <a:buChar char="•"/>
              <a:defRPr sz="2500">
                <a:latin typeface="Cambria"/>
                <a:ea typeface="Cambria"/>
                <a:cs typeface="Cambria"/>
                <a:sym typeface="Cambria"/>
              </a:defRPr>
            </a:pPr>
            <a:r>
              <a:t>Padre, Hijo y Espíritu Santo son uno. Dios se ha manifestado de diversas maneras por su gran amor a la humanidad para revelar, redimir y dar vida plena y eterna </a:t>
            </a:r>
          </a:p>
        </p:txBody>
      </p:sp>
      <p:pic>
        <p:nvPicPr>
          <p:cNvPr id="202"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203"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206"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207"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813962"/>
            <a:ext cx="9236076"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Padre eterno, gracias por Jesucristo nuestro Salvador y dador de la paz verdadera. Gracias por la presencia del Espíritu Santo en nuestras vidas, que nos fortalece, acompaña, enseña y recuerda tu palabra. Que esa paz la vivamos en comunidad, de tal manera que tu Reino se haga una realidad en medio de este mundo. En el nombre de Jesús nuestro Señor te lo pedimos, amén. </a:t>
            </a:r>
          </a:p>
        </p:txBody>
      </p:sp>
      <p:pic>
        <p:nvPicPr>
          <p:cNvPr id="208"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20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538765"/>
            <a:ext cx="9432598" cy="3790410"/>
          </a:xfrm>
          <a:prstGeom prst="rect">
            <a:avLst/>
          </a:prstGeom>
        </p:spPr>
        <p:txBody>
          <a:bodyPr/>
          <a:lstStyle/>
          <a:p>
            <a:pPr marL="228599" indent="-228599" defTabSz="584200">
              <a:lnSpc>
                <a:spcPct val="100000"/>
              </a:lnSpc>
              <a:spcBef>
                <a:spcPts val="600"/>
              </a:spcBef>
              <a:buSzPct val="145000"/>
              <a:defRPr sz="4000">
                <a:latin typeface="Cambria"/>
                <a:ea typeface="Cambria"/>
                <a:cs typeface="Cambria"/>
                <a:sym typeface="Cambria"/>
              </a:defRPr>
            </a:pPr>
            <a:r>
              <a:t>Reconocer que Jesús es el dador de la paz verdadera. </a:t>
            </a:r>
          </a:p>
          <a:p>
            <a:pPr marL="228599" indent="-228599" defTabSz="584200">
              <a:lnSpc>
                <a:spcPct val="100000"/>
              </a:lnSpc>
              <a:spcBef>
                <a:spcPts val="600"/>
              </a:spcBef>
              <a:buSzPct val="145000"/>
              <a:defRPr sz="4000">
                <a:latin typeface="Cambria"/>
                <a:ea typeface="Cambria"/>
                <a:cs typeface="Cambria"/>
                <a:sym typeface="Cambria"/>
              </a:defRPr>
            </a:pPr>
            <a:r>
              <a:t>Examinar la relación entre el amor a Jesús y la obediencia a sus preceptos.</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Content Placeholder 2"/>
          <p:cNvSpPr txBox="1"/>
          <p:nvPr>
            <p:ph type="body" idx="1"/>
          </p:nvPr>
        </p:nvSpPr>
        <p:spPr>
          <a:xfrm>
            <a:off x="1379701" y="2538765"/>
            <a:ext cx="9432598" cy="3790410"/>
          </a:xfrm>
          <a:prstGeom prst="rect">
            <a:avLst/>
          </a:prstGeom>
        </p:spPr>
        <p:txBody>
          <a:bodyPr/>
          <a:lstStyle/>
          <a:p>
            <a:pPr marL="228599" indent="-228599" defTabSz="584200">
              <a:lnSpc>
                <a:spcPct val="100000"/>
              </a:lnSpc>
              <a:spcBef>
                <a:spcPts val="600"/>
              </a:spcBef>
              <a:buSzPct val="145000"/>
              <a:defRPr sz="4000">
                <a:latin typeface="Cambria"/>
                <a:ea typeface="Cambria"/>
                <a:cs typeface="Cambria"/>
                <a:sym typeface="Cambria"/>
              </a:defRPr>
            </a:pPr>
            <a:r>
              <a:t>Reconocer la presencia y acción del Espíritu Santo en la vida de los creyentes. </a:t>
            </a:r>
          </a:p>
          <a:p>
            <a:pPr marL="228599" indent="-228599" defTabSz="584200">
              <a:lnSpc>
                <a:spcPct val="100000"/>
              </a:lnSpc>
              <a:spcBef>
                <a:spcPts val="600"/>
              </a:spcBef>
              <a:buSzPct val="145000"/>
              <a:defRPr sz="4000">
                <a:latin typeface="Cambria"/>
                <a:ea typeface="Cambria"/>
                <a:cs typeface="Cambria"/>
                <a:sym typeface="Cambria"/>
              </a:defRPr>
            </a:pPr>
            <a:r>
              <a:t>Explorar la relación del Padre, Jesús el Hijo y el Espíritu Santo en el Evangelio de Juan.  </a:t>
            </a:r>
          </a:p>
        </p:txBody>
      </p:sp>
      <p:sp>
        <p:nvSpPr>
          <p:cNvPr id="108"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490727">
              <a:lnSpc>
                <a:spcPct val="100000"/>
              </a:lnSpc>
              <a:spcBef>
                <a:spcPts val="500"/>
              </a:spcBef>
              <a:buSzTx/>
              <a:buNone/>
              <a:defRPr b="1" sz="3108">
                <a:solidFill>
                  <a:srgbClr val="3B3838"/>
                </a:solidFill>
                <a:latin typeface="Cambria"/>
                <a:ea typeface="Cambria"/>
                <a:cs typeface="Cambria"/>
                <a:sym typeface="Cambria"/>
              </a:defRPr>
            </a:pPr>
            <a:r>
              <a:t>Espíritu Santo: </a:t>
            </a:r>
            <a:r>
              <a:rPr b="0"/>
              <a:t>Es la tercera persona de la Trinidad y está presente en la vida de cada creyente. Es presencia divina enviada por el Padre y por Jesús para que esté con los creyentes siempre. Es Espíritu de verdad, defensor, abogado, consolador (del griego paracleto), enseña, recuerda lo que Jesús enseñó, y convence de pecado, de justicia y de juicio (Jn 16.7-15), entre otras funciones en la vida de cada creyente y la Iglesia. </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303783">
              <a:lnSpc>
                <a:spcPct val="100000"/>
              </a:lnSpc>
              <a:spcBef>
                <a:spcPts val="300"/>
              </a:spcBef>
              <a:buSzTx/>
              <a:buNone/>
              <a:defRPr b="1" sz="2496">
                <a:solidFill>
                  <a:srgbClr val="3B3838"/>
                </a:solidFill>
                <a:latin typeface="Cambria"/>
                <a:ea typeface="Cambria"/>
                <a:cs typeface="Cambria"/>
                <a:sym typeface="Cambria"/>
              </a:defRPr>
            </a:pPr>
            <a:r>
              <a:t>Paz: </a:t>
            </a:r>
            <a:r>
              <a:rPr b="0"/>
              <a:t>En griego ειρήνη o eiríni, y en hebreo shalom. Es el estado de bienestar integral en la persona, sus relaciones y la comunidad. La paz es don de Dios (Sal 29.11; Is 26.12; 45.7) y resultado de nuestra relación con él. El siervo de Yahveh (Jesucristo) es el príncipe de paz (Is 9.2; Zac 9.9). La paz es símbolo de los tiempos mesiánicos (Lc 1.79; 2.14). Dios de paz (Ro 15.33; 16.20; 1 Co 14.33) y funda la paz por medio de su Hijo Jesucristo (Flp 1.2; Col 1.20; Hch 10.36) quien da su paz (Jn 14.27). Jesús es nuestra paz (Ef 2.14). La paz de Cristo se alcanza por la comunión con él (1 P 5.14; Flp 4.7), es parte del fruto del Espíritu (Ga 5.22) y de la justificación (Ro 5.1).</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6" name="Content Placeholder 2"/>
          <p:cNvSpPr txBox="1"/>
          <p:nvPr>
            <p:ph type="body" idx="1"/>
          </p:nvPr>
        </p:nvSpPr>
        <p:spPr>
          <a:xfrm>
            <a:off x="1439723" y="2341613"/>
            <a:ext cx="9312554" cy="3938508"/>
          </a:xfrm>
          <a:prstGeom prst="rect">
            <a:avLst/>
          </a:prstGeom>
        </p:spPr>
        <p:txBody>
          <a:bodyPr/>
          <a:lstStyle/>
          <a:p>
            <a:pPr marL="0" indent="0" defTabSz="350520">
              <a:lnSpc>
                <a:spcPct val="100000"/>
              </a:lnSpc>
              <a:spcBef>
                <a:spcPts val="300"/>
              </a:spcBef>
              <a:buSzTx/>
              <a:buNone/>
              <a:defRPr b="1" sz="2880">
                <a:solidFill>
                  <a:srgbClr val="3B3838"/>
                </a:solidFill>
                <a:latin typeface="Cambria"/>
                <a:ea typeface="Cambria"/>
                <a:cs typeface="Cambria"/>
                <a:sym typeface="Cambria"/>
              </a:defRPr>
            </a:pPr>
            <a:r>
              <a:t>Mundo: </a:t>
            </a:r>
            <a:r>
              <a:rPr b="0"/>
              <a:t>En la Biblia este término tiene diversos sentidos dependiendo del contexto y el mensaje que se quiere comunicar. La creación de Dios; la tierra habitada; la humanidad que Dios ama y desea salvar; la humanidad pecadora que rechaza y se aparta de Dios; el siglo (mundo) venidero son algunos ejemplos de esto.  En este capítulo 14, mundo es usado cuatro veces (14.22, 27, 30, 31). En los versículos 22 y 27 de esta lección se refiere a la humanidad que no conoce a Dios y le rechaza, y vive otros valores. </a:t>
            </a:r>
          </a:p>
        </p:txBody>
      </p:sp>
      <p:sp>
        <p:nvSpPr>
          <p:cNvPr id="127"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8"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32" name="Content Placeholder 2"/>
          <p:cNvSpPr txBox="1"/>
          <p:nvPr>
            <p:ph type="body" idx="1"/>
          </p:nvPr>
        </p:nvSpPr>
        <p:spPr>
          <a:xfrm>
            <a:off x="1439723" y="2341613"/>
            <a:ext cx="9312554" cy="3938508"/>
          </a:xfrm>
          <a:prstGeom prst="rect">
            <a:avLst/>
          </a:prstGeom>
        </p:spPr>
        <p:txBody>
          <a:bodyPr/>
          <a:lstStyle/>
          <a:p>
            <a:pPr marL="0" indent="0" defTabSz="449833">
              <a:lnSpc>
                <a:spcPct val="100000"/>
              </a:lnSpc>
              <a:spcBef>
                <a:spcPts val="400"/>
              </a:spcBef>
              <a:buSzTx/>
              <a:buNone/>
              <a:defRPr b="1" sz="3696">
                <a:solidFill>
                  <a:srgbClr val="3B3838"/>
                </a:solidFill>
                <a:latin typeface="Cambria"/>
                <a:ea typeface="Cambria"/>
                <a:cs typeface="Cambria"/>
                <a:sym typeface="Cambria"/>
              </a:defRPr>
            </a:pPr>
            <a:r>
              <a:t>Judas: </a:t>
            </a:r>
            <a:r>
              <a:rPr b="0"/>
              <a:t>El Judas que se menciona en esta lección (Jn 14.22) no es Judas Iscariote, sino otro Judas también llamado Tadeo o Lebeo (Mt 10.3; Mc 3.18), hermano de Jacobo (Hch 1.13) y uno de los doce apóstoles de Jesús. El nombre es común en la cultura judía y significa «alabanza».</a:t>
            </a:r>
          </a:p>
        </p:txBody>
      </p:sp>
      <p:sp>
        <p:nvSpPr>
          <p:cNvPr id="133"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34"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3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14.15-16</a:t>
            </a:r>
          </a:p>
        </p:txBody>
      </p:sp>
      <p:sp>
        <p:nvSpPr>
          <p:cNvPr id="13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9" name="RVR…"/>
          <p:cNvSpPr txBox="1"/>
          <p:nvPr/>
        </p:nvSpPr>
        <p:spPr>
          <a:xfrm>
            <a:off x="1551516" y="2396860"/>
            <a:ext cx="4300539"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300">
                <a:latin typeface="Cambria"/>
                <a:ea typeface="Cambria"/>
                <a:cs typeface="Cambria"/>
                <a:sym typeface="Cambria"/>
              </a:defRPr>
            </a:pPr>
            <a:r>
              <a:t>RVR</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15 »Si me amáis, guardad mis mandamientos. </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16 Y yo rogaré al Padre y os dará otro Consolador, para que esté con vosotros para siempre: </a:t>
            </a:r>
          </a:p>
        </p:txBody>
      </p:sp>
      <p:sp>
        <p:nvSpPr>
          <p:cNvPr id="140" name="VP…"/>
          <p:cNvSpPr txBox="1"/>
          <p:nvPr/>
        </p:nvSpPr>
        <p:spPr>
          <a:xfrm>
            <a:off x="6477359" y="2194930"/>
            <a:ext cx="5023442" cy="3553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15 »Si ustedes me aman, obedecerán mis mandamientos. </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16 Y yo le pediré al Padre que les mande otro Defensor, el Espíritu de la verdad, para que esté siempre con ustedes. </a:t>
            </a:r>
          </a:p>
        </p:txBody>
      </p:sp>
      <p:pic>
        <p:nvPicPr>
          <p:cNvPr id="14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14.17-18</a:t>
            </a:r>
          </a:p>
        </p:txBody>
      </p:sp>
      <p:sp>
        <p:nvSpPr>
          <p:cNvPr id="145"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6" name="RVR…"/>
          <p:cNvSpPr txBox="1"/>
          <p:nvPr/>
        </p:nvSpPr>
        <p:spPr>
          <a:xfrm>
            <a:off x="1860550" y="2000461"/>
            <a:ext cx="4465717" cy="41440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300">
                <a:latin typeface="Cambria"/>
                <a:ea typeface="Cambria"/>
                <a:cs typeface="Cambria"/>
                <a:sym typeface="Cambria"/>
              </a:defRPr>
            </a:pPr>
            <a:r>
              <a:t>RVR</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17 el Espíritu de verdad, al cual el mundo no puede recibir, porque no lo ve ni lo conoce; pero vosotros lo conocéis, porque vive con vosotros y estará en vosotros.</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18 »No os dejaré huérfanos; volveré a vosotros. </a:t>
            </a:r>
          </a:p>
        </p:txBody>
      </p:sp>
      <p:sp>
        <p:nvSpPr>
          <p:cNvPr id="147" name="VP…"/>
          <p:cNvSpPr txBox="1"/>
          <p:nvPr/>
        </p:nvSpPr>
        <p:spPr>
          <a:xfrm>
            <a:off x="6782017" y="2000461"/>
            <a:ext cx="4731111" cy="41440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300">
                <a:latin typeface="Cambria"/>
                <a:ea typeface="Cambria"/>
                <a:cs typeface="Cambria"/>
                <a:sym typeface="Cambria"/>
              </a:defRPr>
            </a:pPr>
            <a:r>
              <a:t>VP</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17 Los que son del mundo no lo pueden recibir, porque no lo ven ni lo conocen; pero ustedes lo conocen, porque él permanece con ustedes y estará en ustedes.</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18 »No los voy a dejar huérfanos; volveré para estar con ustedes. </a:t>
            </a:r>
          </a:p>
        </p:txBody>
      </p:sp>
      <p:pic>
        <p:nvPicPr>
          <p:cNvPr id="148"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9"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