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19</a:t>
            </a:r>
            <a:br/>
            <a:r>
              <a:rPr b="0" cap="all">
                <a:solidFill>
                  <a:srgbClr val="ADCEC7"/>
                </a:solidFill>
                <a:latin typeface="Futura Bold"/>
                <a:ea typeface="Futura Bold"/>
                <a:cs typeface="Futura Bold"/>
                <a:sym typeface="Futura Bold"/>
              </a:rPr>
              <a:t>La palabra sana</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Juan 4.46-54</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259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«El padre entonces entendió que aquélla era la hora en que Jesús le había dicho: “Tu hijo vive”. Y creyó él con toda su casa». </a:t>
            </a:r>
          </a:p>
          <a:p>
            <a:pPr defTabSz="584200">
              <a:defRPr sz="2000">
                <a:solidFill>
                  <a:srgbClr val="3B3838"/>
                </a:solidFill>
                <a:latin typeface="Cambria"/>
                <a:ea typeface="Cambria"/>
                <a:cs typeface="Cambria"/>
                <a:sym typeface="Cambria"/>
              </a:defRPr>
            </a:pPr>
            <a:r>
              <a:t>Juan 4.53</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4.52-53</a:t>
            </a:r>
          </a:p>
        </p:txBody>
      </p:sp>
      <p:sp>
        <p:nvSpPr>
          <p:cNvPr id="15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4" name="RVR…"/>
          <p:cNvSpPr txBox="1"/>
          <p:nvPr/>
        </p:nvSpPr>
        <p:spPr>
          <a:xfrm>
            <a:off x="1940983" y="1774560"/>
            <a:ext cx="4300539" cy="439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52  Entonces él les preguntó a qué hora había comenzado a mejorar. Le dijeron: —Ayer, a la hora séptima, se le pasó la fiebre.</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53  El padre entonces entendió que aquélla era la hora en que Jesús le había dicho: «Tu hijo vive.» Y creyó él con toda su casa. </a:t>
            </a:r>
          </a:p>
        </p:txBody>
      </p:sp>
      <p:sp>
        <p:nvSpPr>
          <p:cNvPr id="155" name="VP…"/>
          <p:cNvSpPr txBox="1"/>
          <p:nvPr/>
        </p:nvSpPr>
        <p:spPr>
          <a:xfrm>
            <a:off x="6612826" y="1774560"/>
            <a:ext cx="4602863" cy="439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52 Él les preguntó a qué hora había comenzado a sentirse mejor </a:t>
            </a:r>
          </a:p>
          <a:p>
            <a:pPr defTabSz="368045">
              <a:lnSpc>
                <a:spcPct val="120000"/>
              </a:lnSpc>
              <a:defRPr sz="2200">
                <a:latin typeface="Cambria"/>
                <a:ea typeface="Cambria"/>
                <a:cs typeface="Cambria"/>
                <a:sym typeface="Cambria"/>
              </a:defRPr>
            </a:pPr>
            <a:r>
              <a:t> su hijo, y le contestaron: — Ayer a la una de la tarde se le quitó la fiebre.</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53 El padre cayó entonces en la cuenta de que era la misma hora en que Jesús le dijo: «Tu hijo vive»; y él y toda su familia creyeron en Jesús.</a:t>
            </a:r>
          </a:p>
        </p:txBody>
      </p:sp>
      <p:pic>
        <p:nvPicPr>
          <p:cNvPr id="15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4.54</a:t>
            </a:r>
          </a:p>
        </p:txBody>
      </p:sp>
      <p:sp>
        <p:nvSpPr>
          <p:cNvPr id="16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1" name="RVR…"/>
          <p:cNvSpPr txBox="1"/>
          <p:nvPr/>
        </p:nvSpPr>
        <p:spPr>
          <a:xfrm>
            <a:off x="1907116" y="2703353"/>
            <a:ext cx="4300539" cy="2164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RVR</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54  Esta segunda señal hizo Jesús cuando fue de Judea a Galilea.</a:t>
            </a:r>
          </a:p>
        </p:txBody>
      </p:sp>
      <p:sp>
        <p:nvSpPr>
          <p:cNvPr id="162" name="VP…"/>
          <p:cNvSpPr txBox="1"/>
          <p:nvPr/>
        </p:nvSpPr>
        <p:spPr>
          <a:xfrm>
            <a:off x="6545092" y="2703353"/>
            <a:ext cx="4602863" cy="2164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VP</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54 Ésta fue la segunda señal milagrosa que hizo Jesús, cuando volvió de Judea a Galilea. </a:t>
            </a:r>
          </a:p>
        </p:txBody>
      </p:sp>
      <p:pic>
        <p:nvPicPr>
          <p:cNvPr id="16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7"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8"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430093"/>
            <a:ext cx="8686800" cy="54559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400">
                <a:latin typeface="Cambria"/>
                <a:ea typeface="Cambria"/>
                <a:cs typeface="Cambria"/>
                <a:sym typeface="Cambria"/>
              </a:defRPr>
            </a:pPr>
            <a:r>
              <a:t>Esta historia contiene una enseñanza de fe muy relevante para los creyentes. El ejemplo de la perseverancia del oficial del rey y su confianza en las palabras de Jesús antes de ver el milagro fueron excepcionales. Nuestro caminar de fe requiere en muchas instancias esa confianza plena, certera en la palabra que Dios ha dicho. Para Dios no hay barreras ni distancia y él trae todo en su tiempo perfecto y en su voluntad. Dios honró la fidelidad del oficial del rey a su palabra. </a:t>
            </a:r>
          </a:p>
          <a:p>
            <a:pPr defTabSz="443991">
              <a:lnSpc>
                <a:spcPct val="120000"/>
              </a:lnSpc>
              <a:spcBef>
                <a:spcPts val="600"/>
              </a:spcBef>
              <a:defRPr sz="2400">
                <a:latin typeface="Cambria"/>
                <a:ea typeface="Cambria"/>
                <a:cs typeface="Cambria"/>
                <a:sym typeface="Cambria"/>
              </a:defRPr>
            </a:pPr>
          </a:p>
          <a:p>
            <a:pPr marL="230605" indent="-230605" defTabSz="443991">
              <a:lnSpc>
                <a:spcPct val="120000"/>
              </a:lnSpc>
              <a:spcBef>
                <a:spcPts val="600"/>
              </a:spcBef>
              <a:buSzPct val="100000"/>
              <a:buChar char="•"/>
              <a:defRPr sz="2400">
                <a:latin typeface="Cambria"/>
                <a:ea typeface="Cambria"/>
                <a:cs typeface="Cambria"/>
                <a:sym typeface="Cambria"/>
              </a:defRPr>
            </a:pPr>
          </a:p>
          <a:p>
            <a:pPr defTabSz="443991">
              <a:lnSpc>
                <a:spcPct val="120000"/>
              </a:lnSpc>
              <a:spcBef>
                <a:spcPts val="600"/>
              </a:spcBef>
              <a:defRPr sz="2400">
                <a:latin typeface="Cambria"/>
                <a:ea typeface="Cambria"/>
                <a:cs typeface="Cambria"/>
                <a:sym typeface="Cambria"/>
              </a:defRPr>
            </a:pPr>
          </a:p>
        </p:txBody>
      </p:sp>
      <p:pic>
        <p:nvPicPr>
          <p:cNvPr id="169"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0"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3"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74"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73198" y="2665148"/>
            <a:ext cx="9645871" cy="28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00526" indent="-200526" defTabSz="443991">
              <a:lnSpc>
                <a:spcPct val="120000"/>
              </a:lnSpc>
              <a:buSzPct val="100000"/>
              <a:buChar char="•"/>
              <a:defRPr sz="2600">
                <a:latin typeface="Cambria"/>
                <a:ea typeface="Cambria"/>
                <a:cs typeface="Cambria"/>
                <a:sym typeface="Cambria"/>
              </a:defRPr>
            </a:lvl1pPr>
          </a:lstStyle>
          <a:p>
            <a:pPr/>
            <a:r>
              <a:t>Los signos o milagros no son el fundamento de nuestra fe, pero nos ayudan a dar testimonio del poder de Jesús, quien es la palabra que sana y salva. Desde este segundo signo hecho en Caná de Galilea se continúa afirmando la divinidad de Jesús para la comunidad del discípulo amado y para todas las comunidades cristianas originarias. </a:t>
            </a:r>
          </a:p>
        </p:txBody>
      </p:sp>
      <p:pic>
        <p:nvPicPr>
          <p:cNvPr id="175"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6"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9"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80"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73198" y="2464065"/>
            <a:ext cx="9645871" cy="414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00526" indent="-200526" defTabSz="443991">
              <a:lnSpc>
                <a:spcPct val="120000"/>
              </a:lnSpc>
              <a:buSzPct val="100000"/>
              <a:buChar char="•"/>
              <a:defRPr sz="2500">
                <a:latin typeface="Cambria"/>
                <a:ea typeface="Cambria"/>
                <a:cs typeface="Cambria"/>
                <a:sym typeface="Cambria"/>
              </a:defRPr>
            </a:lvl1pPr>
          </a:lstStyle>
          <a:p>
            <a:pPr/>
            <a:r>
              <a:t>Nuestra fe trasciende el milagro ya que aun cuando no ocurre continuamos creyendo y afirmando la soberanía de Dios cuyo conocimiento nos trasciende y cuyo amor nos sostiene en medio de las pruebas. La fe en Jesús es una fe dinámica porque el mismo Dios quiere que crezcamos en la fe. Las etapas de la fe desarrolladas por el teólogo James Fowler pueden ser una guía para autoevaluarnos en cuanto al desarrollo de nuestra fe y analizar cómo podemos continuar madurando y creciendo.</a:t>
            </a:r>
          </a:p>
        </p:txBody>
      </p:sp>
      <p:pic>
        <p:nvPicPr>
          <p:cNvPr id="181"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82"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85"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86"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105302"/>
            <a:ext cx="9236076" cy="4274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Amado Dios, gracias por el don de la fe, porque nos invitas a crecer en ella y a confiar en tu palabra creadora, sanadora, salvadora. Gracias por este testimonio poderoso de poder creer aun sin ver el milagro, aun sin recibirlo, confiando en que tú conoces lo que es mejor para nuestras vidas y nuestras familias. Te pedimos por las familias que enfrentan diferentes desafíos, incluso el de la enfermedad, y que necesitan un milagro, signo que les dirigirá a Cristo Jesús. En el nombre del Padre, del Hijo y del Espíritu Santo, amén. </a:t>
            </a:r>
          </a:p>
        </p:txBody>
      </p:sp>
      <p:pic>
        <p:nvPicPr>
          <p:cNvPr id="187"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8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Content Placeholder 2"/>
          <p:cNvSpPr txBox="1"/>
          <p:nvPr>
            <p:ph type="body" idx="1"/>
          </p:nvPr>
        </p:nvSpPr>
        <p:spPr>
          <a:xfrm>
            <a:off x="1379701" y="2538765"/>
            <a:ext cx="9432598" cy="3790410"/>
          </a:xfrm>
          <a:prstGeom prst="rect">
            <a:avLst/>
          </a:prstGeom>
        </p:spPr>
        <p:txBody>
          <a:bodyPr/>
          <a:lstStyle/>
          <a:p>
            <a:pPr marL="228599" indent="-228599" defTabSz="584200">
              <a:lnSpc>
                <a:spcPct val="100000"/>
              </a:lnSpc>
              <a:spcBef>
                <a:spcPts val="600"/>
              </a:spcBef>
              <a:buSzPct val="145000"/>
              <a:defRPr sz="4000">
                <a:latin typeface="Cambria"/>
                <a:ea typeface="Cambria"/>
                <a:cs typeface="Cambria"/>
                <a:sym typeface="Cambria"/>
              </a:defRPr>
            </a:pPr>
            <a:r>
              <a:t>Reflexionar en el desarrollo de nuestra fe y mostrar cómo Cristo honra la fidelidad. </a:t>
            </a:r>
          </a:p>
          <a:p>
            <a:pPr marL="228599" indent="-228599" defTabSz="584200">
              <a:lnSpc>
                <a:spcPct val="100000"/>
              </a:lnSpc>
              <a:spcBef>
                <a:spcPts val="600"/>
              </a:spcBef>
              <a:buSzPct val="145000"/>
              <a:defRPr sz="4000">
                <a:latin typeface="Cambria"/>
                <a:ea typeface="Cambria"/>
                <a:cs typeface="Cambria"/>
                <a:sym typeface="Cambria"/>
              </a:defRPr>
            </a:pPr>
            <a:r>
              <a:t>Demostrar que la fe en Jesús se demuestra no solamente en palabras sino en acciones.</a:t>
            </a:r>
          </a:p>
        </p:txBody>
      </p:sp>
      <p:sp>
        <p:nvSpPr>
          <p:cNvPr id="102"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Content Placeholder 2"/>
          <p:cNvSpPr txBox="1"/>
          <p:nvPr>
            <p:ph type="body" idx="1"/>
          </p:nvPr>
        </p:nvSpPr>
        <p:spPr>
          <a:xfrm>
            <a:off x="1379701" y="2420231"/>
            <a:ext cx="9432598" cy="3790410"/>
          </a:xfrm>
          <a:prstGeom prst="rect">
            <a:avLst/>
          </a:prstGeom>
        </p:spPr>
        <p:txBody>
          <a:bodyPr/>
          <a:lstStyle>
            <a:lvl1pPr marL="228599" indent="-228599" defTabSz="584200">
              <a:lnSpc>
                <a:spcPct val="100000"/>
              </a:lnSpc>
              <a:spcBef>
                <a:spcPts val="600"/>
              </a:spcBef>
              <a:buSzPct val="145000"/>
              <a:defRPr sz="4000">
                <a:latin typeface="Cambria"/>
                <a:ea typeface="Cambria"/>
                <a:cs typeface="Cambria"/>
                <a:sym typeface="Cambria"/>
              </a:defRPr>
            </a:lvl1pPr>
          </a:lstStyle>
          <a:p>
            <a:pPr/>
            <a:r>
              <a:t>Comprender que Dios puede hacer lo que los seres humanos no podemos lograr por nuestras propias fuerzas. </a:t>
            </a:r>
          </a:p>
        </p:txBody>
      </p:sp>
      <p:sp>
        <p:nvSpPr>
          <p:cNvPr id="108"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537463">
              <a:lnSpc>
                <a:spcPct val="100000"/>
              </a:lnSpc>
              <a:spcBef>
                <a:spcPts val="500"/>
              </a:spcBef>
              <a:buSzTx/>
              <a:buNone/>
              <a:defRPr b="1" sz="3404">
                <a:solidFill>
                  <a:srgbClr val="3B3838"/>
                </a:solidFill>
                <a:latin typeface="Cambria"/>
                <a:ea typeface="Cambria"/>
                <a:cs typeface="Cambria"/>
                <a:sym typeface="Cambria"/>
              </a:defRPr>
            </a:pPr>
            <a:r>
              <a:t>Creer: </a:t>
            </a:r>
            <a:r>
              <a:rPr b="0"/>
              <a:t>La palabra creer designa acciones que son sumamente frecuentes entre los seres humanos y que consisten en: la aceptación de algo como verdadero o cierto, la suposición o el pensamiento que se tiene sobre algo, disponer de fe hacia algo o alguien (creemos en Dios), generalmente una religión, y depositar la confianza en alguien. </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438150">
              <a:lnSpc>
                <a:spcPct val="100000"/>
              </a:lnSpc>
              <a:spcBef>
                <a:spcPts val="400"/>
              </a:spcBef>
              <a:buSzTx/>
              <a:buNone/>
              <a:defRPr b="1" sz="3600">
                <a:solidFill>
                  <a:srgbClr val="3B3838"/>
                </a:solidFill>
                <a:latin typeface="Cambria"/>
                <a:ea typeface="Cambria"/>
                <a:cs typeface="Cambria"/>
                <a:sym typeface="Cambria"/>
              </a:defRPr>
            </a:pPr>
            <a:r>
              <a:t>Sanar: </a:t>
            </a:r>
            <a:r>
              <a:rPr b="0"/>
              <a:t>Restituir la salud perdida; devolver a la persona su estado general de bienestar. El verbo hebreo ra fá y el griego I á o mai son las palabras principales que en la Biblia comunican los sentidos literal y figurado de la acción de sanar. </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6" name="Content Placeholder 2"/>
          <p:cNvSpPr txBox="1"/>
          <p:nvPr>
            <p:ph type="body" idx="1"/>
          </p:nvPr>
        </p:nvSpPr>
        <p:spPr>
          <a:xfrm>
            <a:off x="1439723" y="2341613"/>
            <a:ext cx="9312554" cy="3938508"/>
          </a:xfrm>
          <a:prstGeom prst="rect">
            <a:avLst/>
          </a:prstGeom>
        </p:spPr>
        <p:txBody>
          <a:bodyPr/>
          <a:lstStyle/>
          <a:p>
            <a:pPr marL="0" indent="0" defTabSz="391414">
              <a:lnSpc>
                <a:spcPct val="100000"/>
              </a:lnSpc>
              <a:spcBef>
                <a:spcPts val="400"/>
              </a:spcBef>
              <a:buSzTx/>
              <a:buNone/>
              <a:defRPr b="1" sz="3216">
                <a:solidFill>
                  <a:srgbClr val="3B3838"/>
                </a:solidFill>
                <a:latin typeface="Cambria"/>
                <a:ea typeface="Cambria"/>
                <a:cs typeface="Cambria"/>
                <a:sym typeface="Cambria"/>
              </a:defRPr>
            </a:pPr>
            <a:r>
              <a:t>Signo: </a:t>
            </a:r>
            <a:r>
              <a:rPr b="0"/>
              <a:t>Es sinónimo de señal y la palabra griega subyacente para «señal» es semeion, que es un signo, símbolo, señal, mensaje, milagro o maravilla. Una «señal» o semeion es un indicio que se da en lugar de una realidad más grande. Una «señal» o semeion es un símbolo que representa otra cosa, que lleva la mente a recordarlo de una manera diferente.</a:t>
            </a:r>
          </a:p>
        </p:txBody>
      </p:sp>
      <p:sp>
        <p:nvSpPr>
          <p:cNvPr id="127"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8"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9"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4.46-47</a:t>
            </a:r>
          </a:p>
        </p:txBody>
      </p:sp>
      <p:sp>
        <p:nvSpPr>
          <p:cNvPr id="132"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3" name="RVR…"/>
          <p:cNvSpPr txBox="1"/>
          <p:nvPr/>
        </p:nvSpPr>
        <p:spPr>
          <a:xfrm>
            <a:off x="1551516" y="2075050"/>
            <a:ext cx="4300539" cy="421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100">
                <a:latin typeface="Cambria"/>
                <a:ea typeface="Cambria"/>
                <a:cs typeface="Cambria"/>
                <a:sym typeface="Cambria"/>
              </a:defRPr>
            </a:pPr>
            <a:r>
              <a:t>RVR</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46 Fue, pues, Jesús otra vez a Caná de Galilea, donde había convertido el agua en vino. Había en Capernaúm un oficial del rey, cuyo hijo estaba enfermo.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47 Cuando oyó aquel que Jesús había llegado de Judea a Galilea, fue a él y le rogó que descendiera y sanara a su hijo, que estaba a punto de morir. </a:t>
            </a:r>
          </a:p>
        </p:txBody>
      </p:sp>
      <p:sp>
        <p:nvSpPr>
          <p:cNvPr id="134" name="VP…"/>
          <p:cNvSpPr txBox="1"/>
          <p:nvPr/>
        </p:nvSpPr>
        <p:spPr>
          <a:xfrm>
            <a:off x="6477359" y="1951090"/>
            <a:ext cx="5023442" cy="40411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VP</a:t>
            </a:r>
          </a:p>
          <a:p>
            <a:pPr defTabSz="368045">
              <a:lnSpc>
                <a:spcPct val="120000"/>
              </a:lnSpc>
              <a:defRPr sz="2400">
                <a:latin typeface="Cambria"/>
                <a:ea typeface="Cambria"/>
                <a:cs typeface="Cambria"/>
                <a:sym typeface="Cambria"/>
              </a:defRPr>
            </a:pPr>
          </a:p>
          <a:p>
            <a:pPr defTabSz="368045">
              <a:spcBef>
                <a:spcPts val="600"/>
              </a:spcBef>
              <a:defRPr sz="2100">
                <a:latin typeface="Cambria"/>
                <a:ea typeface="Cambria"/>
                <a:cs typeface="Cambria"/>
                <a:sym typeface="Cambria"/>
              </a:defRPr>
            </a:pPr>
            <a:r>
              <a:t>46 Jesús regresó a Caná de Galilea, donde había convertido el agua en vino. Y había un alto oficial del rey, que tenía un hijo enfermo en Cafarnaúm.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47 Cuando el oficial supo que Jesús había llegado de Judea a Galilea, fue a verlo y le rogó que fuera a su casa y sanara a su hijo, que estaba a punto de morir. </a:t>
            </a:r>
          </a:p>
        </p:txBody>
      </p:sp>
      <p:pic>
        <p:nvPicPr>
          <p:cNvPr id="135"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6"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4.48-49</a:t>
            </a:r>
          </a:p>
        </p:txBody>
      </p:sp>
      <p:sp>
        <p:nvSpPr>
          <p:cNvPr id="139"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0" name="RVR…"/>
          <p:cNvSpPr txBox="1"/>
          <p:nvPr/>
        </p:nvSpPr>
        <p:spPr>
          <a:xfrm>
            <a:off x="1877483" y="2027232"/>
            <a:ext cx="4465718" cy="3766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300">
                <a:latin typeface="Cambria"/>
                <a:ea typeface="Cambria"/>
                <a:cs typeface="Cambria"/>
                <a:sym typeface="Cambria"/>
              </a:defRPr>
            </a:pPr>
            <a:r>
              <a:t>RVR</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48  Entonces Jesús le dijo: —Si no veis señales y prodigios, no creeréis.</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49 El oficial del rey le dijo: —Señor, desciende antes que mi hijo muera.</a:t>
            </a:r>
          </a:p>
        </p:txBody>
      </p:sp>
      <p:sp>
        <p:nvSpPr>
          <p:cNvPr id="141" name="VP…"/>
          <p:cNvSpPr txBox="1"/>
          <p:nvPr/>
        </p:nvSpPr>
        <p:spPr>
          <a:xfrm>
            <a:off x="6765083" y="1922779"/>
            <a:ext cx="4731112" cy="30124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300">
                <a:latin typeface="Cambria"/>
                <a:ea typeface="Cambria"/>
                <a:cs typeface="Cambria"/>
                <a:sym typeface="Cambria"/>
              </a:defRPr>
            </a:pPr>
            <a:r>
              <a:t>VP</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48 Jesús le contestó: —Ustedes no creen, si no ven señales y milagros.</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49 Pero el oficial le dijo: —Señor, ven pronto, antes que mi hijo se muera.</a:t>
            </a:r>
          </a:p>
        </p:txBody>
      </p:sp>
      <p:pic>
        <p:nvPicPr>
          <p:cNvPr id="142"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3"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4.50-51</a:t>
            </a:r>
          </a:p>
        </p:txBody>
      </p:sp>
      <p:sp>
        <p:nvSpPr>
          <p:cNvPr id="14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7" name="RVR…"/>
          <p:cNvSpPr txBox="1"/>
          <p:nvPr/>
        </p:nvSpPr>
        <p:spPr>
          <a:xfrm>
            <a:off x="1940983" y="2093753"/>
            <a:ext cx="4300539" cy="42976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RVR</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50 Jesús le dijo: —Vete, tu hijo vive. El hombre creyó la palabra que Jesús le dijo, y se fue. </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51 Cuando ya él descendía, sus siervos salieron a recibirlo, y le informaron diciendo: —Tu hijo vive.</a:t>
            </a:r>
          </a:p>
        </p:txBody>
      </p:sp>
      <p:sp>
        <p:nvSpPr>
          <p:cNvPr id="148" name="VP…"/>
          <p:cNvSpPr txBox="1"/>
          <p:nvPr/>
        </p:nvSpPr>
        <p:spPr>
          <a:xfrm>
            <a:off x="6545092" y="2093754"/>
            <a:ext cx="4602863" cy="4297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VP</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50 Jesús le dijo entonces: —Vuelve a casa; tu hijo vive. El hombre creyó lo que Jesús le dijo, y se fue. </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51 Mientras regresaba a su casa, sus criados salieron a su encuentro y le dijeron: —¡Su hijo vive!</a:t>
            </a:r>
          </a:p>
        </p:txBody>
      </p:sp>
      <p:pic>
        <p:nvPicPr>
          <p:cNvPr id="14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