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20</a:t>
            </a:r>
            <a:br/>
            <a:r>
              <a:rPr b="0" cap="all">
                <a:solidFill>
                  <a:srgbClr val="ADCEC7"/>
                </a:solidFill>
                <a:latin typeface="Futura Bold"/>
                <a:ea typeface="Futura Bold"/>
                <a:cs typeface="Futura Bold"/>
                <a:sym typeface="Futura Bold"/>
              </a:rPr>
              <a:t>La palabra SALVA</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 Juan 12.44-50</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259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«Yo, la luz, he venido al mundo, para que todo aquel que cree en mí no permanezca en tinieblas». </a:t>
            </a:r>
          </a:p>
          <a:p>
            <a:pPr defTabSz="584200">
              <a:defRPr sz="2000">
                <a:solidFill>
                  <a:srgbClr val="3B3838"/>
                </a:solidFill>
                <a:latin typeface="Cambria"/>
                <a:ea typeface="Cambria"/>
                <a:cs typeface="Cambria"/>
                <a:sym typeface="Cambria"/>
              </a:defRPr>
            </a:pPr>
            <a:r>
              <a:t>Juan 12.46</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12.50</a:t>
            </a:r>
          </a:p>
        </p:txBody>
      </p:sp>
      <p:sp>
        <p:nvSpPr>
          <p:cNvPr id="15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4" name="RVR…"/>
          <p:cNvSpPr txBox="1"/>
          <p:nvPr/>
        </p:nvSpPr>
        <p:spPr>
          <a:xfrm>
            <a:off x="1940983" y="2368920"/>
            <a:ext cx="4300539" cy="3205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50 Y sé que su mandamiento es vida eterna. Así pues, lo que yo hablo, lo hablo como el Padre me lo ha dicho.»—Ustedes no creen, si no ven señales y milagros.</a:t>
            </a:r>
          </a:p>
        </p:txBody>
      </p:sp>
      <p:sp>
        <p:nvSpPr>
          <p:cNvPr id="155" name="VP…"/>
          <p:cNvSpPr txBox="1"/>
          <p:nvPr/>
        </p:nvSpPr>
        <p:spPr>
          <a:xfrm>
            <a:off x="6646692" y="2296107"/>
            <a:ext cx="4602863" cy="2809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50 Y sé que el mandato de mi Padre es para vida eterna. Así pues, lo que yo digo, lo digo como el Padre me ha ordenado.»</a:t>
            </a:r>
          </a:p>
        </p:txBody>
      </p:sp>
      <p:pic>
        <p:nvPicPr>
          <p:cNvPr id="15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0"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1"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083806"/>
            <a:ext cx="8686800" cy="6385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400">
                <a:latin typeface="Cambria"/>
                <a:ea typeface="Cambria"/>
                <a:cs typeface="Cambria"/>
                <a:sym typeface="Cambria"/>
              </a:defRPr>
            </a:pPr>
            <a:r>
              <a:t> La unidad y fidelidad entre el Padre celestial y su hijo, Jesús, son descritas con una cohesión en la comunidad del discípulo amado que nos permite continuar afirmando en nuestro tiempo tanto la doctrina de la encarnación como la de la Trinidad. </a:t>
            </a:r>
          </a:p>
          <a:p>
            <a:pPr marL="230605" indent="-230605" defTabSz="443991">
              <a:lnSpc>
                <a:spcPct val="120000"/>
              </a:lnSpc>
              <a:spcBef>
                <a:spcPts val="600"/>
              </a:spcBef>
              <a:buSzPct val="100000"/>
              <a:buChar char="•"/>
              <a:defRPr sz="2400">
                <a:latin typeface="Cambria"/>
                <a:ea typeface="Cambria"/>
                <a:cs typeface="Cambria"/>
                <a:sym typeface="Cambria"/>
              </a:defRPr>
            </a:pPr>
            <a:r>
              <a:t>Las palabras de Jesús nos ayudan a comprender la relación especial entre el Padre y el Hijo, y a su vez la validez de su mensaje, porque son las palabras del Padre. Este pasaje nos invita a reflexionar en las verdades teológicas que se han presentado en forma más detallada en cuanto a la identidad divina de Jesús desde el primer capítulo en el Evangelio de Juan.</a:t>
            </a:r>
          </a:p>
          <a:p>
            <a:pPr defTabSz="443991">
              <a:lnSpc>
                <a:spcPct val="120000"/>
              </a:lnSpc>
              <a:spcBef>
                <a:spcPts val="600"/>
              </a:spcBef>
              <a:defRPr sz="2400">
                <a:latin typeface="Cambria"/>
                <a:ea typeface="Cambria"/>
                <a:cs typeface="Cambria"/>
                <a:sym typeface="Cambria"/>
              </a:defRPr>
            </a:pPr>
          </a:p>
          <a:p>
            <a:pPr marL="230605" indent="-230605" defTabSz="443991">
              <a:lnSpc>
                <a:spcPct val="120000"/>
              </a:lnSpc>
              <a:spcBef>
                <a:spcPts val="600"/>
              </a:spcBef>
              <a:buSzPct val="100000"/>
              <a:buChar char="•"/>
              <a:defRPr sz="2400">
                <a:latin typeface="Cambria"/>
                <a:ea typeface="Cambria"/>
                <a:cs typeface="Cambria"/>
                <a:sym typeface="Cambria"/>
              </a:defRPr>
            </a:pPr>
          </a:p>
          <a:p>
            <a:pPr defTabSz="443991">
              <a:lnSpc>
                <a:spcPct val="120000"/>
              </a:lnSpc>
              <a:spcBef>
                <a:spcPts val="600"/>
              </a:spcBef>
              <a:defRPr sz="2400">
                <a:latin typeface="Cambria"/>
                <a:ea typeface="Cambria"/>
                <a:cs typeface="Cambria"/>
                <a:sym typeface="Cambria"/>
              </a:defRPr>
            </a:pPr>
          </a:p>
        </p:txBody>
      </p:sp>
      <p:pic>
        <p:nvPicPr>
          <p:cNvPr id="162"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63"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6"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7"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540265"/>
            <a:ext cx="9645872" cy="276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00526" indent="-200526" defTabSz="443991">
              <a:lnSpc>
                <a:spcPct val="120000"/>
              </a:lnSpc>
              <a:buSzPct val="100000"/>
              <a:buChar char="•"/>
              <a:defRPr sz="2500">
                <a:latin typeface="Cambria"/>
                <a:ea typeface="Cambria"/>
                <a:cs typeface="Cambria"/>
                <a:sym typeface="Cambria"/>
              </a:defRPr>
            </a:lvl1pPr>
          </a:lstStyle>
          <a:p>
            <a:pPr/>
            <a:r>
              <a:t>Como cristianos debemos seguir el ejemplo de Jesús, y mientras estamos en esta tierra somos llamados a predicar la palabra que salva, enfocándonos en esta misión divina encargada a la iglesia. La misión de Jesús y, por ende, la de la Iglesia, es no juzgar a otros y enfocarnos en la salvación del mundo.</a:t>
            </a:r>
          </a:p>
        </p:txBody>
      </p:sp>
      <p:pic>
        <p:nvPicPr>
          <p:cNvPr id="168"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69"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2"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73"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574798" y="2184241"/>
            <a:ext cx="9645871" cy="4970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300">
                <a:latin typeface="Cambria"/>
                <a:ea typeface="Cambria"/>
                <a:cs typeface="Cambria"/>
                <a:sym typeface="Cambria"/>
              </a:defRPr>
            </a:pPr>
            <a:r>
              <a:t>Estar enfocado, como lo estaba Jesús, trae un avance en nuestra vida espiritual que influye en nuestra vida entera. Enfocarse en Jesús y en la salvación del mundo contribuye a ser una Iglesia sana y al crecimiento de la obra de Dios. Cuando nos enfocamos en las prioridades de Dios para nuestra vida y para la Iglesia, el Señor añade a nuestra vida todo lo que necesitamos. Recordemos la promesa de Jesús en Mateo 6.33: «Mas buscad primeramente el Reino de Dios y su justicia, y todas estas cosas os serán añadidas». Dios quiere que nos enfoquemos en la salvación del mundo y nos alejemos de juzgar a los demás porque no nos corresponde. Debemos de estar enfocados en Jesús y en la salvación que él trae. </a:t>
            </a:r>
          </a:p>
          <a:p>
            <a:pPr defTabSz="443991">
              <a:lnSpc>
                <a:spcPct val="120000"/>
              </a:lnSpc>
              <a:defRPr sz="2300">
                <a:latin typeface="Cambria"/>
                <a:ea typeface="Cambria"/>
                <a:cs typeface="Cambria"/>
                <a:sym typeface="Cambria"/>
              </a:defRPr>
            </a:pPr>
          </a:p>
        </p:txBody>
      </p:sp>
      <p:pic>
        <p:nvPicPr>
          <p:cNvPr id="174"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5"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78"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79"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341522"/>
            <a:ext cx="9236076" cy="3802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Amado Salvador, gracias porque en tu amor viniste a salvarnos, gracias por la comunión de amor que eres como Padre, Hijo y Espíritu Santo. Gracias porque tú eres la luz que disipa las tinieblas de nuestra existencia. Gracias te damos por el regalo de la vida eterna. Líbranos de pretensiones egocéntricas que nos impulsan a juzgar a otras personas cuando no nos corresponde. Te pedimos que nos ayudes a mantenernos enfocados en tu misión, oh Cristo, la misión que es salvar al mundo. Amén.</a:t>
            </a:r>
          </a:p>
        </p:txBody>
      </p:sp>
      <p:pic>
        <p:nvPicPr>
          <p:cNvPr id="180"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8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Content Placeholder 2"/>
          <p:cNvSpPr txBox="1"/>
          <p:nvPr>
            <p:ph type="body" idx="1"/>
          </p:nvPr>
        </p:nvSpPr>
        <p:spPr>
          <a:xfrm>
            <a:off x="1379701" y="2538765"/>
            <a:ext cx="9432598" cy="3790410"/>
          </a:xfrm>
          <a:prstGeom prst="rect">
            <a:avLst/>
          </a:prstGeom>
        </p:spPr>
        <p:txBody>
          <a:bodyPr/>
          <a:lstStyle/>
          <a:p>
            <a:pPr marL="228599" indent="-228599" defTabSz="584200">
              <a:lnSpc>
                <a:spcPct val="100000"/>
              </a:lnSpc>
              <a:spcBef>
                <a:spcPts val="600"/>
              </a:spcBef>
              <a:buSzPct val="145000"/>
              <a:defRPr sz="4000">
                <a:latin typeface="Cambria"/>
                <a:ea typeface="Cambria"/>
                <a:cs typeface="Cambria"/>
                <a:sym typeface="Cambria"/>
              </a:defRPr>
            </a:pPr>
            <a:r>
              <a:t>Comprender quién es Dios a través de la vida, obra y palabras de Cristo Jesús.</a:t>
            </a:r>
          </a:p>
          <a:p>
            <a:pPr marL="228599" indent="-228599" defTabSz="584200">
              <a:lnSpc>
                <a:spcPct val="100000"/>
              </a:lnSpc>
              <a:spcBef>
                <a:spcPts val="600"/>
              </a:spcBef>
              <a:buSzPct val="145000"/>
              <a:defRPr sz="4000">
                <a:latin typeface="Cambria"/>
                <a:ea typeface="Cambria"/>
                <a:cs typeface="Cambria"/>
                <a:sym typeface="Cambria"/>
              </a:defRPr>
            </a:pPr>
            <a:r>
              <a:t>Examinar cómo escoger seguir a Cristo Jesús nos conduce a desear una relación más cercana con Dios.</a:t>
            </a:r>
          </a:p>
        </p:txBody>
      </p:sp>
      <p:sp>
        <p:nvSpPr>
          <p:cNvPr id="102"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Content Placeholder 2"/>
          <p:cNvSpPr txBox="1"/>
          <p:nvPr>
            <p:ph type="body" idx="1"/>
          </p:nvPr>
        </p:nvSpPr>
        <p:spPr>
          <a:xfrm>
            <a:off x="1379701" y="2792765"/>
            <a:ext cx="9432598" cy="3790410"/>
          </a:xfrm>
          <a:prstGeom prst="rect">
            <a:avLst/>
          </a:prstGeom>
        </p:spPr>
        <p:txBody>
          <a:bodyPr/>
          <a:lstStyle>
            <a:lvl1pPr marL="228599" indent="-228599" defTabSz="584200">
              <a:lnSpc>
                <a:spcPct val="100000"/>
              </a:lnSpc>
              <a:spcBef>
                <a:spcPts val="600"/>
              </a:spcBef>
              <a:buSzPct val="145000"/>
              <a:defRPr sz="4000">
                <a:latin typeface="Cambria"/>
                <a:ea typeface="Cambria"/>
                <a:cs typeface="Cambria"/>
                <a:sym typeface="Cambria"/>
              </a:defRPr>
            </a:lvl1pPr>
          </a:lstStyle>
          <a:p>
            <a:pPr/>
            <a:r>
              <a:t>Considerar las maneras en las cuales podemos enfocarnos para compartir con otros/as la oportunidad de creer en Cristo para la salvación del mundo.  </a:t>
            </a:r>
          </a:p>
        </p:txBody>
      </p:sp>
      <p:sp>
        <p:nvSpPr>
          <p:cNvPr id="108"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584200">
              <a:lnSpc>
                <a:spcPct val="100000"/>
              </a:lnSpc>
              <a:spcBef>
                <a:spcPts val="600"/>
              </a:spcBef>
              <a:buSzTx/>
              <a:buNone/>
              <a:defRPr b="1" sz="3700">
                <a:solidFill>
                  <a:srgbClr val="3B3838"/>
                </a:solidFill>
                <a:latin typeface="Cambria"/>
                <a:ea typeface="Cambria"/>
                <a:cs typeface="Cambria"/>
                <a:sym typeface="Cambria"/>
              </a:defRPr>
            </a:pPr>
            <a:r>
              <a:t>Salvación: </a:t>
            </a:r>
            <a:r>
              <a:rPr b="0"/>
              <a:t>La salvación se obtiene por la acción de Dios que impulsa al ser humano al arrepentimiento y le concede el don de la fe para que crea en Jesucristo. Es absolutamente una obra de la gracia de Dios. </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350520">
              <a:lnSpc>
                <a:spcPct val="100000"/>
              </a:lnSpc>
              <a:spcBef>
                <a:spcPts val="300"/>
              </a:spcBef>
              <a:buSzTx/>
              <a:buNone/>
              <a:defRPr b="1" sz="2880">
                <a:solidFill>
                  <a:srgbClr val="3B3838"/>
                </a:solidFill>
                <a:latin typeface="Cambria"/>
                <a:ea typeface="Cambria"/>
                <a:cs typeface="Cambria"/>
                <a:sym typeface="Cambria"/>
              </a:defRPr>
            </a:pPr>
            <a:r>
              <a:t>Vida eterna: </a:t>
            </a:r>
            <a:r>
              <a:rPr b="0"/>
              <a:t>El concepto proveniente de las palabras griegas «zöë» (vida) y «aioniös» (eterna) es utilizado especialmente en el Evangelio de Juan. La vida eterna comienza en la persona con el nuevo nacimiento una vez cree en Cristo e implica una relación de padre e hijo con Dios. Aunque la muerte señala una discontinuidad entre esta vida y la próxima, la vida eterna garantiza una continuidad de relación con Cristo aun a través de la muerte. </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6" name="Content Placeholder 2"/>
          <p:cNvSpPr txBox="1"/>
          <p:nvPr>
            <p:ph type="body" idx="1"/>
          </p:nvPr>
        </p:nvSpPr>
        <p:spPr>
          <a:xfrm>
            <a:off x="1439723" y="2341613"/>
            <a:ext cx="9312554" cy="3938508"/>
          </a:xfrm>
          <a:prstGeom prst="rect">
            <a:avLst/>
          </a:prstGeom>
        </p:spPr>
        <p:txBody>
          <a:bodyPr/>
          <a:lstStyle/>
          <a:p>
            <a:pPr marL="0" indent="0" defTabSz="572516">
              <a:lnSpc>
                <a:spcPct val="100000"/>
              </a:lnSpc>
              <a:spcBef>
                <a:spcPts val="500"/>
              </a:spcBef>
              <a:buSzTx/>
              <a:buNone/>
              <a:defRPr b="1" sz="4704">
                <a:solidFill>
                  <a:srgbClr val="3B3838"/>
                </a:solidFill>
                <a:latin typeface="Cambria"/>
                <a:ea typeface="Cambria"/>
                <a:cs typeface="Cambria"/>
                <a:sym typeface="Cambria"/>
              </a:defRPr>
            </a:pPr>
            <a:r>
              <a:t>Juzgar:</a:t>
            </a:r>
            <a:r>
              <a:rPr b="0"/>
              <a:t> Valorar o emitir un juicio sobre algo o alguien. Deliberar acerca de la culpabilidad de alguien, o de la razón que le asiste en un asunto, y sentenciar lo procedente.</a:t>
            </a:r>
          </a:p>
        </p:txBody>
      </p:sp>
      <p:sp>
        <p:nvSpPr>
          <p:cNvPr id="127"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8"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9"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12.44-45</a:t>
            </a:r>
          </a:p>
        </p:txBody>
      </p:sp>
      <p:sp>
        <p:nvSpPr>
          <p:cNvPr id="132"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3" name="RVR…"/>
          <p:cNvSpPr txBox="1"/>
          <p:nvPr/>
        </p:nvSpPr>
        <p:spPr>
          <a:xfrm>
            <a:off x="1551516" y="2252850"/>
            <a:ext cx="4300539"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300">
                <a:latin typeface="Cambria"/>
                <a:ea typeface="Cambria"/>
                <a:cs typeface="Cambria"/>
                <a:sym typeface="Cambria"/>
              </a:defRPr>
            </a:pPr>
            <a:r>
              <a:t>RVR</a:t>
            </a:r>
          </a:p>
          <a:p>
            <a:pPr defTabSz="368045">
              <a:spcBef>
                <a:spcPts val="600"/>
              </a:spcBef>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44 Jesús clamó y dijo: «El que cree en mí, no cree en mí, sino en el que me envió; </a:t>
            </a:r>
          </a:p>
          <a:p>
            <a:pPr defTabSz="368045">
              <a:spcBef>
                <a:spcPts val="600"/>
              </a:spcBef>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45 y el que me ve, ve al que me envió. </a:t>
            </a:r>
          </a:p>
        </p:txBody>
      </p:sp>
      <p:sp>
        <p:nvSpPr>
          <p:cNvPr id="134" name="VP…"/>
          <p:cNvSpPr txBox="1"/>
          <p:nvPr/>
        </p:nvSpPr>
        <p:spPr>
          <a:xfrm>
            <a:off x="6477359" y="2194930"/>
            <a:ext cx="5023442" cy="35534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VP</a:t>
            </a:r>
          </a:p>
          <a:p>
            <a:pPr defTabSz="368045">
              <a:lnSpc>
                <a:spcPct val="120000"/>
              </a:lnSpc>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44 Jesús dijo con voz fuerte: «El que cree en mí, no cree solamente en mí, sino también en el Padre, que me ha enviado. </a:t>
            </a:r>
          </a:p>
          <a:p>
            <a:pPr defTabSz="368045">
              <a:spcBef>
                <a:spcPts val="600"/>
              </a:spcBef>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45 Y el que me ve a mí, ve también al que me ha enviado. </a:t>
            </a:r>
          </a:p>
        </p:txBody>
      </p:sp>
      <p:pic>
        <p:nvPicPr>
          <p:cNvPr id="135"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6"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12.46-47</a:t>
            </a:r>
          </a:p>
        </p:txBody>
      </p:sp>
      <p:sp>
        <p:nvSpPr>
          <p:cNvPr id="139"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0" name="RVR…"/>
          <p:cNvSpPr txBox="1"/>
          <p:nvPr/>
        </p:nvSpPr>
        <p:spPr>
          <a:xfrm>
            <a:off x="1877483" y="1838637"/>
            <a:ext cx="4465718" cy="41440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300">
                <a:latin typeface="Cambria"/>
                <a:ea typeface="Cambria"/>
                <a:cs typeface="Cambria"/>
                <a:sym typeface="Cambria"/>
              </a:defRPr>
            </a:pPr>
            <a:r>
              <a:t>RVR</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46 Yo, la luz, he venido al mundo, para que todo aquel que cree en mí no permanezca en tinieblas. </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47 Al que oye mis palabras y no las guarda, yo no lo juzgo, porque no he venido a juzgar al mundo, sino a salvar al mundo. </a:t>
            </a:r>
          </a:p>
        </p:txBody>
      </p:sp>
      <p:sp>
        <p:nvSpPr>
          <p:cNvPr id="141" name="VP…"/>
          <p:cNvSpPr txBox="1"/>
          <p:nvPr/>
        </p:nvSpPr>
        <p:spPr>
          <a:xfrm>
            <a:off x="6782017" y="1811866"/>
            <a:ext cx="4731111" cy="452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300">
                <a:latin typeface="Cambria"/>
                <a:ea typeface="Cambria"/>
                <a:cs typeface="Cambria"/>
                <a:sym typeface="Cambria"/>
              </a:defRPr>
            </a:pPr>
            <a:r>
              <a:t>VP</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46 Yo, que soy la luz, he venido al mundo para que los que creen en mí no se queden en la oscuridad. </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47 Pero a aquel que oye mis palabras y no las obedece, no soy yo quien lo condena; porque yo no vine para condenar al mundo, sino para salvarlo.</a:t>
            </a:r>
          </a:p>
        </p:txBody>
      </p:sp>
      <p:pic>
        <p:nvPicPr>
          <p:cNvPr id="142"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3"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12.48-49</a:t>
            </a:r>
          </a:p>
        </p:txBody>
      </p:sp>
      <p:sp>
        <p:nvSpPr>
          <p:cNvPr id="14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7" name="RVR…"/>
          <p:cNvSpPr txBox="1"/>
          <p:nvPr/>
        </p:nvSpPr>
        <p:spPr>
          <a:xfrm>
            <a:off x="1940983" y="2045493"/>
            <a:ext cx="4300539" cy="43942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48 El que me rechaza y no recibe mis palabras, tiene quien lo juzgue: la palabra que he hablado, ella lo juzgará en el día final.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49 Yo no he hablado por mi propia cuenta; el Padre, que me envió, él me dio mandamiento de lo que he de decir y de lo que he de hablar.</a:t>
            </a:r>
          </a:p>
        </p:txBody>
      </p:sp>
      <p:sp>
        <p:nvSpPr>
          <p:cNvPr id="148" name="VP…"/>
          <p:cNvSpPr txBox="1"/>
          <p:nvPr/>
        </p:nvSpPr>
        <p:spPr>
          <a:xfrm>
            <a:off x="6545092" y="2045494"/>
            <a:ext cx="4602863" cy="439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48 El que me desprecia y no hace caso de mis palabras, ya tiene quien lo condene: las palabras que yo he dicho lo condenarán en el día último.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49 Porque yo no hablo por mi cuenta; el Padre, que me ha enviado, me ha ordenado lo que debo decir y enseñar. </a:t>
            </a:r>
          </a:p>
        </p:txBody>
      </p:sp>
      <p:pic>
        <p:nvPicPr>
          <p:cNvPr id="14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