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b="def" i="def"/>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j-lt"/>
        <a:ea typeface="+mj-ea"/>
        <a:cs typeface="+mj-cs"/>
        <a:sym typeface="Calibri"/>
      </a:defRPr>
    </a:lvl1pPr>
    <a:lvl2pPr indent="228600" latinLnBrk="0">
      <a:spcBef>
        <a:spcPts val="400"/>
      </a:spcBef>
      <a:defRPr sz="1200">
        <a:latin typeface="+mj-lt"/>
        <a:ea typeface="+mj-ea"/>
        <a:cs typeface="+mj-cs"/>
        <a:sym typeface="Calibri"/>
      </a:defRPr>
    </a:lvl2pPr>
    <a:lvl3pPr indent="457200" latinLnBrk="0">
      <a:spcBef>
        <a:spcPts val="400"/>
      </a:spcBef>
      <a:defRPr sz="1200">
        <a:latin typeface="+mj-lt"/>
        <a:ea typeface="+mj-ea"/>
        <a:cs typeface="+mj-cs"/>
        <a:sym typeface="Calibri"/>
      </a:defRPr>
    </a:lvl3pPr>
    <a:lvl4pPr indent="685800" latinLnBrk="0">
      <a:spcBef>
        <a:spcPts val="400"/>
      </a:spcBef>
      <a:defRPr sz="1200">
        <a:latin typeface="+mj-lt"/>
        <a:ea typeface="+mj-ea"/>
        <a:cs typeface="+mj-cs"/>
        <a:sym typeface="Calibri"/>
      </a:defRPr>
    </a:lvl4pPr>
    <a:lvl5pPr indent="914400" latinLnBrk="0">
      <a:spcBef>
        <a:spcPts val="400"/>
      </a:spcBef>
      <a:defRPr sz="1200">
        <a:latin typeface="+mj-lt"/>
        <a:ea typeface="+mj-ea"/>
        <a:cs typeface="+mj-cs"/>
        <a:sym typeface="Calibri"/>
      </a:defRPr>
    </a:lvl5pPr>
    <a:lvl6pPr indent="1143000" latinLnBrk="0">
      <a:spcBef>
        <a:spcPts val="400"/>
      </a:spcBef>
      <a:defRPr sz="1200">
        <a:latin typeface="+mj-lt"/>
        <a:ea typeface="+mj-ea"/>
        <a:cs typeface="+mj-cs"/>
        <a:sym typeface="Calibri"/>
      </a:defRPr>
    </a:lvl6pPr>
    <a:lvl7pPr indent="1371600" latinLnBrk="0">
      <a:spcBef>
        <a:spcPts val="400"/>
      </a:spcBef>
      <a:defRPr sz="1200">
        <a:latin typeface="+mj-lt"/>
        <a:ea typeface="+mj-ea"/>
        <a:cs typeface="+mj-cs"/>
        <a:sym typeface="Calibri"/>
      </a:defRPr>
    </a:lvl7pPr>
    <a:lvl8pPr indent="1600200" latinLnBrk="0">
      <a:spcBef>
        <a:spcPts val="400"/>
      </a:spcBef>
      <a:defRPr sz="1200">
        <a:latin typeface="+mj-lt"/>
        <a:ea typeface="+mj-ea"/>
        <a:cs typeface="+mj-cs"/>
        <a:sym typeface="Calibri"/>
      </a:defRPr>
    </a:lvl8pPr>
    <a:lvl9pPr indent="1828800" latinLnBrk="0">
      <a:spcBef>
        <a:spcPts val="400"/>
      </a:spcBef>
      <a:defRPr sz="1200">
        <a:latin typeface="+mj-lt"/>
        <a:ea typeface="+mj-ea"/>
        <a:cs typeface="+mj-cs"/>
        <a:sym typeface="Calibri"/>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914400" y="1122362"/>
            <a:ext cx="10363200" cy="2387601"/>
          </a:xfrm>
          <a:prstGeom prst="rect">
            <a:avLst/>
          </a:prstGeom>
        </p:spPr>
        <p:txBody>
          <a:bodyPr anchor="b"/>
          <a:lstStyle>
            <a:lvl1pPr algn="ctr">
              <a:defRPr sz="6000"/>
            </a:lvl1pPr>
          </a:lstStyle>
          <a:p>
            <a:pPr/>
            <a:r>
              <a:t>Title Text</a:t>
            </a:r>
          </a:p>
        </p:txBody>
      </p:sp>
      <p:sp>
        <p:nvSpPr>
          <p:cNvPr id="12" name="Body Level One…"/>
          <p:cNvSpPr txBox="1"/>
          <p:nvPr>
            <p:ph type="body" sz="quarter" idx="1"/>
          </p:nvPr>
        </p:nvSpPr>
        <p:spPr>
          <a:xfrm>
            <a:off x="1524000" y="3602037"/>
            <a:ext cx="9144000" cy="1655764"/>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831850" y="1709740"/>
            <a:ext cx="10515601" cy="2852737"/>
          </a:xfrm>
          <a:prstGeom prst="rect">
            <a:avLst/>
          </a:prstGeom>
        </p:spPr>
        <p:txBody>
          <a:bodyPr anchor="b"/>
          <a:lstStyle>
            <a:lvl1pPr>
              <a:defRPr sz="6000"/>
            </a:lvl1pPr>
          </a:lstStyle>
          <a:p>
            <a:pPr/>
            <a:r>
              <a:t>Title Text</a:t>
            </a:r>
          </a:p>
        </p:txBody>
      </p:sp>
      <p:sp>
        <p:nvSpPr>
          <p:cNvPr id="30" name="Body Level One…"/>
          <p:cNvSpPr txBox="1"/>
          <p:nvPr>
            <p:ph type="body" sz="quarter" idx="1"/>
          </p:nvPr>
        </p:nvSpPr>
        <p:spPr>
          <a:xfrm>
            <a:off x="831850" y="4589464"/>
            <a:ext cx="10515601" cy="1500189"/>
          </a:xfrm>
          <a:prstGeom prst="rect">
            <a:avLst/>
          </a:prstGeom>
        </p:spPr>
        <p:txBody>
          <a:bodyPr/>
          <a:lstStyle>
            <a:lvl1pPr marL="0" indent="0">
              <a:buSzTx/>
              <a:buFontTx/>
              <a:buNone/>
              <a:defRPr sz="2400"/>
            </a:lvl1pPr>
            <a:lvl2pPr marL="0" indent="0">
              <a:buSzTx/>
              <a:buFontTx/>
              <a:buNone/>
              <a:defRPr sz="2400"/>
            </a:lvl2pPr>
            <a:lvl3pPr marL="0" indent="0">
              <a:buSzTx/>
              <a:buFontTx/>
              <a:buNone/>
              <a:defRPr sz="2400"/>
            </a:lvl3pPr>
            <a:lvl4pPr marL="0" indent="0">
              <a:buSzTx/>
              <a:buFontTx/>
              <a:buNone/>
              <a:defRPr sz="2400"/>
            </a:lvl4pPr>
            <a:lvl5pPr marL="0" indent="0">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839787" y="365127"/>
            <a:ext cx="10515601" cy="1325563"/>
          </a:xfrm>
          <a:prstGeom prst="rect">
            <a:avLst/>
          </a:prstGeom>
        </p:spPr>
        <p:txBody>
          <a:bodyPr/>
          <a:lstStyle/>
          <a:p>
            <a:pPr/>
            <a:r>
              <a:t>Title Text</a:t>
            </a:r>
          </a:p>
        </p:txBody>
      </p:sp>
      <p:sp>
        <p:nvSpPr>
          <p:cNvPr id="48" name="Body Level One…"/>
          <p:cNvSpPr txBox="1"/>
          <p:nvPr>
            <p:ph type="body" sz="quarter" idx="1"/>
          </p:nvPr>
        </p:nvSpPr>
        <p:spPr>
          <a:xfrm>
            <a:off x="839787" y="1681163"/>
            <a:ext cx="5157791" cy="823914"/>
          </a:xfrm>
          <a:prstGeom prst="rect">
            <a:avLst/>
          </a:prstGeom>
        </p:spPr>
        <p:txBody>
          <a:bodyPr anchor="b"/>
          <a:lstStyle>
            <a:lvl1pPr marL="0" indent="0">
              <a:buSzTx/>
              <a:buFontTx/>
              <a:buNone/>
              <a:defRPr b="1" sz="2400"/>
            </a:lvl1pPr>
            <a:lvl2pPr marL="0" indent="0">
              <a:buSzTx/>
              <a:buFontTx/>
              <a:buNone/>
              <a:defRPr b="1" sz="2400"/>
            </a:lvl2pPr>
            <a:lvl3pPr marL="0" indent="0">
              <a:buSzTx/>
              <a:buFontTx/>
              <a:buNone/>
              <a:defRPr b="1" sz="2400"/>
            </a:lvl3pPr>
            <a:lvl4pPr marL="0" indent="0">
              <a:buSzTx/>
              <a:buFontTx/>
              <a:buNone/>
              <a:defRPr b="1" sz="2400"/>
            </a:lvl4pPr>
            <a:lvl5pPr marL="0" indent="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21"/>
          </p:nvPr>
        </p:nvSpPr>
        <p:spPr>
          <a:xfrm>
            <a:off x="6172201" y="1681163"/>
            <a:ext cx="5183190" cy="823914"/>
          </a:xfrm>
          <a:prstGeom prst="rect">
            <a:avLst/>
          </a:prstGeom>
        </p:spPr>
        <p:txBody>
          <a:bodyPr anchor="b"/>
          <a:lstStyle/>
          <a:p>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73" name="Body Level One…"/>
          <p:cNvSpPr txBox="1"/>
          <p:nvPr>
            <p:ph type="body" sz="half" idx="1"/>
          </p:nvPr>
        </p:nvSpPr>
        <p:spPr>
          <a:xfrm>
            <a:off x="5183187" y="987427"/>
            <a:ext cx="6172202" cy="4873627"/>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21"/>
          </p:nvPr>
        </p:nvSpPr>
        <p:spPr>
          <a:xfrm>
            <a:off x="839787" y="2057400"/>
            <a:ext cx="3932240" cy="3811588"/>
          </a:xfrm>
          <a:prstGeom prst="rect">
            <a:avLst/>
          </a:prstGeom>
        </p:spPr>
        <p:txBody>
          <a:bodyPr/>
          <a:lstStyle/>
          <a:p>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83" name="Picture Placeholder 2"/>
          <p:cNvSpPr/>
          <p:nvPr>
            <p:ph type="pic" sz="half" idx="21"/>
          </p:nvPr>
        </p:nvSpPr>
        <p:spPr>
          <a:xfrm>
            <a:off x="5183187" y="987427"/>
            <a:ext cx="6172202" cy="4873627"/>
          </a:xfrm>
          <a:prstGeom prst="rect">
            <a:avLst/>
          </a:prstGeom>
        </p:spPr>
        <p:txBody>
          <a:bodyPr lIns="91439" tIns="45719" rIns="91439" bIns="45719">
            <a:noAutofit/>
          </a:bodyPr>
          <a:lstStyle/>
          <a:p>
            <a:pPr/>
          </a:p>
        </p:txBody>
      </p:sp>
      <p:sp>
        <p:nvSpPr>
          <p:cNvPr id="84" name="Body Level One…"/>
          <p:cNvSpPr txBox="1"/>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p>
            <a:pPr/>
            <a:r>
              <a:t>Title Text</a:t>
            </a:r>
          </a:p>
        </p:txBody>
      </p:sp>
      <p:sp>
        <p:nvSpPr>
          <p:cNvPr id="3" name="Body Level One…"/>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095178" y="6414761"/>
            <a:ext cx="258623" cy="248303"/>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4.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4.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4.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4.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4.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 name="Title 1"/>
          <p:cNvSpPr txBox="1"/>
          <p:nvPr>
            <p:ph type="ctrTitle"/>
          </p:nvPr>
        </p:nvSpPr>
        <p:spPr>
          <a:xfrm>
            <a:off x="403753" y="-71364"/>
            <a:ext cx="11072235" cy="2096344"/>
          </a:xfrm>
          <a:prstGeom prst="rect">
            <a:avLst/>
          </a:prstGeom>
        </p:spPr>
        <p:txBody>
          <a:bodyPr/>
          <a:lstStyle/>
          <a:p>
            <a:pPr algn="l">
              <a:defRPr b="1" sz="5000">
                <a:solidFill>
                  <a:srgbClr val="F9570F"/>
                </a:solidFill>
                <a:latin typeface="Futura PT Heavy"/>
                <a:ea typeface="Futura PT Heavy"/>
                <a:cs typeface="Futura PT Heavy"/>
                <a:sym typeface="Futura PT Heavy"/>
              </a:defRPr>
            </a:pPr>
            <a:r>
              <a:rPr>
                <a:solidFill>
                  <a:srgbClr val="734986"/>
                </a:solidFill>
              </a:rPr>
              <a:t>Lección 14</a:t>
            </a:r>
            <a:br/>
            <a:r>
              <a:rPr b="0" cap="all">
                <a:solidFill>
                  <a:srgbClr val="ADCEC7"/>
                </a:solidFill>
                <a:latin typeface="Futura Bold"/>
                <a:ea typeface="Futura Bold"/>
                <a:cs typeface="Futura Bold"/>
                <a:sym typeface="Futura Bold"/>
              </a:rPr>
              <a:t>Dios anuncia destrucción</a:t>
            </a:r>
          </a:p>
        </p:txBody>
      </p:sp>
      <p:sp>
        <p:nvSpPr>
          <p:cNvPr id="95" name="Subtitle 2"/>
          <p:cNvSpPr txBox="1"/>
          <p:nvPr>
            <p:ph type="subTitle" sz="quarter" idx="1"/>
          </p:nvPr>
        </p:nvSpPr>
        <p:spPr>
          <a:xfrm>
            <a:off x="433386" y="2280614"/>
            <a:ext cx="4443416" cy="442915"/>
          </a:xfrm>
          <a:prstGeom prst="rect">
            <a:avLst/>
          </a:prstGeom>
        </p:spPr>
        <p:txBody>
          <a:bodyPr/>
          <a:lstStyle>
            <a:lvl1pPr algn="l" defTabSz="730605">
              <a:spcBef>
                <a:spcPts val="700"/>
              </a:spcBef>
              <a:defRPr i="1" sz="2162">
                <a:solidFill>
                  <a:srgbClr val="767171"/>
                </a:solidFill>
                <a:latin typeface="Futura"/>
                <a:ea typeface="Futura"/>
                <a:cs typeface="Futura"/>
                <a:sym typeface="Futura"/>
              </a:defRPr>
            </a:lvl1pPr>
          </a:lstStyle>
          <a:p>
            <a:pPr/>
            <a:r>
              <a:t> Isaías 47.10-15</a:t>
            </a:r>
          </a:p>
        </p:txBody>
      </p:sp>
      <p:sp>
        <p:nvSpPr>
          <p:cNvPr id="96" name="TextBox 3"/>
          <p:cNvSpPr txBox="1"/>
          <p:nvPr/>
        </p:nvSpPr>
        <p:spPr>
          <a:xfrm>
            <a:off x="10054907" y="6388100"/>
            <a:ext cx="1163413" cy="2946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1300">
                <a:solidFill>
                  <a:srgbClr val="FFFFFF"/>
                </a:solidFill>
                <a:latin typeface="Futura PT Medium"/>
                <a:ea typeface="Futura PT Medium"/>
                <a:cs typeface="Futura PT Medium"/>
                <a:sym typeface="Futura PT Medium"/>
              </a:defRPr>
            </a:lvl1pPr>
          </a:lstStyle>
          <a:p>
            <a:pPr/>
            <a:r>
              <a:t>Año 30/Vol. 1</a:t>
            </a:r>
          </a:p>
        </p:txBody>
      </p:sp>
      <p:sp>
        <p:nvSpPr>
          <p:cNvPr id="97" name="TextBox 5"/>
          <p:cNvSpPr txBox="1"/>
          <p:nvPr/>
        </p:nvSpPr>
        <p:spPr>
          <a:xfrm>
            <a:off x="415607" y="2809829"/>
            <a:ext cx="4757548" cy="15519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584200">
              <a:defRPr sz="2000">
                <a:solidFill>
                  <a:srgbClr val="3B3838"/>
                </a:solidFill>
                <a:latin typeface="Cambria"/>
                <a:ea typeface="Cambria"/>
                <a:cs typeface="Cambria"/>
                <a:sym typeface="Cambria"/>
              </a:defRPr>
            </a:pPr>
            <a:r>
              <a:t>«Así te serán aquellos con quienes te fatigaste, los que traficaron contigo desde tu juventud; cada uno irá por su camino, no habrá quien te salve». </a:t>
            </a:r>
          </a:p>
          <a:p>
            <a:pPr defTabSz="584200">
              <a:defRPr sz="2000">
                <a:solidFill>
                  <a:srgbClr val="3B3838"/>
                </a:solidFill>
                <a:latin typeface="Cambria"/>
                <a:ea typeface="Cambria"/>
                <a:cs typeface="Cambria"/>
                <a:sym typeface="Cambria"/>
              </a:defRPr>
            </a:pPr>
            <a:r>
              <a:t>Isaías 47.15</a:t>
            </a:r>
          </a:p>
        </p:txBody>
      </p:sp>
      <p:pic>
        <p:nvPicPr>
          <p:cNvPr id="98" name="Picture 2" descr="Picture 2"/>
          <p:cNvPicPr>
            <a:picLocks noChangeAspect="1"/>
          </p:cNvPicPr>
          <p:nvPr/>
        </p:nvPicPr>
        <p:blipFill>
          <a:blip r:embed="rId2">
            <a:extLst/>
          </a:blip>
          <a:stretch>
            <a:fillRect/>
          </a:stretch>
        </p:blipFill>
        <p:spPr>
          <a:xfrm>
            <a:off x="11206163" y="5891212"/>
            <a:ext cx="966789" cy="966789"/>
          </a:xfrm>
          <a:prstGeom prst="rect">
            <a:avLst/>
          </a:prstGeom>
          <a:ln w="12700">
            <a:miter lim="400000"/>
          </a:ln>
        </p:spPr>
      </p:pic>
      <p:pic>
        <p:nvPicPr>
          <p:cNvPr id="99" name="iStock-1299627953.png" descr="iStock-1299627953.png"/>
          <p:cNvPicPr>
            <a:picLocks noChangeAspect="1"/>
          </p:cNvPicPr>
          <p:nvPr/>
        </p:nvPicPr>
        <p:blipFill>
          <a:blip r:embed="rId3">
            <a:extLst/>
          </a:blip>
          <a:stretch>
            <a:fillRect/>
          </a:stretch>
        </p:blipFill>
        <p:spPr>
          <a:xfrm>
            <a:off x="524933" y="2139062"/>
            <a:ext cx="12192001" cy="4876528"/>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 name="Title 1"/>
          <p:cNvSpPr txBox="1"/>
          <p:nvPr>
            <p:ph type="title"/>
          </p:nvPr>
        </p:nvSpPr>
        <p:spPr>
          <a:xfrm>
            <a:off x="2433638" y="1020762"/>
            <a:ext cx="3078164" cy="585788"/>
          </a:xfrm>
          <a:prstGeom prst="rect">
            <a:avLst/>
          </a:prstGeom>
        </p:spPr>
        <p:txBody>
          <a:bodyPr/>
          <a:lstStyle>
            <a:lvl1pPr defTabSz="758951">
              <a:defRPr sz="3200">
                <a:solidFill>
                  <a:srgbClr val="0070C0"/>
                </a:solidFill>
                <a:latin typeface="Futura Std Medium Condensed"/>
                <a:ea typeface="Futura Std Medium Condensed"/>
                <a:cs typeface="Futura Std Medium Condensed"/>
                <a:sym typeface="Futura Std Medium Condensed"/>
              </a:defRPr>
            </a:lvl1pPr>
          </a:lstStyle>
          <a:p>
            <a:pPr/>
            <a:r>
              <a:t>RESUMEN</a:t>
            </a:r>
          </a:p>
        </p:txBody>
      </p:sp>
      <p:sp>
        <p:nvSpPr>
          <p:cNvPr id="153" name="Straight Connector 5"/>
          <p:cNvSpPr/>
          <p:nvPr/>
        </p:nvSpPr>
        <p:spPr>
          <a:xfrm>
            <a:off x="2505075" y="1606550"/>
            <a:ext cx="6346827" cy="0"/>
          </a:xfrm>
          <a:prstGeom prst="line">
            <a:avLst/>
          </a:prstGeom>
          <a:ln w="25400">
            <a:solidFill>
              <a:srgbClr val="0070C0"/>
            </a:solidFill>
            <a:miter/>
          </a:ln>
        </p:spPr>
        <p:txBody>
          <a:bodyPr lIns="45718" tIns="45718" rIns="45718" bIns="45718"/>
          <a:lstStyle/>
          <a:p>
            <a:pPr/>
          </a:p>
        </p:txBody>
      </p:sp>
      <p:sp>
        <p:nvSpPr>
          <p:cNvPr id="154" name="• La lección de hoy nos presenta la narración del sacrificio de Isaac en el monte Moriah, por su padre Abraham. Se trata de una prueba radical de la fe del patriarca que debe obedecer a Dios en contra de todos sus sentimientos y esperanzas.…"/>
          <p:cNvSpPr txBox="1"/>
          <p:nvPr/>
        </p:nvSpPr>
        <p:spPr>
          <a:xfrm>
            <a:off x="1456264" y="2395485"/>
            <a:ext cx="9645872" cy="38709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00526" indent="-200526" defTabSz="443991">
              <a:lnSpc>
                <a:spcPct val="120000"/>
              </a:lnSpc>
              <a:buSzPct val="100000"/>
              <a:buChar char="•"/>
              <a:defRPr sz="2400">
                <a:latin typeface="Cambria"/>
                <a:ea typeface="Cambria"/>
                <a:cs typeface="Cambria"/>
                <a:sym typeface="Cambria"/>
              </a:defRPr>
            </a:pPr>
            <a:r>
              <a:t>El orgullo y la ambición de Babilonia son símbolos del pecado humano. La Biblia nos advierte de no incluir en nuestra vida las prácticas engañosas y vanas de la hechicería y la adivinación.  Es interesante ya que la profecía bíblica no se limita a anunciar y proclamar lo nuevo que Dios hará, sino que la profecía bíblica anuncia y denuncia el pecado del pueblo y de las naciones para juicio y renovación, lo que no hace ni logra la astrología. </a:t>
            </a:r>
          </a:p>
          <a:p>
            <a:pPr defTabSz="443991">
              <a:lnSpc>
                <a:spcPct val="120000"/>
              </a:lnSpc>
              <a:defRPr sz="2400">
                <a:latin typeface="Cambria"/>
                <a:ea typeface="Cambria"/>
                <a:cs typeface="Cambria"/>
                <a:sym typeface="Cambria"/>
              </a:defRPr>
            </a:pPr>
          </a:p>
        </p:txBody>
      </p:sp>
      <p:pic>
        <p:nvPicPr>
          <p:cNvPr id="155" name="Picture 3" descr="Picture 3"/>
          <p:cNvPicPr>
            <a:picLocks noChangeAspect="1"/>
          </p:cNvPicPr>
          <p:nvPr/>
        </p:nvPicPr>
        <p:blipFill>
          <a:blip r:embed="rId2">
            <a:extLst/>
          </a:blip>
          <a:stretch>
            <a:fillRect/>
          </a:stretch>
        </p:blipFill>
        <p:spPr>
          <a:xfrm>
            <a:off x="1166812" y="730250"/>
            <a:ext cx="1168401" cy="1168400"/>
          </a:xfrm>
          <a:prstGeom prst="rect">
            <a:avLst/>
          </a:prstGeom>
          <a:ln w="12700">
            <a:miter lim="400000"/>
          </a:ln>
        </p:spPr>
      </p:pic>
      <p:pic>
        <p:nvPicPr>
          <p:cNvPr id="156" name="Picture 7" descr="Picture 7"/>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8" name="Title 1"/>
          <p:cNvSpPr txBox="1"/>
          <p:nvPr>
            <p:ph type="title"/>
          </p:nvPr>
        </p:nvSpPr>
        <p:spPr>
          <a:xfrm>
            <a:off x="2433638" y="1020762"/>
            <a:ext cx="3078164" cy="585788"/>
          </a:xfrm>
          <a:prstGeom prst="rect">
            <a:avLst/>
          </a:prstGeom>
        </p:spPr>
        <p:txBody>
          <a:bodyPr/>
          <a:lstStyle>
            <a:lvl1pPr defTabSz="758951">
              <a:defRPr sz="3200">
                <a:solidFill>
                  <a:srgbClr val="0070C0"/>
                </a:solidFill>
                <a:latin typeface="Futura Std Medium Condensed"/>
                <a:ea typeface="Futura Std Medium Condensed"/>
                <a:cs typeface="Futura Std Medium Condensed"/>
                <a:sym typeface="Futura Std Medium Condensed"/>
              </a:defRPr>
            </a:lvl1pPr>
          </a:lstStyle>
          <a:p>
            <a:pPr/>
            <a:r>
              <a:t>RESUMEN</a:t>
            </a:r>
          </a:p>
        </p:txBody>
      </p:sp>
      <p:sp>
        <p:nvSpPr>
          <p:cNvPr id="159" name="Straight Connector 5"/>
          <p:cNvSpPr/>
          <p:nvPr/>
        </p:nvSpPr>
        <p:spPr>
          <a:xfrm>
            <a:off x="2505075" y="1606550"/>
            <a:ext cx="6346827" cy="0"/>
          </a:xfrm>
          <a:prstGeom prst="line">
            <a:avLst/>
          </a:prstGeom>
          <a:ln w="25400">
            <a:solidFill>
              <a:srgbClr val="0070C0"/>
            </a:solidFill>
            <a:miter/>
          </a:ln>
        </p:spPr>
        <p:txBody>
          <a:bodyPr lIns="45718" tIns="45718" rIns="45718" bIns="45718"/>
          <a:lstStyle/>
          <a:p>
            <a:pPr/>
          </a:p>
        </p:txBody>
      </p:sp>
      <p:sp>
        <p:nvSpPr>
          <p:cNvPr id="160" name="• La lección de hoy nos presenta la narración del sacrificio de Isaac en el monte Moriah, por su padre Abraham. Se trata de una prueba radical de la fe del patriarca que debe obedecer a Dios en contra de todos sus sentimientos y esperanzas.…"/>
          <p:cNvSpPr txBox="1"/>
          <p:nvPr/>
        </p:nvSpPr>
        <p:spPr>
          <a:xfrm>
            <a:off x="1456264" y="2489465"/>
            <a:ext cx="9645872" cy="3683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00526" indent="-200526" defTabSz="443991">
              <a:lnSpc>
                <a:spcPct val="120000"/>
              </a:lnSpc>
              <a:buSzPct val="100000"/>
              <a:buChar char="•"/>
              <a:defRPr sz="2500">
                <a:latin typeface="Cambria"/>
                <a:ea typeface="Cambria"/>
                <a:cs typeface="Cambria"/>
                <a:sym typeface="Cambria"/>
              </a:defRPr>
            </a:pPr>
            <a:r>
              <a:t>Babilonia representa un espíritu de altivez y orgullo que llevó a la decadencia. Eventualmente, Babilonia cayó y la liberación del exilio fue una realidad y una promesa cumplida para el pueblo de Dios. </a:t>
            </a:r>
          </a:p>
          <a:p>
            <a:pPr marL="200526" indent="-200526" defTabSz="443991">
              <a:lnSpc>
                <a:spcPct val="120000"/>
              </a:lnSpc>
              <a:buSzPct val="100000"/>
              <a:buChar char="•"/>
              <a:defRPr sz="2500">
                <a:latin typeface="Cambria"/>
                <a:ea typeface="Cambria"/>
                <a:cs typeface="Cambria"/>
                <a:sym typeface="Cambria"/>
              </a:defRPr>
            </a:pPr>
            <a:r>
              <a:t>La soberbia y la avaricia nos están llevando a una destrucción planetaria sin precedentes en la historia de la humanidad causada por el ser humano. Como cristianos debemos participar de la nueva creación que Dios está haciendo e ir en contra de la corriente de este mundo que al igual que Babilonia van camino a la destrucción.</a:t>
            </a:r>
          </a:p>
        </p:txBody>
      </p:sp>
      <p:pic>
        <p:nvPicPr>
          <p:cNvPr id="161" name="Picture 3" descr="Picture 3"/>
          <p:cNvPicPr>
            <a:picLocks noChangeAspect="1"/>
          </p:cNvPicPr>
          <p:nvPr/>
        </p:nvPicPr>
        <p:blipFill>
          <a:blip r:embed="rId2">
            <a:extLst/>
          </a:blip>
          <a:stretch>
            <a:fillRect/>
          </a:stretch>
        </p:blipFill>
        <p:spPr>
          <a:xfrm>
            <a:off x="1166812" y="730250"/>
            <a:ext cx="1168401" cy="1168400"/>
          </a:xfrm>
          <a:prstGeom prst="rect">
            <a:avLst/>
          </a:prstGeom>
          <a:ln w="12700">
            <a:miter lim="400000"/>
          </a:ln>
        </p:spPr>
      </p:pic>
      <p:pic>
        <p:nvPicPr>
          <p:cNvPr id="162" name="Picture 7" descr="Picture 7"/>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 name="Title 1"/>
          <p:cNvSpPr txBox="1"/>
          <p:nvPr>
            <p:ph type="title"/>
          </p:nvPr>
        </p:nvSpPr>
        <p:spPr>
          <a:xfrm>
            <a:off x="2259013" y="981075"/>
            <a:ext cx="3078164" cy="585788"/>
          </a:xfrm>
          <a:prstGeom prst="rect">
            <a:avLst/>
          </a:prstGeom>
        </p:spPr>
        <p:txBody>
          <a:bodyPr/>
          <a:lstStyle>
            <a:lvl1pPr defTabSz="758951">
              <a:defRPr sz="3200">
                <a:solidFill>
                  <a:schemeClr val="accent4"/>
                </a:solidFill>
                <a:latin typeface="Futura Std Medium Condensed"/>
                <a:ea typeface="Futura Std Medium Condensed"/>
                <a:cs typeface="Futura Std Medium Condensed"/>
                <a:sym typeface="Futura Std Medium Condensed"/>
              </a:defRPr>
            </a:lvl1pPr>
          </a:lstStyle>
          <a:p>
            <a:pPr/>
            <a:r>
              <a:t>ORACIÓN</a:t>
            </a:r>
          </a:p>
        </p:txBody>
      </p:sp>
      <p:sp>
        <p:nvSpPr>
          <p:cNvPr id="165" name="Straight Connector 5"/>
          <p:cNvSpPr/>
          <p:nvPr/>
        </p:nvSpPr>
        <p:spPr>
          <a:xfrm>
            <a:off x="2330450" y="1566862"/>
            <a:ext cx="6346827" cy="1"/>
          </a:xfrm>
          <a:prstGeom prst="line">
            <a:avLst/>
          </a:prstGeom>
          <a:ln w="25400">
            <a:solidFill>
              <a:schemeClr val="accent4"/>
            </a:solidFill>
            <a:miter/>
          </a:ln>
        </p:spPr>
        <p:txBody>
          <a:bodyPr lIns="45718" tIns="45718" rIns="45718" bIns="45718"/>
          <a:lstStyle/>
          <a:p>
            <a:pPr/>
          </a:p>
        </p:txBody>
      </p:sp>
      <p:sp>
        <p:nvSpPr>
          <p:cNvPr id="166" name="Bendito Padre de los cielos y de la tierra, para quien todas las cosas están abiertas y no hay nada oculto, hoy queremos reafirmar nuestra fe, a ejemplo del patriarca Abraham, en tu infinita providencia y ante tus designios eternos que todo lo encamina a"/>
          <p:cNvSpPr txBox="1"/>
          <p:nvPr/>
        </p:nvSpPr>
        <p:spPr>
          <a:xfrm>
            <a:off x="1477962" y="2813962"/>
            <a:ext cx="9236076" cy="2857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lnSpc>
                <a:spcPct val="120000"/>
              </a:lnSpc>
              <a:defRPr i="1" sz="2600">
                <a:latin typeface="Cambria"/>
                <a:ea typeface="Cambria"/>
                <a:cs typeface="Cambria"/>
                <a:sym typeface="Cambria"/>
              </a:defRPr>
            </a:lvl1pPr>
          </a:lstStyle>
          <a:p>
            <a:pPr/>
            <a:r>
              <a:t>Dios de toda la creación, gracias por hacernos parte de los nuevos comienzos que vendrán en una nueva creación. Ayúdanos a mantenernos humildes y lejos de la soberbia, altivez o delirios de grandeza que caracterizaron a Babilonia. Permite que podamos ser humildes y reconocer que tú eres el dador de la ciencia y la sabiduría que obran a favor de la vida. Amén. </a:t>
            </a:r>
          </a:p>
        </p:txBody>
      </p:sp>
      <p:pic>
        <p:nvPicPr>
          <p:cNvPr id="167" name="Picture 2" descr="Picture 2"/>
          <p:cNvPicPr>
            <a:picLocks noChangeAspect="1"/>
          </p:cNvPicPr>
          <p:nvPr/>
        </p:nvPicPr>
        <p:blipFill>
          <a:blip r:embed="rId2">
            <a:extLst/>
          </a:blip>
          <a:stretch>
            <a:fillRect/>
          </a:stretch>
        </p:blipFill>
        <p:spPr>
          <a:xfrm>
            <a:off x="1192212" y="758825"/>
            <a:ext cx="1030288" cy="1030288"/>
          </a:xfrm>
          <a:prstGeom prst="rect">
            <a:avLst/>
          </a:prstGeom>
          <a:ln w="12700">
            <a:miter lim="400000"/>
          </a:ln>
        </p:spPr>
      </p:pic>
      <p:pic>
        <p:nvPicPr>
          <p:cNvPr id="168"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 name="Content Placeholder 2"/>
          <p:cNvSpPr txBox="1"/>
          <p:nvPr>
            <p:ph type="body" idx="1"/>
          </p:nvPr>
        </p:nvSpPr>
        <p:spPr>
          <a:xfrm>
            <a:off x="1379701" y="2538765"/>
            <a:ext cx="9432598" cy="3790410"/>
          </a:xfrm>
          <a:prstGeom prst="rect">
            <a:avLst/>
          </a:prstGeom>
        </p:spPr>
        <p:txBody>
          <a:bodyPr/>
          <a:lstStyle/>
          <a:p>
            <a:pPr marL="194309" indent="-194309" defTabSz="496570">
              <a:lnSpc>
                <a:spcPct val="100000"/>
              </a:lnSpc>
              <a:spcBef>
                <a:spcPts val="500"/>
              </a:spcBef>
              <a:buSzPct val="145000"/>
              <a:defRPr sz="3400">
                <a:latin typeface="Cambria"/>
                <a:ea typeface="Cambria"/>
                <a:cs typeface="Cambria"/>
                <a:sym typeface="Cambria"/>
              </a:defRPr>
            </a:pPr>
            <a:r>
              <a:t>Examinar las razones del juicio de Dios sobre Babilonia y su importancia histórica-teológica.</a:t>
            </a:r>
          </a:p>
          <a:p>
            <a:pPr marL="194309" indent="-194309" defTabSz="496570">
              <a:lnSpc>
                <a:spcPct val="100000"/>
              </a:lnSpc>
              <a:spcBef>
                <a:spcPts val="500"/>
              </a:spcBef>
              <a:buSzPct val="145000"/>
              <a:defRPr sz="3400">
                <a:latin typeface="Cambria"/>
                <a:ea typeface="Cambria"/>
                <a:cs typeface="Cambria"/>
                <a:sym typeface="Cambria"/>
              </a:defRPr>
            </a:pPr>
            <a:r>
              <a:t>Considerar el significado de la caída de Babilonia en el cumplimento de las profecías de Dios para su pueblo antes y durante el exilio en Babilonia, y cómo estas contrastan con la antigua astrología de Babilonia.</a:t>
            </a:r>
          </a:p>
        </p:txBody>
      </p:sp>
      <p:sp>
        <p:nvSpPr>
          <p:cNvPr id="102" name="Title 1"/>
          <p:cNvSpPr txBox="1"/>
          <p:nvPr>
            <p:ph type="title"/>
          </p:nvPr>
        </p:nvSpPr>
        <p:spPr>
          <a:xfrm>
            <a:off x="2022474" y="1069975"/>
            <a:ext cx="3078166" cy="585788"/>
          </a:xfrm>
          <a:prstGeom prst="rect">
            <a:avLst/>
          </a:prstGeom>
        </p:spPr>
        <p:txBody>
          <a:bodyPr/>
          <a:lstStyle>
            <a:lvl1pPr defTabSz="758951">
              <a:defRPr sz="3200">
                <a:solidFill>
                  <a:srgbClr val="7030A0"/>
                </a:solidFill>
                <a:latin typeface="Futura Std Medium Condensed"/>
                <a:ea typeface="Futura Std Medium Condensed"/>
                <a:cs typeface="Futura Std Medium Condensed"/>
                <a:sym typeface="Futura Std Medium Condensed"/>
              </a:defRPr>
            </a:lvl1pPr>
          </a:lstStyle>
          <a:p>
            <a:pPr/>
            <a:r>
              <a:t>OBJETIVOS</a:t>
            </a:r>
          </a:p>
        </p:txBody>
      </p:sp>
      <p:sp>
        <p:nvSpPr>
          <p:cNvPr id="103" name="Straight Connector 5"/>
          <p:cNvSpPr/>
          <p:nvPr/>
        </p:nvSpPr>
        <p:spPr>
          <a:xfrm flipV="1">
            <a:off x="2124074" y="1562100"/>
            <a:ext cx="7697790" cy="93665"/>
          </a:xfrm>
          <a:prstGeom prst="line">
            <a:avLst/>
          </a:prstGeom>
          <a:ln w="25400">
            <a:solidFill>
              <a:srgbClr val="7030A0"/>
            </a:solidFill>
            <a:miter/>
          </a:ln>
        </p:spPr>
        <p:txBody>
          <a:bodyPr lIns="45718" tIns="45718" rIns="45718" bIns="45718"/>
          <a:lstStyle/>
          <a:p>
            <a:pPr/>
          </a:p>
        </p:txBody>
      </p:sp>
      <p:pic>
        <p:nvPicPr>
          <p:cNvPr id="104" name="Picture 4" descr="Picture 4"/>
          <p:cNvPicPr>
            <a:picLocks noChangeAspect="1"/>
          </p:cNvPicPr>
          <p:nvPr/>
        </p:nvPicPr>
        <p:blipFill>
          <a:blip r:embed="rId2">
            <a:extLst/>
          </a:blip>
          <a:stretch>
            <a:fillRect/>
          </a:stretch>
        </p:blipFill>
        <p:spPr>
          <a:xfrm>
            <a:off x="755650" y="798512"/>
            <a:ext cx="1128713" cy="1128713"/>
          </a:xfrm>
          <a:prstGeom prst="rect">
            <a:avLst/>
          </a:prstGeom>
          <a:ln w="12700">
            <a:miter lim="400000"/>
          </a:ln>
        </p:spPr>
      </p:pic>
      <p:pic>
        <p:nvPicPr>
          <p:cNvPr id="105" name="Picture 4" descr="Picture 4"/>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 name="Content Placeholder 2"/>
          <p:cNvSpPr txBox="1"/>
          <p:nvPr>
            <p:ph type="body" idx="1"/>
          </p:nvPr>
        </p:nvSpPr>
        <p:spPr>
          <a:xfrm>
            <a:off x="1379701" y="2538765"/>
            <a:ext cx="9432598" cy="3790410"/>
          </a:xfrm>
          <a:prstGeom prst="rect">
            <a:avLst/>
          </a:prstGeom>
        </p:spPr>
        <p:txBody>
          <a:bodyPr/>
          <a:lstStyle>
            <a:lvl1pPr marL="228599" indent="-228599" defTabSz="584200">
              <a:lnSpc>
                <a:spcPct val="100000"/>
              </a:lnSpc>
              <a:spcBef>
                <a:spcPts val="600"/>
              </a:spcBef>
              <a:buSzPct val="145000"/>
              <a:defRPr sz="4000">
                <a:latin typeface="Cambria"/>
                <a:ea typeface="Cambria"/>
                <a:cs typeface="Cambria"/>
                <a:sym typeface="Cambria"/>
              </a:defRPr>
            </a:lvl1pPr>
          </a:lstStyle>
          <a:p>
            <a:pPr/>
            <a:r>
              <a:t>Describir las actitudes que llevan a las personas y a los pueblos a la decadencia y autodestrucción, y contrastarlas con la humildad que debe caracterizar al pueblo de Dios.</a:t>
            </a:r>
          </a:p>
        </p:txBody>
      </p:sp>
      <p:sp>
        <p:nvSpPr>
          <p:cNvPr id="108" name="Title 1"/>
          <p:cNvSpPr txBox="1"/>
          <p:nvPr>
            <p:ph type="title"/>
          </p:nvPr>
        </p:nvSpPr>
        <p:spPr>
          <a:xfrm>
            <a:off x="2022474" y="1069975"/>
            <a:ext cx="3078166" cy="585788"/>
          </a:xfrm>
          <a:prstGeom prst="rect">
            <a:avLst/>
          </a:prstGeom>
        </p:spPr>
        <p:txBody>
          <a:bodyPr/>
          <a:lstStyle>
            <a:lvl1pPr defTabSz="758951">
              <a:defRPr sz="3200">
                <a:solidFill>
                  <a:srgbClr val="7030A0"/>
                </a:solidFill>
                <a:latin typeface="Futura Std Medium Condensed"/>
                <a:ea typeface="Futura Std Medium Condensed"/>
                <a:cs typeface="Futura Std Medium Condensed"/>
                <a:sym typeface="Futura Std Medium Condensed"/>
              </a:defRPr>
            </a:lvl1pPr>
          </a:lstStyle>
          <a:p>
            <a:pPr/>
            <a:r>
              <a:t>OBJETIVOS</a:t>
            </a:r>
          </a:p>
        </p:txBody>
      </p:sp>
      <p:sp>
        <p:nvSpPr>
          <p:cNvPr id="109" name="Straight Connector 5"/>
          <p:cNvSpPr/>
          <p:nvPr/>
        </p:nvSpPr>
        <p:spPr>
          <a:xfrm flipV="1">
            <a:off x="2124074" y="1562100"/>
            <a:ext cx="7697790" cy="93665"/>
          </a:xfrm>
          <a:prstGeom prst="line">
            <a:avLst/>
          </a:prstGeom>
          <a:ln w="25400">
            <a:solidFill>
              <a:srgbClr val="7030A0"/>
            </a:solidFill>
            <a:miter/>
          </a:ln>
        </p:spPr>
        <p:txBody>
          <a:bodyPr lIns="45718" tIns="45718" rIns="45718" bIns="45718"/>
          <a:lstStyle/>
          <a:p>
            <a:pPr/>
          </a:p>
        </p:txBody>
      </p:sp>
      <p:pic>
        <p:nvPicPr>
          <p:cNvPr id="110" name="Picture 4" descr="Picture 4"/>
          <p:cNvPicPr>
            <a:picLocks noChangeAspect="1"/>
          </p:cNvPicPr>
          <p:nvPr/>
        </p:nvPicPr>
        <p:blipFill>
          <a:blip r:embed="rId2">
            <a:extLst/>
          </a:blip>
          <a:stretch>
            <a:fillRect/>
          </a:stretch>
        </p:blipFill>
        <p:spPr>
          <a:xfrm>
            <a:off x="755650" y="798512"/>
            <a:ext cx="1128713" cy="1128713"/>
          </a:xfrm>
          <a:prstGeom prst="rect">
            <a:avLst/>
          </a:prstGeom>
          <a:ln w="12700">
            <a:miter lim="400000"/>
          </a:ln>
        </p:spPr>
      </p:pic>
      <p:pic>
        <p:nvPicPr>
          <p:cNvPr id="111" name="Picture 4" descr="Picture 4"/>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 name="Title 1"/>
          <p:cNvSpPr txBox="1"/>
          <p:nvPr>
            <p:ph type="title"/>
          </p:nvPr>
        </p:nvSpPr>
        <p:spPr>
          <a:xfrm>
            <a:off x="2227263" y="1001712"/>
            <a:ext cx="3999368" cy="585788"/>
          </a:xfrm>
          <a:prstGeom prst="rect">
            <a:avLst/>
          </a:prstGeom>
        </p:spPr>
        <p:txBody>
          <a:bodyPr/>
          <a:lstStyle>
            <a:lvl1pPr defTabSz="758951">
              <a:defRPr sz="3200">
                <a:solidFill>
                  <a:srgbClr val="D62212"/>
                </a:solidFill>
                <a:latin typeface="Futura Std Medium Condensed"/>
                <a:ea typeface="Futura Std Medium Condensed"/>
                <a:cs typeface="Futura Std Medium Condensed"/>
                <a:sym typeface="Futura Std Medium Condensed"/>
              </a:defRPr>
            </a:lvl1pPr>
          </a:lstStyle>
          <a:p>
            <a:pPr/>
            <a:r>
              <a:t>VOCABULARIO</a:t>
            </a:r>
          </a:p>
        </p:txBody>
      </p:sp>
      <p:sp>
        <p:nvSpPr>
          <p:cNvPr id="114" name="Content Placeholder 2"/>
          <p:cNvSpPr txBox="1"/>
          <p:nvPr>
            <p:ph type="body" idx="1"/>
          </p:nvPr>
        </p:nvSpPr>
        <p:spPr>
          <a:xfrm>
            <a:off x="1439723" y="2341613"/>
            <a:ext cx="9312554" cy="3938508"/>
          </a:xfrm>
          <a:prstGeom prst="rect">
            <a:avLst/>
          </a:prstGeom>
        </p:spPr>
        <p:txBody>
          <a:bodyPr/>
          <a:lstStyle/>
          <a:p>
            <a:pPr marL="0" indent="0" defTabSz="455675">
              <a:lnSpc>
                <a:spcPct val="100000"/>
              </a:lnSpc>
              <a:spcBef>
                <a:spcPts val="400"/>
              </a:spcBef>
              <a:buSzTx/>
              <a:buNone/>
              <a:defRPr b="1" sz="2885">
                <a:solidFill>
                  <a:srgbClr val="3B3838"/>
                </a:solidFill>
                <a:latin typeface="Cambria"/>
                <a:ea typeface="Cambria"/>
                <a:cs typeface="Cambria"/>
                <a:sym typeface="Cambria"/>
              </a:defRPr>
            </a:pPr>
            <a:r>
              <a:t>Babilonia: </a:t>
            </a:r>
            <a:r>
              <a:rPr b="0"/>
              <a:t>Antiguo país entre los ríos Tigris y Éufrates en lo que hoy es Irak. Llegó a ser un gran imperio que duró más de cien años. La cultura de los caldeos incluyó grandes avances en astronomía, matemáticas, medicina y otras ciencias. La dominación de los babilonios sobre Judá, la destrucción de Jerusalén y el exilio de los judíos en Babilonia representan hechos de transcendental importancia para la historia de Israel y los escritos bíblicos. </a:t>
            </a:r>
          </a:p>
        </p:txBody>
      </p:sp>
      <p:sp>
        <p:nvSpPr>
          <p:cNvPr id="115" name="Straight Connector 5"/>
          <p:cNvSpPr/>
          <p:nvPr/>
        </p:nvSpPr>
        <p:spPr>
          <a:xfrm>
            <a:off x="2381249" y="1587500"/>
            <a:ext cx="7307265" cy="0"/>
          </a:xfrm>
          <a:prstGeom prst="line">
            <a:avLst/>
          </a:prstGeom>
          <a:ln w="25400">
            <a:solidFill>
              <a:srgbClr val="D62212"/>
            </a:solidFill>
            <a:miter/>
          </a:ln>
        </p:spPr>
        <p:txBody>
          <a:bodyPr lIns="45718" tIns="45718" rIns="45718" bIns="45718"/>
          <a:lstStyle/>
          <a:p>
            <a:pPr/>
          </a:p>
        </p:txBody>
      </p:sp>
      <p:pic>
        <p:nvPicPr>
          <p:cNvPr id="116" name="Picture 4" descr="Picture 4"/>
          <p:cNvPicPr>
            <a:picLocks noChangeAspect="1"/>
          </p:cNvPicPr>
          <p:nvPr/>
        </p:nvPicPr>
        <p:blipFill>
          <a:blip r:embed="rId2">
            <a:extLst/>
          </a:blip>
          <a:stretch>
            <a:fillRect/>
          </a:stretch>
        </p:blipFill>
        <p:spPr>
          <a:xfrm>
            <a:off x="960437" y="739775"/>
            <a:ext cx="1109663" cy="1109663"/>
          </a:xfrm>
          <a:prstGeom prst="rect">
            <a:avLst/>
          </a:prstGeom>
          <a:ln w="12700">
            <a:miter lim="400000"/>
          </a:ln>
        </p:spPr>
      </p:pic>
      <p:pic>
        <p:nvPicPr>
          <p:cNvPr id="117"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 name="Title 1"/>
          <p:cNvSpPr txBox="1"/>
          <p:nvPr>
            <p:ph type="title"/>
          </p:nvPr>
        </p:nvSpPr>
        <p:spPr>
          <a:xfrm>
            <a:off x="2227263" y="1001712"/>
            <a:ext cx="3999368" cy="585788"/>
          </a:xfrm>
          <a:prstGeom prst="rect">
            <a:avLst/>
          </a:prstGeom>
        </p:spPr>
        <p:txBody>
          <a:bodyPr/>
          <a:lstStyle>
            <a:lvl1pPr defTabSz="758951">
              <a:defRPr sz="3200">
                <a:solidFill>
                  <a:srgbClr val="D62212"/>
                </a:solidFill>
                <a:latin typeface="Futura Std Medium Condensed"/>
                <a:ea typeface="Futura Std Medium Condensed"/>
                <a:cs typeface="Futura Std Medium Condensed"/>
                <a:sym typeface="Futura Std Medium Condensed"/>
              </a:defRPr>
            </a:lvl1pPr>
          </a:lstStyle>
          <a:p>
            <a:pPr/>
            <a:r>
              <a:t>VOCABULARIO</a:t>
            </a:r>
          </a:p>
        </p:txBody>
      </p:sp>
      <p:sp>
        <p:nvSpPr>
          <p:cNvPr id="120" name="Content Placeholder 2"/>
          <p:cNvSpPr txBox="1"/>
          <p:nvPr>
            <p:ph type="body" idx="1"/>
          </p:nvPr>
        </p:nvSpPr>
        <p:spPr>
          <a:xfrm>
            <a:off x="1439723" y="2341613"/>
            <a:ext cx="9312554" cy="3938508"/>
          </a:xfrm>
          <a:prstGeom prst="rect">
            <a:avLst/>
          </a:prstGeom>
        </p:spPr>
        <p:txBody>
          <a:bodyPr/>
          <a:lstStyle/>
          <a:p>
            <a:pPr marL="0" indent="0" defTabSz="297941">
              <a:lnSpc>
                <a:spcPct val="100000"/>
              </a:lnSpc>
              <a:spcBef>
                <a:spcPts val="300"/>
              </a:spcBef>
              <a:buSzTx/>
              <a:buNone/>
              <a:defRPr b="1" sz="2448">
                <a:solidFill>
                  <a:srgbClr val="3B3838"/>
                </a:solidFill>
                <a:latin typeface="Cambria"/>
                <a:ea typeface="Cambria"/>
                <a:cs typeface="Cambria"/>
                <a:sym typeface="Cambria"/>
              </a:defRPr>
            </a:pPr>
            <a:r>
              <a:t>Astrología:</a:t>
            </a:r>
            <a:r>
              <a:rPr b="0"/>
              <a:t> Arte o ciencia de relacionar los movimientos de los astros con los acontecimientos de la historia. Los «signos del zodiaco» son parte de la astrología. A pesar del origen común, la astrología no debe confundirse con la astronomía (ciencia que trata de la posición, el movimiento y la constitución de los cuerpos celestes).</a:t>
            </a:r>
            <a:endParaRPr b="0"/>
          </a:p>
          <a:p>
            <a:pPr marL="0" indent="0" defTabSz="297941">
              <a:lnSpc>
                <a:spcPct val="100000"/>
              </a:lnSpc>
              <a:spcBef>
                <a:spcPts val="300"/>
              </a:spcBef>
              <a:buSzTx/>
              <a:buNone/>
              <a:defRPr b="1" sz="2448">
                <a:solidFill>
                  <a:srgbClr val="3B3838"/>
                </a:solidFill>
                <a:latin typeface="Cambria"/>
                <a:ea typeface="Cambria"/>
                <a:cs typeface="Cambria"/>
                <a:sym typeface="Cambria"/>
              </a:defRPr>
            </a:pPr>
          </a:p>
          <a:p>
            <a:pPr marL="0" indent="0" defTabSz="297941">
              <a:lnSpc>
                <a:spcPct val="100000"/>
              </a:lnSpc>
              <a:spcBef>
                <a:spcPts val="300"/>
              </a:spcBef>
              <a:buSzTx/>
              <a:buNone/>
              <a:defRPr b="1" sz="2448">
                <a:solidFill>
                  <a:srgbClr val="3B3838"/>
                </a:solidFill>
                <a:latin typeface="Cambria"/>
                <a:ea typeface="Cambria"/>
                <a:cs typeface="Cambria"/>
                <a:sym typeface="Cambria"/>
              </a:defRPr>
            </a:pPr>
            <a:r>
              <a:t>Soberbia: </a:t>
            </a:r>
            <a:r>
              <a:rPr b="0"/>
              <a:t>Se refiere a esa actitud de considerarse superior a los demás.  No permite crear buenos vínculos sociales y, por lo tanto, la persona soberbia tiende a la soledad.</a:t>
            </a:r>
          </a:p>
        </p:txBody>
      </p:sp>
      <p:sp>
        <p:nvSpPr>
          <p:cNvPr id="121" name="Straight Connector 5"/>
          <p:cNvSpPr/>
          <p:nvPr/>
        </p:nvSpPr>
        <p:spPr>
          <a:xfrm>
            <a:off x="2381249" y="1587500"/>
            <a:ext cx="7307265" cy="0"/>
          </a:xfrm>
          <a:prstGeom prst="line">
            <a:avLst/>
          </a:prstGeom>
          <a:ln w="25400">
            <a:solidFill>
              <a:srgbClr val="D62212"/>
            </a:solidFill>
            <a:miter/>
          </a:ln>
        </p:spPr>
        <p:txBody>
          <a:bodyPr lIns="45718" tIns="45718" rIns="45718" bIns="45718"/>
          <a:lstStyle/>
          <a:p>
            <a:pPr/>
          </a:p>
        </p:txBody>
      </p:sp>
      <p:pic>
        <p:nvPicPr>
          <p:cNvPr id="122" name="Picture 4" descr="Picture 4"/>
          <p:cNvPicPr>
            <a:picLocks noChangeAspect="1"/>
          </p:cNvPicPr>
          <p:nvPr/>
        </p:nvPicPr>
        <p:blipFill>
          <a:blip r:embed="rId2">
            <a:extLst/>
          </a:blip>
          <a:stretch>
            <a:fillRect/>
          </a:stretch>
        </p:blipFill>
        <p:spPr>
          <a:xfrm>
            <a:off x="960437" y="739775"/>
            <a:ext cx="1109663" cy="1109663"/>
          </a:xfrm>
          <a:prstGeom prst="rect">
            <a:avLst/>
          </a:prstGeom>
          <a:ln w="12700">
            <a:miter lim="400000"/>
          </a:ln>
        </p:spPr>
      </p:pic>
      <p:pic>
        <p:nvPicPr>
          <p:cNvPr id="123"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 name="Title 1"/>
          <p:cNvSpPr txBox="1"/>
          <p:nvPr>
            <p:ph type="title"/>
          </p:nvPr>
        </p:nvSpPr>
        <p:spPr>
          <a:xfrm>
            <a:off x="2316162" y="990600"/>
            <a:ext cx="8721726"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Isaías 47.10-11</a:t>
            </a:r>
          </a:p>
        </p:txBody>
      </p:sp>
      <p:sp>
        <p:nvSpPr>
          <p:cNvPr id="126"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27" name="RVR…"/>
          <p:cNvSpPr txBox="1"/>
          <p:nvPr/>
        </p:nvSpPr>
        <p:spPr>
          <a:xfrm>
            <a:off x="1551516" y="1990383"/>
            <a:ext cx="4300539" cy="391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spcBef>
                <a:spcPts val="600"/>
              </a:spcBef>
              <a:defRPr sz="2000">
                <a:latin typeface="Cambria"/>
                <a:ea typeface="Cambria"/>
                <a:cs typeface="Cambria"/>
                <a:sym typeface="Cambria"/>
              </a:defRPr>
            </a:pPr>
            <a:r>
              <a:t>RVR</a:t>
            </a:r>
          </a:p>
          <a:p>
            <a:pPr defTabSz="368045">
              <a:spcBef>
                <a:spcPts val="600"/>
              </a:spcBef>
              <a:defRPr sz="2000">
                <a:latin typeface="Cambria"/>
                <a:ea typeface="Cambria"/>
                <a:cs typeface="Cambria"/>
                <a:sym typeface="Cambria"/>
              </a:defRPr>
            </a:pPr>
          </a:p>
          <a:p>
            <a:pPr defTabSz="368045">
              <a:spcBef>
                <a:spcPts val="600"/>
              </a:spcBef>
              <a:defRPr sz="2000">
                <a:latin typeface="Cambria"/>
                <a:ea typeface="Cambria"/>
                <a:cs typeface="Cambria"/>
                <a:sym typeface="Cambria"/>
              </a:defRPr>
            </a:pPr>
            <a:r>
              <a:t>10 Porque te confiaste en tu maldad, diciendo: “Nadie me ve”. Tu sabiduría y tu misma ciencia te engañaron, y dijiste en tu corazón: “Yo, y nadie más”. </a:t>
            </a:r>
          </a:p>
          <a:p>
            <a:pPr defTabSz="368045">
              <a:spcBef>
                <a:spcPts val="600"/>
              </a:spcBef>
              <a:defRPr sz="2000">
                <a:latin typeface="Cambria"/>
                <a:ea typeface="Cambria"/>
                <a:cs typeface="Cambria"/>
                <a:sym typeface="Cambria"/>
              </a:defRPr>
            </a:pPr>
          </a:p>
          <a:p>
            <a:pPr defTabSz="368045">
              <a:spcBef>
                <a:spcPts val="600"/>
              </a:spcBef>
              <a:defRPr sz="2000">
                <a:latin typeface="Cambria"/>
                <a:ea typeface="Cambria"/>
                <a:cs typeface="Cambria"/>
                <a:sym typeface="Cambria"/>
              </a:defRPr>
            </a:pPr>
            <a:r>
              <a:t>11 Vendrá, pues, sobre ti un mal cuyo origen no conocerás; caerá sobre ti un quebrantamiento que no podrás evitar. Una destrucción que no podías suponer vendrá de repente sobre ti.</a:t>
            </a:r>
          </a:p>
        </p:txBody>
      </p:sp>
      <p:sp>
        <p:nvSpPr>
          <p:cNvPr id="128" name="VP…"/>
          <p:cNvSpPr txBox="1"/>
          <p:nvPr/>
        </p:nvSpPr>
        <p:spPr>
          <a:xfrm>
            <a:off x="6426559" y="1970063"/>
            <a:ext cx="5023442" cy="39522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000">
                <a:latin typeface="Cambria"/>
                <a:ea typeface="Cambria"/>
                <a:cs typeface="Cambria"/>
                <a:sym typeface="Cambria"/>
              </a:defRPr>
            </a:pPr>
            <a:r>
              <a:t>VP</a:t>
            </a:r>
          </a:p>
          <a:p>
            <a:pPr defTabSz="368045">
              <a:lnSpc>
                <a:spcPct val="120000"/>
              </a:lnSpc>
              <a:defRPr sz="2000">
                <a:latin typeface="Cambria"/>
                <a:ea typeface="Cambria"/>
                <a:cs typeface="Cambria"/>
                <a:sym typeface="Cambria"/>
              </a:defRPr>
            </a:pPr>
          </a:p>
          <a:p>
            <a:pPr defTabSz="368045">
              <a:spcBef>
                <a:spcPts val="600"/>
              </a:spcBef>
              <a:defRPr sz="2000">
                <a:latin typeface="Cambria"/>
                <a:ea typeface="Cambria"/>
                <a:cs typeface="Cambria"/>
                <a:sym typeface="Cambria"/>
              </a:defRPr>
            </a:pPr>
            <a:r>
              <a:t>10 Tú te sentías segura en tu maldad, y pensaste: “Nadie me ve.” Tu sabiduría y tus conocimientos te engañaron. Pensaste en tu interior: “Yo y nadie más que yo.”</a:t>
            </a:r>
          </a:p>
          <a:p>
            <a:pPr defTabSz="368045">
              <a:spcBef>
                <a:spcPts val="600"/>
              </a:spcBef>
              <a:defRPr sz="2000">
                <a:latin typeface="Cambria"/>
                <a:ea typeface="Cambria"/>
                <a:cs typeface="Cambria"/>
                <a:sym typeface="Cambria"/>
              </a:defRPr>
            </a:pPr>
          </a:p>
          <a:p>
            <a:pPr defTabSz="368045">
              <a:spcBef>
                <a:spcPts val="600"/>
              </a:spcBef>
              <a:defRPr sz="2000">
                <a:latin typeface="Cambria"/>
                <a:ea typeface="Cambria"/>
                <a:cs typeface="Cambria"/>
                <a:sym typeface="Cambria"/>
              </a:defRPr>
            </a:pPr>
            <a:r>
              <a:t>11 Pero va a venir la desgracia sobre ti, y no podrás impedirlo con tu magia; caerá sobre ti un desastre que no podrás evitar; una calamidad que no esperabas vendrá de repente sobre ti.</a:t>
            </a:r>
          </a:p>
        </p:txBody>
      </p:sp>
      <p:pic>
        <p:nvPicPr>
          <p:cNvPr id="129"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30"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 name="Title 1"/>
          <p:cNvSpPr txBox="1"/>
          <p:nvPr>
            <p:ph type="title"/>
          </p:nvPr>
        </p:nvSpPr>
        <p:spPr>
          <a:xfrm>
            <a:off x="2320394" y="990599"/>
            <a:ext cx="9366025" cy="585789"/>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Isaías 47.12-13</a:t>
            </a:r>
          </a:p>
        </p:txBody>
      </p:sp>
      <p:sp>
        <p:nvSpPr>
          <p:cNvPr id="133"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34" name="RVR…"/>
          <p:cNvSpPr txBox="1"/>
          <p:nvPr/>
        </p:nvSpPr>
        <p:spPr>
          <a:xfrm>
            <a:off x="1860550" y="1777677"/>
            <a:ext cx="4465717" cy="48755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10000"/>
              </a:lnSpc>
              <a:spcBef>
                <a:spcPts val="600"/>
              </a:spcBef>
              <a:defRPr sz="2000">
                <a:latin typeface="Cambria"/>
                <a:ea typeface="Cambria"/>
                <a:cs typeface="Cambria"/>
                <a:sym typeface="Cambria"/>
              </a:defRPr>
            </a:pPr>
            <a:r>
              <a:t>RVR</a:t>
            </a:r>
          </a:p>
          <a:p>
            <a:pPr defTabSz="368045">
              <a:lnSpc>
                <a:spcPct val="110000"/>
              </a:lnSpc>
              <a:spcBef>
                <a:spcPts val="600"/>
              </a:spcBef>
              <a:defRPr sz="2000">
                <a:latin typeface="Cambria"/>
                <a:ea typeface="Cambria"/>
                <a:cs typeface="Cambria"/>
                <a:sym typeface="Cambria"/>
              </a:defRPr>
            </a:pPr>
          </a:p>
          <a:p>
            <a:pPr defTabSz="368045">
              <a:lnSpc>
                <a:spcPct val="110000"/>
              </a:lnSpc>
              <a:spcBef>
                <a:spcPts val="600"/>
              </a:spcBef>
              <a:defRPr sz="2000">
                <a:latin typeface="Cambria"/>
                <a:ea typeface="Cambria"/>
                <a:cs typeface="Cambria"/>
                <a:sym typeface="Cambria"/>
              </a:defRPr>
            </a:pPr>
            <a:r>
              <a:t>12 »Persiste ahora en tus encantamientos y en la multitud de tus hechizos, en los cuales te fatigaste desde tu juventud. ¡Quizá podrás mejorarte! ¡Quizá te fortalecerás!</a:t>
            </a:r>
          </a:p>
          <a:p>
            <a:pPr defTabSz="368045">
              <a:lnSpc>
                <a:spcPct val="110000"/>
              </a:lnSpc>
              <a:spcBef>
                <a:spcPts val="600"/>
              </a:spcBef>
              <a:defRPr sz="2000">
                <a:latin typeface="Cambria"/>
                <a:ea typeface="Cambria"/>
                <a:cs typeface="Cambria"/>
                <a:sym typeface="Cambria"/>
              </a:defRPr>
            </a:pPr>
          </a:p>
          <a:p>
            <a:pPr defTabSz="368045">
              <a:lnSpc>
                <a:spcPct val="110000"/>
              </a:lnSpc>
              <a:spcBef>
                <a:spcPts val="600"/>
              </a:spcBef>
              <a:defRPr sz="2000">
                <a:latin typeface="Cambria"/>
                <a:ea typeface="Cambria"/>
                <a:cs typeface="Cambria"/>
                <a:sym typeface="Cambria"/>
              </a:defRPr>
            </a:pPr>
            <a:r>
              <a:t>13 Te has fatigado en tus muchos consejos. Comparezcan ahora y te defiendan los contempladores de los cielos, los que observan las estrellas, los que cuentan los meses, para pronosticar lo que vendrá sobre ti.</a:t>
            </a:r>
          </a:p>
        </p:txBody>
      </p:sp>
      <p:sp>
        <p:nvSpPr>
          <p:cNvPr id="135" name="VP…"/>
          <p:cNvSpPr txBox="1"/>
          <p:nvPr/>
        </p:nvSpPr>
        <p:spPr>
          <a:xfrm>
            <a:off x="6612683" y="1938332"/>
            <a:ext cx="4731112" cy="45542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10000"/>
              </a:lnSpc>
              <a:spcBef>
                <a:spcPts val="2600"/>
              </a:spcBef>
              <a:defRPr sz="2000">
                <a:latin typeface="Cambria"/>
                <a:ea typeface="Cambria"/>
                <a:cs typeface="Cambria"/>
                <a:sym typeface="Cambria"/>
              </a:defRPr>
            </a:pPr>
            <a:r>
              <a:t>VP</a:t>
            </a:r>
          </a:p>
          <a:p>
            <a:pPr defTabSz="368045">
              <a:lnSpc>
                <a:spcPct val="110000"/>
              </a:lnSpc>
              <a:spcBef>
                <a:spcPts val="600"/>
              </a:spcBef>
              <a:defRPr sz="2000">
                <a:latin typeface="Cambria"/>
                <a:ea typeface="Cambria"/>
                <a:cs typeface="Cambria"/>
                <a:sym typeface="Cambria"/>
              </a:defRPr>
            </a:pPr>
          </a:p>
          <a:p>
            <a:pPr defTabSz="368045">
              <a:lnSpc>
                <a:spcPct val="110000"/>
              </a:lnSpc>
              <a:spcBef>
                <a:spcPts val="600"/>
              </a:spcBef>
              <a:defRPr sz="2000">
                <a:latin typeface="Cambria"/>
                <a:ea typeface="Cambria"/>
                <a:cs typeface="Cambria"/>
                <a:sym typeface="Cambria"/>
              </a:defRPr>
            </a:pPr>
            <a:r>
              <a:t>12 Sigue con tus hechicerías y con las muchas brujerías que has practicado desde tu juventud, a ver si te sirven de algo, a ver si logras que la gente te tenga miedo.</a:t>
            </a:r>
          </a:p>
          <a:p>
            <a:pPr defTabSz="368045">
              <a:lnSpc>
                <a:spcPct val="110000"/>
              </a:lnSpc>
              <a:spcBef>
                <a:spcPts val="600"/>
              </a:spcBef>
              <a:defRPr sz="2000">
                <a:latin typeface="Cambria"/>
                <a:ea typeface="Cambria"/>
                <a:cs typeface="Cambria"/>
                <a:sym typeface="Cambria"/>
              </a:defRPr>
            </a:pPr>
          </a:p>
          <a:p>
            <a:pPr defTabSz="368045">
              <a:lnSpc>
                <a:spcPct val="110000"/>
              </a:lnSpc>
              <a:spcBef>
                <a:spcPts val="600"/>
              </a:spcBef>
              <a:defRPr sz="2000">
                <a:latin typeface="Cambria"/>
                <a:ea typeface="Cambria"/>
                <a:cs typeface="Cambria"/>
                <a:sym typeface="Cambria"/>
              </a:defRPr>
            </a:pPr>
            <a:r>
              <a:t>13 Has tenido consejeros en abundancia, hasta cansarte. ¡Pues que se presenten tus astrólogos, los que adivinan mirando las estrellas, los que te anuncian el futuro mes por mes, y que traten de salvarte!</a:t>
            </a:r>
          </a:p>
        </p:txBody>
      </p:sp>
      <p:pic>
        <p:nvPicPr>
          <p:cNvPr id="136"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37" name="Picture 6" descr="Picture 6"/>
          <p:cNvPicPr>
            <a:picLocks noChangeAspect="1"/>
          </p:cNvPicPr>
          <p:nvPr/>
        </p:nvPicPr>
        <p:blipFill>
          <a:blip r:embed="rId3">
            <a:extLst/>
          </a:blip>
          <a:stretch>
            <a:fillRect/>
          </a:stretch>
        </p:blipFill>
        <p:spPr>
          <a:xfrm>
            <a:off x="10354718" y="6143297"/>
            <a:ext cx="1697039" cy="604840"/>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 name="Title 1"/>
          <p:cNvSpPr txBox="1"/>
          <p:nvPr>
            <p:ph type="title"/>
          </p:nvPr>
        </p:nvSpPr>
        <p:spPr>
          <a:xfrm>
            <a:off x="2320395" y="990600"/>
            <a:ext cx="8721727"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a:t>
            </a:r>
            <a:r>
              <a:rPr b="1">
                <a:solidFill>
                  <a:srgbClr val="843C0B"/>
                </a:solidFill>
                <a:latin typeface="Futura PT Medium"/>
                <a:ea typeface="Futura PT Medium"/>
                <a:cs typeface="Futura PT Medium"/>
                <a:sym typeface="Futura PT Medium"/>
              </a:rPr>
              <a:t> Isaías 47.14-15</a:t>
            </a:r>
          </a:p>
        </p:txBody>
      </p:sp>
      <p:sp>
        <p:nvSpPr>
          <p:cNvPr id="140"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41" name="RVR…"/>
          <p:cNvSpPr txBox="1"/>
          <p:nvPr/>
        </p:nvSpPr>
        <p:spPr>
          <a:xfrm>
            <a:off x="1907116" y="2050150"/>
            <a:ext cx="4300539" cy="42494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000">
                <a:latin typeface="Cambria"/>
                <a:ea typeface="Cambria"/>
                <a:cs typeface="Cambria"/>
                <a:sym typeface="Cambria"/>
              </a:defRPr>
            </a:pPr>
            <a:r>
              <a:t>RVR</a:t>
            </a:r>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14 He aquí que serán como el tamo; el fuego los quemará, no salvarán sus vidas del poder de la llama; no quedará brasa para calentarse ni lumbre a la que arrimarse. </a:t>
            </a:r>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15 Así te serán aquellos con quienes te fatigaste, los que traficaron contigo desde tu juventud; cada uno irá por su camino, no habrá quien te salve.»</a:t>
            </a:r>
          </a:p>
        </p:txBody>
      </p:sp>
      <p:sp>
        <p:nvSpPr>
          <p:cNvPr id="142" name="VP…"/>
          <p:cNvSpPr txBox="1"/>
          <p:nvPr/>
        </p:nvSpPr>
        <p:spPr>
          <a:xfrm>
            <a:off x="6460425" y="1924843"/>
            <a:ext cx="4602863" cy="42291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100">
                <a:latin typeface="Cambria"/>
                <a:ea typeface="Cambria"/>
                <a:cs typeface="Cambria"/>
                <a:sym typeface="Cambria"/>
              </a:defRPr>
            </a:pPr>
            <a:r>
              <a:t>VP</a:t>
            </a:r>
          </a:p>
          <a:p>
            <a:pPr defTabSz="368045">
              <a:lnSpc>
                <a:spcPct val="120000"/>
              </a:lnSpc>
              <a:defRPr sz="2100">
                <a:latin typeface="Cambria"/>
                <a:ea typeface="Cambria"/>
                <a:cs typeface="Cambria"/>
                <a:sym typeface="Cambria"/>
              </a:defRPr>
            </a:pPr>
          </a:p>
          <a:p>
            <a:pPr defTabSz="368045">
              <a:lnSpc>
                <a:spcPct val="120000"/>
              </a:lnSpc>
              <a:defRPr sz="2100">
                <a:latin typeface="Cambria"/>
                <a:ea typeface="Cambria"/>
                <a:cs typeface="Cambria"/>
                <a:sym typeface="Cambria"/>
              </a:defRPr>
            </a:pPr>
            <a:r>
              <a:t>14 Pero, mira, son iguales a la paja: el fuego los devora, no pueden salvarse de las llamas. Porque no es un fuego de brasas, para sentarse frente a él y calentarse.</a:t>
            </a:r>
          </a:p>
          <a:p>
            <a:pPr defTabSz="368045">
              <a:lnSpc>
                <a:spcPct val="120000"/>
              </a:lnSpc>
              <a:defRPr sz="2100">
                <a:latin typeface="Cambria"/>
                <a:ea typeface="Cambria"/>
                <a:cs typeface="Cambria"/>
                <a:sym typeface="Cambria"/>
              </a:defRPr>
            </a:pPr>
          </a:p>
          <a:p>
            <a:pPr defTabSz="368045">
              <a:lnSpc>
                <a:spcPct val="120000"/>
              </a:lnSpc>
              <a:defRPr sz="2100">
                <a:latin typeface="Cambria"/>
                <a:ea typeface="Cambria"/>
                <a:cs typeface="Cambria"/>
                <a:sym typeface="Cambria"/>
              </a:defRPr>
            </a:pPr>
            <a:r>
              <a:t>15 En eso pararon tus hechiceros, con los que tanto trato has tenido toda tu vida.</a:t>
            </a:r>
          </a:p>
        </p:txBody>
      </p:sp>
      <p:pic>
        <p:nvPicPr>
          <p:cNvPr id="143"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44"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 name="Title 1"/>
          <p:cNvSpPr txBox="1"/>
          <p:nvPr>
            <p:ph type="title"/>
          </p:nvPr>
        </p:nvSpPr>
        <p:spPr>
          <a:xfrm>
            <a:off x="2433638" y="1020762"/>
            <a:ext cx="3078164" cy="585788"/>
          </a:xfrm>
          <a:prstGeom prst="rect">
            <a:avLst/>
          </a:prstGeom>
        </p:spPr>
        <p:txBody>
          <a:bodyPr/>
          <a:lstStyle>
            <a:lvl1pPr defTabSz="758951">
              <a:defRPr sz="3200">
                <a:solidFill>
                  <a:srgbClr val="0070C0"/>
                </a:solidFill>
                <a:latin typeface="Futura Std Medium Condensed"/>
                <a:ea typeface="Futura Std Medium Condensed"/>
                <a:cs typeface="Futura Std Medium Condensed"/>
                <a:sym typeface="Futura Std Medium Condensed"/>
              </a:defRPr>
            </a:lvl1pPr>
          </a:lstStyle>
          <a:p>
            <a:pPr/>
            <a:r>
              <a:t>RESUMEN</a:t>
            </a:r>
          </a:p>
        </p:txBody>
      </p:sp>
      <p:sp>
        <p:nvSpPr>
          <p:cNvPr id="147" name="Straight Connector 5"/>
          <p:cNvSpPr/>
          <p:nvPr/>
        </p:nvSpPr>
        <p:spPr>
          <a:xfrm>
            <a:off x="2505075" y="1606550"/>
            <a:ext cx="6346827" cy="0"/>
          </a:xfrm>
          <a:prstGeom prst="line">
            <a:avLst/>
          </a:prstGeom>
          <a:ln w="25400">
            <a:solidFill>
              <a:srgbClr val="0070C0"/>
            </a:solidFill>
            <a:miter/>
          </a:ln>
        </p:spPr>
        <p:txBody>
          <a:bodyPr lIns="45718" tIns="45718" rIns="45718" bIns="45718"/>
          <a:lstStyle/>
          <a:p>
            <a:pPr/>
          </a:p>
        </p:txBody>
      </p:sp>
      <p:sp>
        <p:nvSpPr>
          <p:cNvPr id="148" name="• La lección de hoy nos presenta la narración del sacrificio de Isaac en el monte Moriah, por su padre Abraham. Se trata de una prueba radical de la fe del patriarca que debe obedecer a Dios en contra de todos sus sentimientos y esperanzas.…"/>
          <p:cNvSpPr txBox="1"/>
          <p:nvPr/>
        </p:nvSpPr>
        <p:spPr>
          <a:xfrm>
            <a:off x="1752600" y="2224352"/>
            <a:ext cx="8686800" cy="4953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30605" indent="-230605" defTabSz="443991">
              <a:lnSpc>
                <a:spcPct val="120000"/>
              </a:lnSpc>
              <a:spcBef>
                <a:spcPts val="600"/>
              </a:spcBef>
              <a:buSzPct val="100000"/>
              <a:buChar char="•"/>
              <a:defRPr sz="2400">
                <a:latin typeface="Cambria"/>
                <a:ea typeface="Cambria"/>
                <a:cs typeface="Cambria"/>
                <a:sym typeface="Cambria"/>
              </a:defRPr>
            </a:pPr>
            <a:r>
              <a:t>La palabra dada a Isaías plantea que solo reconociendo la fuente de conocimiento humano en una autoridad más alta, ese conocimiento puede convertirse en una bendición para la humanidad.  </a:t>
            </a:r>
          </a:p>
          <a:p>
            <a:pPr marL="230605" indent="-230605" defTabSz="443991">
              <a:lnSpc>
                <a:spcPct val="120000"/>
              </a:lnSpc>
              <a:spcBef>
                <a:spcPts val="600"/>
              </a:spcBef>
              <a:buSzPct val="100000"/>
              <a:buChar char="•"/>
              <a:defRPr sz="2400">
                <a:latin typeface="Cambria"/>
                <a:ea typeface="Cambria"/>
                <a:cs typeface="Cambria"/>
                <a:sym typeface="Cambria"/>
              </a:defRPr>
            </a:pPr>
            <a:r>
              <a:t>Cuando la ciencia no se guía por la ética del cuidado y no procura el bien común, se producen daños y, más aún, cuando este conocimiento está apoyado en la soberbia de creerse por encima de la ley. Tengamos cuidado con los comportamientos altivos sin medir las consecuencias de nuestros actos.</a:t>
            </a:r>
          </a:p>
          <a:p>
            <a:pPr defTabSz="443991">
              <a:lnSpc>
                <a:spcPct val="120000"/>
              </a:lnSpc>
              <a:spcBef>
                <a:spcPts val="600"/>
              </a:spcBef>
              <a:defRPr sz="2400">
                <a:latin typeface="Cambria"/>
                <a:ea typeface="Cambria"/>
                <a:cs typeface="Cambria"/>
                <a:sym typeface="Cambria"/>
              </a:defRPr>
            </a:pPr>
          </a:p>
        </p:txBody>
      </p:sp>
      <p:pic>
        <p:nvPicPr>
          <p:cNvPr id="149" name="Picture 3" descr="Picture 3"/>
          <p:cNvPicPr>
            <a:picLocks noChangeAspect="1"/>
          </p:cNvPicPr>
          <p:nvPr/>
        </p:nvPicPr>
        <p:blipFill>
          <a:blip r:embed="rId2">
            <a:extLst/>
          </a:blip>
          <a:stretch>
            <a:fillRect/>
          </a:stretch>
        </p:blipFill>
        <p:spPr>
          <a:xfrm>
            <a:off x="1166812" y="730250"/>
            <a:ext cx="1168401" cy="1168400"/>
          </a:xfrm>
          <a:prstGeom prst="rect">
            <a:avLst/>
          </a:prstGeom>
          <a:ln w="12700">
            <a:miter lim="400000"/>
          </a:ln>
        </p:spPr>
      </p:pic>
      <p:pic>
        <p:nvPicPr>
          <p:cNvPr id="150" name="Picture 7" descr="Picture 7"/>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