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Calibri"/>
      </a:defRPr>
    </a:lvl1pPr>
    <a:lvl2pPr indent="228600" latinLnBrk="0">
      <a:spcBef>
        <a:spcPts val="400"/>
      </a:spcBef>
      <a:defRPr sz="1200">
        <a:latin typeface="+mj-lt"/>
        <a:ea typeface="+mj-ea"/>
        <a:cs typeface="+mj-cs"/>
        <a:sym typeface="Calibri"/>
      </a:defRPr>
    </a:lvl2pPr>
    <a:lvl3pPr indent="457200" latinLnBrk="0">
      <a:spcBef>
        <a:spcPts val="400"/>
      </a:spcBef>
      <a:defRPr sz="1200">
        <a:latin typeface="+mj-lt"/>
        <a:ea typeface="+mj-ea"/>
        <a:cs typeface="+mj-cs"/>
        <a:sym typeface="Calibri"/>
      </a:defRPr>
    </a:lvl3pPr>
    <a:lvl4pPr indent="685800" latinLnBrk="0">
      <a:spcBef>
        <a:spcPts val="400"/>
      </a:spcBef>
      <a:defRPr sz="1200">
        <a:latin typeface="+mj-lt"/>
        <a:ea typeface="+mj-ea"/>
        <a:cs typeface="+mj-cs"/>
        <a:sym typeface="Calibri"/>
      </a:defRPr>
    </a:lvl4pPr>
    <a:lvl5pPr indent="914400" latinLnBrk="0">
      <a:spcBef>
        <a:spcPts val="400"/>
      </a:spcBef>
      <a:defRPr sz="1200">
        <a:latin typeface="+mj-lt"/>
        <a:ea typeface="+mj-ea"/>
        <a:cs typeface="+mj-cs"/>
        <a:sym typeface="Calibri"/>
      </a:defRPr>
    </a:lvl5pPr>
    <a:lvl6pPr indent="1143000" latinLnBrk="0">
      <a:spcBef>
        <a:spcPts val="400"/>
      </a:spcBef>
      <a:defRPr sz="1200">
        <a:latin typeface="+mj-lt"/>
        <a:ea typeface="+mj-ea"/>
        <a:cs typeface="+mj-cs"/>
        <a:sym typeface="Calibri"/>
      </a:defRPr>
    </a:lvl6pPr>
    <a:lvl7pPr indent="1371600" latinLnBrk="0">
      <a:spcBef>
        <a:spcPts val="400"/>
      </a:spcBef>
      <a:defRPr sz="1200">
        <a:latin typeface="+mj-lt"/>
        <a:ea typeface="+mj-ea"/>
        <a:cs typeface="+mj-cs"/>
        <a:sym typeface="Calibri"/>
      </a:defRPr>
    </a:lvl7pPr>
    <a:lvl8pPr indent="1600200" latinLnBrk="0">
      <a:spcBef>
        <a:spcPts val="400"/>
      </a:spcBef>
      <a:defRPr sz="1200">
        <a:latin typeface="+mj-lt"/>
        <a:ea typeface="+mj-ea"/>
        <a:cs typeface="+mj-cs"/>
        <a:sym typeface="Calibri"/>
      </a:defRPr>
    </a:lvl8pPr>
    <a:lvl9pPr indent="1828800" latinLnBrk="0">
      <a:spcBef>
        <a:spcPts val="400"/>
      </a:spcBef>
      <a:defRPr sz="1200">
        <a:latin typeface="+mj-lt"/>
        <a:ea typeface="+mj-ea"/>
        <a:cs typeface="+mj-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914400" y="1122362"/>
            <a:ext cx="103632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4"/>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40"/>
            <a:ext cx="10515601"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4"/>
            <a:ext cx="10515601" cy="1500189"/>
          </a:xfrm>
          <a:prstGeom prst="rect">
            <a:avLst/>
          </a:prstGeom>
        </p:spPr>
        <p:txBody>
          <a:bodyPr/>
          <a:lstStyle>
            <a:lvl1pPr marL="0" indent="0">
              <a:buSzTx/>
              <a:buFontTx/>
              <a:buNone/>
              <a:defRPr sz="2400"/>
            </a:lvl1pPr>
            <a:lvl2pPr marL="0" indent="0">
              <a:buSzTx/>
              <a:buFontTx/>
              <a:buNone/>
              <a:defRPr sz="2400"/>
            </a:lvl2pPr>
            <a:lvl3pPr marL="0" indent="0">
              <a:buSzTx/>
              <a:buFontTx/>
              <a:buNone/>
              <a:defRPr sz="2400"/>
            </a:lvl3pPr>
            <a:lvl4pPr marL="0" indent="0">
              <a:buSzTx/>
              <a:buFontTx/>
              <a:buNone/>
              <a:defRPr sz="2400"/>
            </a:lvl4pPr>
            <a:lvl5pPr marL="0" indent="0">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7"/>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91" cy="823914"/>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1" y="1681163"/>
            <a:ext cx="5183190" cy="823914"/>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7"/>
            <a:ext cx="6172202" cy="4873627"/>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40" cy="3811588"/>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7"/>
            <a:ext cx="6172202" cy="4873627"/>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95178" y="6414761"/>
            <a:ext cx="258623" cy="248303"/>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 name="Title 1"/>
          <p:cNvSpPr txBox="1"/>
          <p:nvPr>
            <p:ph type="ctrTitle"/>
          </p:nvPr>
        </p:nvSpPr>
        <p:spPr>
          <a:xfrm>
            <a:off x="403753" y="-71364"/>
            <a:ext cx="11072235" cy="2096344"/>
          </a:xfrm>
          <a:prstGeom prst="rect">
            <a:avLst/>
          </a:prstGeom>
        </p:spPr>
        <p:txBody>
          <a:bodyPr/>
          <a:lstStyle/>
          <a:p>
            <a:pPr algn="l">
              <a:defRPr b="1" sz="5000">
                <a:solidFill>
                  <a:srgbClr val="F9570F"/>
                </a:solidFill>
                <a:latin typeface="Futura PT Heavy"/>
                <a:ea typeface="Futura PT Heavy"/>
                <a:cs typeface="Futura PT Heavy"/>
                <a:sym typeface="Futura PT Heavy"/>
              </a:defRPr>
            </a:pPr>
            <a:r>
              <a:rPr>
                <a:solidFill>
                  <a:srgbClr val="734986"/>
                </a:solidFill>
              </a:rPr>
              <a:t>Lección 11</a:t>
            </a:r>
            <a:br/>
            <a:r>
              <a:rPr b="0" cap="all">
                <a:solidFill>
                  <a:srgbClr val="ADCEC7"/>
                </a:solidFill>
                <a:latin typeface="Futura Bold"/>
                <a:ea typeface="Futura Bold"/>
                <a:cs typeface="Futura Bold"/>
                <a:sym typeface="Futura Bold"/>
              </a:rPr>
              <a:t>LIBRES PARA SER FIELES</a:t>
            </a:r>
          </a:p>
        </p:txBody>
      </p:sp>
      <p:sp>
        <p:nvSpPr>
          <p:cNvPr id="95" name="Subtitle 2"/>
          <p:cNvSpPr txBox="1"/>
          <p:nvPr>
            <p:ph type="subTitle" sz="quarter" idx="1"/>
          </p:nvPr>
        </p:nvSpPr>
        <p:spPr>
          <a:xfrm>
            <a:off x="433386" y="2280614"/>
            <a:ext cx="4443416" cy="442915"/>
          </a:xfrm>
          <a:prstGeom prst="rect">
            <a:avLst/>
          </a:prstGeom>
        </p:spPr>
        <p:txBody>
          <a:bodyPr/>
          <a:lstStyle>
            <a:lvl1pPr algn="l" defTabSz="730605">
              <a:spcBef>
                <a:spcPts val="700"/>
              </a:spcBef>
              <a:defRPr i="1" sz="2162">
                <a:solidFill>
                  <a:srgbClr val="767171"/>
                </a:solidFill>
                <a:latin typeface="Futura"/>
                <a:ea typeface="Futura"/>
                <a:cs typeface="Futura"/>
                <a:sym typeface="Futura"/>
              </a:defRPr>
            </a:lvl1pPr>
          </a:lstStyle>
          <a:p>
            <a:pPr/>
            <a:r>
              <a:t>Gálatas 3.18-29</a:t>
            </a:r>
          </a:p>
        </p:txBody>
      </p:sp>
      <p:sp>
        <p:nvSpPr>
          <p:cNvPr id="96" name="TextBox 3"/>
          <p:cNvSpPr txBox="1"/>
          <p:nvPr/>
        </p:nvSpPr>
        <p:spPr>
          <a:xfrm>
            <a:off x="10054907" y="6388100"/>
            <a:ext cx="1163413" cy="2946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300">
                <a:solidFill>
                  <a:srgbClr val="FFFFFF"/>
                </a:solidFill>
                <a:latin typeface="Futura PT Medium"/>
                <a:ea typeface="Futura PT Medium"/>
                <a:cs typeface="Futura PT Medium"/>
                <a:sym typeface="Futura PT Medium"/>
              </a:defRPr>
            </a:lvl1pPr>
          </a:lstStyle>
          <a:p>
            <a:pPr/>
            <a:r>
              <a:t>Año 30/Vol. 1</a:t>
            </a:r>
          </a:p>
        </p:txBody>
      </p:sp>
      <p:sp>
        <p:nvSpPr>
          <p:cNvPr id="97" name="TextBox 5"/>
          <p:cNvSpPr txBox="1"/>
          <p:nvPr/>
        </p:nvSpPr>
        <p:spPr>
          <a:xfrm>
            <a:off x="415607" y="2809829"/>
            <a:ext cx="4757548" cy="1259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584200">
              <a:defRPr sz="2000">
                <a:solidFill>
                  <a:srgbClr val="3B3838"/>
                </a:solidFill>
                <a:latin typeface="Cambria"/>
                <a:ea typeface="Cambria"/>
                <a:cs typeface="Cambria"/>
                <a:sym typeface="Cambria"/>
              </a:defRPr>
            </a:pPr>
            <a:r>
              <a:t>«Y si vosotros sois de Cristo, ciertamente descendientes de Abraham sois, y herederos según la promesa».  </a:t>
            </a:r>
          </a:p>
          <a:p>
            <a:pPr defTabSz="584200">
              <a:defRPr sz="2000">
                <a:solidFill>
                  <a:srgbClr val="3B3838"/>
                </a:solidFill>
                <a:latin typeface="Cambria"/>
                <a:ea typeface="Cambria"/>
                <a:cs typeface="Cambria"/>
                <a:sym typeface="Cambria"/>
              </a:defRPr>
            </a:pPr>
            <a:r>
              <a:t>Gálatas 3.29</a:t>
            </a:r>
          </a:p>
        </p:txBody>
      </p:sp>
      <p:pic>
        <p:nvPicPr>
          <p:cNvPr id="98" name="Picture 2" descr="Picture 2"/>
          <p:cNvPicPr>
            <a:picLocks noChangeAspect="1"/>
          </p:cNvPicPr>
          <p:nvPr/>
        </p:nvPicPr>
        <p:blipFill>
          <a:blip r:embed="rId2">
            <a:extLst/>
          </a:blip>
          <a:stretch>
            <a:fillRect/>
          </a:stretch>
        </p:blipFill>
        <p:spPr>
          <a:xfrm>
            <a:off x="11206163" y="5891212"/>
            <a:ext cx="966789" cy="966789"/>
          </a:xfrm>
          <a:prstGeom prst="rect">
            <a:avLst/>
          </a:prstGeom>
          <a:ln w="12700">
            <a:miter lim="400000"/>
          </a:ln>
        </p:spPr>
      </p:pic>
      <p:pic>
        <p:nvPicPr>
          <p:cNvPr id="99" name="iStock-1299627953.png" descr="iStock-1299627953.png"/>
          <p:cNvPicPr>
            <a:picLocks noChangeAspect="1"/>
          </p:cNvPicPr>
          <p:nvPr/>
        </p:nvPicPr>
        <p:blipFill>
          <a:blip r:embed="rId3">
            <a:extLst/>
          </a:blip>
          <a:stretch>
            <a:fillRect/>
          </a:stretch>
        </p:blipFill>
        <p:spPr>
          <a:xfrm>
            <a:off x="524933" y="2139062"/>
            <a:ext cx="12192001" cy="4876528"/>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 name="Title 1"/>
          <p:cNvSpPr txBox="1"/>
          <p:nvPr>
            <p:ph type="title"/>
          </p:nvPr>
        </p:nvSpPr>
        <p:spPr>
          <a:xfrm>
            <a:off x="23034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Gálatas 3.28-29</a:t>
            </a:r>
          </a:p>
        </p:txBody>
      </p:sp>
      <p:sp>
        <p:nvSpPr>
          <p:cNvPr id="155"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56" name="RVR…"/>
          <p:cNvSpPr txBox="1"/>
          <p:nvPr/>
        </p:nvSpPr>
        <p:spPr>
          <a:xfrm>
            <a:off x="1661583" y="1944740"/>
            <a:ext cx="4300538" cy="42976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400">
                <a:latin typeface="Cambria"/>
                <a:ea typeface="Cambria"/>
                <a:cs typeface="Cambria"/>
                <a:sym typeface="Cambria"/>
              </a:defRPr>
            </a:pPr>
            <a:r>
              <a:t>RVR</a:t>
            </a:r>
          </a:p>
          <a:p>
            <a:pPr defTabSz="368045">
              <a:lnSpc>
                <a:spcPct val="120000"/>
              </a:lnSpc>
              <a:defRPr b="1" sz="2400">
                <a:latin typeface="Cambria"/>
                <a:ea typeface="Cambria"/>
                <a:cs typeface="Cambria"/>
                <a:sym typeface="Cambria"/>
              </a:defRPr>
            </a:pPr>
          </a:p>
          <a:p>
            <a:pPr defTabSz="368045">
              <a:lnSpc>
                <a:spcPct val="120000"/>
              </a:lnSpc>
              <a:defRPr sz="2400">
                <a:latin typeface="Cambria"/>
                <a:ea typeface="Cambria"/>
                <a:cs typeface="Cambria"/>
                <a:sym typeface="Cambria"/>
              </a:defRPr>
            </a:pPr>
            <a:r>
              <a:t>28 Ya no hay judío ni griego; no hay esclavo ni libre; no hay hombre ni mujer, porque todos sois uno en Cristo Jesús. </a:t>
            </a:r>
          </a:p>
          <a:p>
            <a:pPr defTabSz="368045">
              <a:lnSpc>
                <a:spcPct val="120000"/>
              </a:lnSpc>
              <a:defRPr sz="2400">
                <a:latin typeface="Cambria"/>
                <a:ea typeface="Cambria"/>
                <a:cs typeface="Cambria"/>
                <a:sym typeface="Cambria"/>
              </a:defRPr>
            </a:pPr>
          </a:p>
          <a:p>
            <a:pPr defTabSz="368045">
              <a:lnSpc>
                <a:spcPct val="120000"/>
              </a:lnSpc>
              <a:defRPr sz="2400">
                <a:latin typeface="Cambria"/>
                <a:ea typeface="Cambria"/>
                <a:cs typeface="Cambria"/>
                <a:sym typeface="Cambria"/>
              </a:defRPr>
            </a:pPr>
            <a:r>
              <a:t>29 Y si vosotros sois de Cristo, descendientes de Abraham sois, y herederos según la promesa.</a:t>
            </a:r>
          </a:p>
        </p:txBody>
      </p:sp>
      <p:sp>
        <p:nvSpPr>
          <p:cNvPr id="157" name="VP…"/>
          <p:cNvSpPr txBox="1"/>
          <p:nvPr/>
        </p:nvSpPr>
        <p:spPr>
          <a:xfrm>
            <a:off x="6460425" y="1900713"/>
            <a:ext cx="4602863" cy="472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400">
                <a:latin typeface="Cambria"/>
                <a:ea typeface="Cambria"/>
                <a:cs typeface="Cambria"/>
                <a:sym typeface="Cambria"/>
              </a:defRPr>
            </a:pPr>
            <a:r>
              <a:t>VP</a:t>
            </a:r>
          </a:p>
          <a:p>
            <a:pPr defTabSz="368045">
              <a:lnSpc>
                <a:spcPct val="120000"/>
              </a:lnSpc>
              <a:defRPr sz="2400">
                <a:latin typeface="Cambria"/>
                <a:ea typeface="Cambria"/>
                <a:cs typeface="Cambria"/>
                <a:sym typeface="Cambria"/>
              </a:defRPr>
            </a:pPr>
          </a:p>
          <a:p>
            <a:pPr defTabSz="368045">
              <a:lnSpc>
                <a:spcPct val="120000"/>
              </a:lnSpc>
              <a:defRPr sz="2400">
                <a:latin typeface="Cambria"/>
                <a:ea typeface="Cambria"/>
                <a:cs typeface="Cambria"/>
                <a:sym typeface="Cambria"/>
              </a:defRPr>
            </a:pPr>
            <a:r>
              <a:t>28 Ya no importa el ser judío o griego, esclavo o libre, hombre o mujer; porque unidos a Cristo Jesús, todos ustedes son uno solo. </a:t>
            </a:r>
          </a:p>
          <a:p>
            <a:pPr defTabSz="368045">
              <a:lnSpc>
                <a:spcPct val="120000"/>
              </a:lnSpc>
              <a:defRPr sz="2400">
                <a:latin typeface="Cambria"/>
                <a:ea typeface="Cambria"/>
                <a:cs typeface="Cambria"/>
                <a:sym typeface="Cambria"/>
              </a:defRPr>
            </a:pPr>
          </a:p>
          <a:p>
            <a:pPr defTabSz="368045">
              <a:lnSpc>
                <a:spcPct val="120000"/>
              </a:lnSpc>
              <a:defRPr sz="2400">
                <a:latin typeface="Cambria"/>
                <a:ea typeface="Cambria"/>
                <a:cs typeface="Cambria"/>
                <a:sym typeface="Cambria"/>
              </a:defRPr>
            </a:pPr>
            <a:r>
              <a:t>29 Y si son de Cristo, entonces son descendientes de Abraham y herederos de las promesas que Dios le hizo.</a:t>
            </a:r>
          </a:p>
        </p:txBody>
      </p:sp>
      <p:pic>
        <p:nvPicPr>
          <p:cNvPr id="158"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59"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62"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163"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752600" y="2052479"/>
            <a:ext cx="8686800" cy="44500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30605" indent="-230605" defTabSz="443991">
              <a:lnSpc>
                <a:spcPct val="120000"/>
              </a:lnSpc>
              <a:spcBef>
                <a:spcPts val="600"/>
              </a:spcBef>
              <a:buSzPct val="100000"/>
              <a:buChar char="•"/>
              <a:defRPr sz="2400">
                <a:latin typeface="Cambria"/>
                <a:ea typeface="Cambria"/>
                <a:cs typeface="Cambria"/>
                <a:sym typeface="Cambria"/>
              </a:defRPr>
            </a:pPr>
            <a:r>
              <a:t>Cada día más parece entronizarse en algunos ambientes eclesiásticos la idea peregrina de que no solo basta sostenernos en la fe en Jesucristo y en el testimonio de vida al que nos impulsa.</a:t>
            </a:r>
          </a:p>
          <a:p>
            <a:pPr marL="230605" indent="-230605" defTabSz="443991">
              <a:lnSpc>
                <a:spcPct val="120000"/>
              </a:lnSpc>
              <a:spcBef>
                <a:spcPts val="600"/>
              </a:spcBef>
              <a:buSzPct val="100000"/>
              <a:buChar char="•"/>
              <a:defRPr sz="2400">
                <a:latin typeface="Cambria"/>
                <a:ea typeface="Cambria"/>
                <a:cs typeface="Cambria"/>
                <a:sym typeface="Cambria"/>
              </a:defRPr>
            </a:pPr>
            <a:r>
              <a:t>Pensemos en nuestro presente, ¿cuántas modalidades o auxilios complementarios se ha pretendido incorporar a la fe en Jesucristo?</a:t>
            </a:r>
          </a:p>
          <a:p>
            <a:pPr marL="230605" indent="-230605" defTabSz="443991">
              <a:lnSpc>
                <a:spcPct val="120000"/>
              </a:lnSpc>
              <a:spcBef>
                <a:spcPts val="600"/>
              </a:spcBef>
              <a:buSzPct val="100000"/>
              <a:buChar char="•"/>
              <a:defRPr sz="2400">
                <a:latin typeface="Cambria"/>
                <a:ea typeface="Cambria"/>
                <a:cs typeface="Cambria"/>
                <a:sym typeface="Cambria"/>
              </a:defRPr>
            </a:pPr>
            <a:r>
              <a:t>Tiene que haber un acervo ético y espiritual en la persona que la haga actuar con responsabilidad, en vías del bien común y no solo por las obligaciones que imponen las leyes.</a:t>
            </a:r>
          </a:p>
        </p:txBody>
      </p:sp>
      <p:pic>
        <p:nvPicPr>
          <p:cNvPr id="164"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65"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68"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169"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456264" y="2182124"/>
            <a:ext cx="9645872" cy="42976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00526" indent="-200526" defTabSz="443991">
              <a:lnSpc>
                <a:spcPct val="120000"/>
              </a:lnSpc>
              <a:buSzPct val="100000"/>
              <a:buChar char="•"/>
              <a:defRPr sz="2400">
                <a:latin typeface="Cambria"/>
                <a:ea typeface="Cambria"/>
                <a:cs typeface="Cambria"/>
                <a:sym typeface="Cambria"/>
              </a:defRPr>
            </a:pPr>
            <a:r>
              <a:t>La fe en Jesucristo nos provee una dimensión de la vida en la cual podemos, como todos los demás, orientarnos por las leyes y los contratos sociales, pero sosteniendo a su vez que hemos sido alcanzados por una manifestación del amor de Dios que potencia un testimonio de vida que rebasa la normativa legal.</a:t>
            </a:r>
          </a:p>
          <a:p>
            <a:pPr marL="200526" indent="-200526" defTabSz="443991">
              <a:lnSpc>
                <a:spcPct val="120000"/>
              </a:lnSpc>
              <a:buSzPct val="100000"/>
              <a:buChar char="•"/>
              <a:defRPr sz="2400">
                <a:latin typeface="Cambria"/>
                <a:ea typeface="Cambria"/>
                <a:cs typeface="Cambria"/>
                <a:sym typeface="Cambria"/>
              </a:defRPr>
            </a:pPr>
            <a:r>
              <a:t>En una realidad contemporánea tan fracturada por prejuicios raciales, exclusiones de toda naturaleza, explotación de los más débiles, nuestra actitud como creyentes no puede ser de meros espectadores que analizamos y evaluamos sin involucrarnos en los esfuerzos por revertir dichas conductas.</a:t>
            </a:r>
          </a:p>
        </p:txBody>
      </p:sp>
      <p:pic>
        <p:nvPicPr>
          <p:cNvPr id="170"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71"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Title 1"/>
          <p:cNvSpPr txBox="1"/>
          <p:nvPr>
            <p:ph type="title"/>
          </p:nvPr>
        </p:nvSpPr>
        <p:spPr>
          <a:xfrm>
            <a:off x="2259013" y="981075"/>
            <a:ext cx="3078164" cy="585788"/>
          </a:xfrm>
          <a:prstGeom prst="rect">
            <a:avLst/>
          </a:prstGeom>
        </p:spPr>
        <p:txBody>
          <a:bodyPr/>
          <a:lstStyle>
            <a:lvl1pPr defTabSz="758951">
              <a:defRPr sz="3200">
                <a:solidFill>
                  <a:schemeClr val="accent4"/>
                </a:solidFill>
                <a:latin typeface="Futura Std Medium Condensed"/>
                <a:ea typeface="Futura Std Medium Condensed"/>
                <a:cs typeface="Futura Std Medium Condensed"/>
                <a:sym typeface="Futura Std Medium Condensed"/>
              </a:defRPr>
            </a:lvl1pPr>
          </a:lstStyle>
          <a:p>
            <a:pPr/>
            <a:r>
              <a:t>ORACIÓN</a:t>
            </a:r>
          </a:p>
        </p:txBody>
      </p:sp>
      <p:sp>
        <p:nvSpPr>
          <p:cNvPr id="174" name="Straight Connector 5"/>
          <p:cNvSpPr/>
          <p:nvPr/>
        </p:nvSpPr>
        <p:spPr>
          <a:xfrm>
            <a:off x="2330450" y="1566862"/>
            <a:ext cx="6346827" cy="1"/>
          </a:xfrm>
          <a:prstGeom prst="line">
            <a:avLst/>
          </a:prstGeom>
          <a:ln w="25400">
            <a:solidFill>
              <a:schemeClr val="accent4"/>
            </a:solidFill>
            <a:miter/>
          </a:ln>
        </p:spPr>
        <p:txBody>
          <a:bodyPr lIns="45718" tIns="45718" rIns="45718" bIns="45718"/>
          <a:lstStyle/>
          <a:p>
            <a:pPr/>
          </a:p>
        </p:txBody>
      </p:sp>
      <p:sp>
        <p:nvSpPr>
          <p:cNvPr id="175" name="Bendito Padre de los cielos y de la tierra, para quien todas las cosas están abiertas y no hay nada oculto, hoy queremos reafirmar nuestra fe, a ejemplo del patriarca Abraham, en tu infinita providencia y ante tus designios eternos que todo lo encamina a"/>
          <p:cNvSpPr txBox="1"/>
          <p:nvPr/>
        </p:nvSpPr>
        <p:spPr>
          <a:xfrm>
            <a:off x="1477962" y="2341522"/>
            <a:ext cx="9236076" cy="38023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lnSpc>
                <a:spcPct val="120000"/>
              </a:lnSpc>
              <a:defRPr i="1" sz="2600">
                <a:latin typeface="Cambria"/>
                <a:ea typeface="Cambria"/>
                <a:cs typeface="Cambria"/>
                <a:sym typeface="Cambria"/>
              </a:defRPr>
            </a:lvl1pPr>
          </a:lstStyle>
          <a:p>
            <a:pPr/>
            <a:r>
              <a:t>Señor y Dios, que en Jesucristo rompiste el yugo de normas esclavizantes, ayúdanos a vivir cumpliendo con los ordenamientos justos y razonables, pero que nuestra fe sea el criterio superior en nuestro actuar. Permítenos expresar la libertad alcanzada en Jesucristo como un motivo que nos impulse a trabajar por la igualdad y justicia, no solo de nuestros hermanos y hermanas creyentes, sino de todos los seres humanos. En Jesucristo te lo pedimos, amén.</a:t>
            </a:r>
          </a:p>
        </p:txBody>
      </p:sp>
      <p:pic>
        <p:nvPicPr>
          <p:cNvPr id="176" name="Picture 2" descr="Picture 2"/>
          <p:cNvPicPr>
            <a:picLocks noChangeAspect="1"/>
          </p:cNvPicPr>
          <p:nvPr/>
        </p:nvPicPr>
        <p:blipFill>
          <a:blip r:embed="rId2">
            <a:extLst/>
          </a:blip>
          <a:stretch>
            <a:fillRect/>
          </a:stretch>
        </p:blipFill>
        <p:spPr>
          <a:xfrm>
            <a:off x="1192212" y="758825"/>
            <a:ext cx="1030288" cy="1030288"/>
          </a:xfrm>
          <a:prstGeom prst="rect">
            <a:avLst/>
          </a:prstGeom>
          <a:ln w="12700">
            <a:miter lim="400000"/>
          </a:ln>
        </p:spPr>
      </p:pic>
      <p:pic>
        <p:nvPicPr>
          <p:cNvPr id="177"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 name="Content Placeholder 2"/>
          <p:cNvSpPr txBox="1"/>
          <p:nvPr>
            <p:ph type="body" idx="1"/>
          </p:nvPr>
        </p:nvSpPr>
        <p:spPr>
          <a:xfrm>
            <a:off x="1379701" y="2538765"/>
            <a:ext cx="9432598" cy="3790410"/>
          </a:xfrm>
          <a:prstGeom prst="rect">
            <a:avLst/>
          </a:prstGeom>
        </p:spPr>
        <p:txBody>
          <a:bodyPr/>
          <a:lstStyle/>
          <a:p>
            <a:pPr marL="157733" indent="-157733" defTabSz="403097">
              <a:lnSpc>
                <a:spcPct val="100000"/>
              </a:lnSpc>
              <a:spcBef>
                <a:spcPts val="400"/>
              </a:spcBef>
              <a:buSzPct val="145000"/>
              <a:defRPr sz="2760">
                <a:latin typeface="Cambria"/>
                <a:ea typeface="Cambria"/>
                <a:cs typeface="Cambria"/>
                <a:sym typeface="Cambria"/>
              </a:defRPr>
            </a:pPr>
            <a:r>
              <a:t>Reflexionar sobre el desafío que representa para la fe en Jesucristo el surgimiento de tendencias y modalidades que pretenden añadir requisitos para la salvación.</a:t>
            </a:r>
          </a:p>
          <a:p>
            <a:pPr marL="157733" indent="-157733" defTabSz="403097">
              <a:lnSpc>
                <a:spcPct val="100000"/>
              </a:lnSpc>
              <a:spcBef>
                <a:spcPts val="400"/>
              </a:spcBef>
              <a:buSzPct val="145000"/>
              <a:defRPr sz="2760">
                <a:latin typeface="Cambria"/>
                <a:ea typeface="Cambria"/>
                <a:cs typeface="Cambria"/>
                <a:sym typeface="Cambria"/>
              </a:defRPr>
            </a:pPr>
            <a:r>
              <a:t> Considerar las implicaciones que tuvo y tiene aún para la fe de los creyentes superar la dependencia en la Ley (con lo que implique hoy) y vivir identificados con Cristo por la fe en él.</a:t>
            </a:r>
          </a:p>
          <a:p>
            <a:pPr marL="157733" indent="-157733" defTabSz="403097">
              <a:lnSpc>
                <a:spcPct val="100000"/>
              </a:lnSpc>
              <a:spcBef>
                <a:spcPts val="400"/>
              </a:spcBef>
              <a:buSzPct val="145000"/>
              <a:defRPr sz="2760">
                <a:latin typeface="Cambria"/>
                <a:ea typeface="Cambria"/>
                <a:cs typeface="Cambria"/>
                <a:sym typeface="Cambria"/>
              </a:defRPr>
            </a:pPr>
            <a:r>
              <a:t> Afirmar el poder unificador que tiene la fe en Jesucristo para superar exclusiones y prejuicios de toda índole.</a:t>
            </a:r>
          </a:p>
        </p:txBody>
      </p:sp>
      <p:sp>
        <p:nvSpPr>
          <p:cNvPr id="102" name="Title 1"/>
          <p:cNvSpPr txBox="1"/>
          <p:nvPr>
            <p:ph type="title"/>
          </p:nvPr>
        </p:nvSpPr>
        <p:spPr>
          <a:xfrm>
            <a:off x="2022474" y="1069975"/>
            <a:ext cx="3078166" cy="585788"/>
          </a:xfrm>
          <a:prstGeom prst="rect">
            <a:avLst/>
          </a:prstGeom>
        </p:spPr>
        <p:txBody>
          <a:bodyPr/>
          <a:lstStyle>
            <a:lvl1pPr defTabSz="758951">
              <a:defRPr sz="3200">
                <a:solidFill>
                  <a:srgbClr val="7030A0"/>
                </a:solidFill>
                <a:latin typeface="Futura Std Medium Condensed"/>
                <a:ea typeface="Futura Std Medium Condensed"/>
                <a:cs typeface="Futura Std Medium Condensed"/>
                <a:sym typeface="Futura Std Medium Condensed"/>
              </a:defRPr>
            </a:lvl1pPr>
          </a:lstStyle>
          <a:p>
            <a:pPr/>
            <a:r>
              <a:t>OBJETIVOS</a:t>
            </a:r>
          </a:p>
        </p:txBody>
      </p:sp>
      <p:sp>
        <p:nvSpPr>
          <p:cNvPr id="103" name="Straight Connector 5"/>
          <p:cNvSpPr/>
          <p:nvPr/>
        </p:nvSpPr>
        <p:spPr>
          <a:xfrm flipV="1">
            <a:off x="2124074" y="1562100"/>
            <a:ext cx="7697790" cy="93665"/>
          </a:xfrm>
          <a:prstGeom prst="line">
            <a:avLst/>
          </a:prstGeom>
          <a:ln w="25400">
            <a:solidFill>
              <a:srgbClr val="7030A0"/>
            </a:solidFill>
            <a:miter/>
          </a:ln>
        </p:spPr>
        <p:txBody>
          <a:bodyPr lIns="45718" tIns="45718" rIns="45718" bIns="45718"/>
          <a:lstStyle/>
          <a:p>
            <a:pPr/>
          </a:p>
        </p:txBody>
      </p:sp>
      <p:pic>
        <p:nvPicPr>
          <p:cNvPr id="104" name="Picture 4" descr="Picture 4"/>
          <p:cNvPicPr>
            <a:picLocks noChangeAspect="1"/>
          </p:cNvPicPr>
          <p:nvPr/>
        </p:nvPicPr>
        <p:blipFill>
          <a:blip r:embed="rId2">
            <a:extLst/>
          </a:blip>
          <a:stretch>
            <a:fillRect/>
          </a:stretch>
        </p:blipFill>
        <p:spPr>
          <a:xfrm>
            <a:off x="755650" y="798512"/>
            <a:ext cx="1128713" cy="1128713"/>
          </a:xfrm>
          <a:prstGeom prst="rect">
            <a:avLst/>
          </a:prstGeom>
          <a:ln w="12700">
            <a:miter lim="400000"/>
          </a:ln>
        </p:spPr>
      </p:pic>
      <p:pic>
        <p:nvPicPr>
          <p:cNvPr id="105" name="Picture 4" descr="Picture 4"/>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 name="Title 1"/>
          <p:cNvSpPr txBox="1"/>
          <p:nvPr>
            <p:ph type="title"/>
          </p:nvPr>
        </p:nvSpPr>
        <p:spPr>
          <a:xfrm>
            <a:off x="2227263" y="1001712"/>
            <a:ext cx="3999368" cy="585788"/>
          </a:xfrm>
          <a:prstGeom prst="rect">
            <a:avLst/>
          </a:prstGeom>
        </p:spPr>
        <p:txBody>
          <a:bodyPr/>
          <a:lstStyle>
            <a:lvl1pPr defTabSz="758951">
              <a:defRPr sz="3200">
                <a:solidFill>
                  <a:srgbClr val="D62212"/>
                </a:solidFill>
                <a:latin typeface="Futura Std Medium Condensed"/>
                <a:ea typeface="Futura Std Medium Condensed"/>
                <a:cs typeface="Futura Std Medium Condensed"/>
                <a:sym typeface="Futura Std Medium Condensed"/>
              </a:defRPr>
            </a:lvl1pPr>
          </a:lstStyle>
          <a:p>
            <a:pPr/>
            <a:r>
              <a:t>VOCABULARIO</a:t>
            </a:r>
          </a:p>
        </p:txBody>
      </p:sp>
      <p:sp>
        <p:nvSpPr>
          <p:cNvPr id="108" name="Content Placeholder 2"/>
          <p:cNvSpPr txBox="1"/>
          <p:nvPr>
            <p:ph type="body" idx="1"/>
          </p:nvPr>
        </p:nvSpPr>
        <p:spPr>
          <a:xfrm>
            <a:off x="1439723" y="2341613"/>
            <a:ext cx="9312554" cy="3938508"/>
          </a:xfrm>
          <a:prstGeom prst="rect">
            <a:avLst/>
          </a:prstGeom>
        </p:spPr>
        <p:txBody>
          <a:bodyPr/>
          <a:lstStyle/>
          <a:p>
            <a:pPr marL="0" indent="0" defTabSz="455675">
              <a:lnSpc>
                <a:spcPct val="100000"/>
              </a:lnSpc>
              <a:spcBef>
                <a:spcPts val="400"/>
              </a:spcBef>
              <a:buSzTx/>
              <a:buNone/>
              <a:defRPr b="1" sz="2885">
                <a:solidFill>
                  <a:srgbClr val="3B3838"/>
                </a:solidFill>
                <a:latin typeface="Cambria"/>
                <a:ea typeface="Cambria"/>
                <a:cs typeface="Cambria"/>
                <a:sym typeface="Cambria"/>
              </a:defRPr>
            </a:pPr>
            <a:r>
              <a:t>Promesa: </a:t>
            </a:r>
            <a:r>
              <a:rPr b="0"/>
              <a:t>En términos generales implica la seguridad que se declara o se da a otra persona o grupo respecto al resultado de una situación futura. Aunque no existe una palabra como esta con un significado tan preciso en las escrituras hebreas o griegas, generalmente se traduce promesa como publicar o pronunciar algo que se ha de cumplir. En el contexto de las palabras de Pablo, en el contenido de esta lección, promesa se puede traducir como pacto de Dios con Abraham.</a:t>
            </a:r>
          </a:p>
        </p:txBody>
      </p:sp>
      <p:sp>
        <p:nvSpPr>
          <p:cNvPr id="109" name="Straight Connector 5"/>
          <p:cNvSpPr/>
          <p:nvPr/>
        </p:nvSpPr>
        <p:spPr>
          <a:xfrm>
            <a:off x="2381249" y="1587500"/>
            <a:ext cx="7307265" cy="0"/>
          </a:xfrm>
          <a:prstGeom prst="line">
            <a:avLst/>
          </a:prstGeom>
          <a:ln w="25400">
            <a:solidFill>
              <a:srgbClr val="D62212"/>
            </a:solidFill>
            <a:miter/>
          </a:ln>
        </p:spPr>
        <p:txBody>
          <a:bodyPr lIns="45718" tIns="45718" rIns="45718" bIns="45718"/>
          <a:lstStyle/>
          <a:p>
            <a:pPr/>
          </a:p>
        </p:txBody>
      </p:sp>
      <p:pic>
        <p:nvPicPr>
          <p:cNvPr id="110" name="Picture 4" descr="Picture 4"/>
          <p:cNvPicPr>
            <a:picLocks noChangeAspect="1"/>
          </p:cNvPicPr>
          <p:nvPr/>
        </p:nvPicPr>
        <p:blipFill>
          <a:blip r:embed="rId2">
            <a:extLst/>
          </a:blip>
          <a:stretch>
            <a:fillRect/>
          </a:stretch>
        </p:blipFill>
        <p:spPr>
          <a:xfrm>
            <a:off x="960437" y="739775"/>
            <a:ext cx="1109663" cy="1109663"/>
          </a:xfrm>
          <a:prstGeom prst="rect">
            <a:avLst/>
          </a:prstGeom>
          <a:ln w="12700">
            <a:miter lim="400000"/>
          </a:ln>
        </p:spPr>
      </p:pic>
      <p:pic>
        <p:nvPicPr>
          <p:cNvPr id="111"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 name="Title 1"/>
          <p:cNvSpPr txBox="1"/>
          <p:nvPr>
            <p:ph type="title"/>
          </p:nvPr>
        </p:nvSpPr>
        <p:spPr>
          <a:xfrm>
            <a:off x="2227263" y="1001712"/>
            <a:ext cx="3999368" cy="585788"/>
          </a:xfrm>
          <a:prstGeom prst="rect">
            <a:avLst/>
          </a:prstGeom>
        </p:spPr>
        <p:txBody>
          <a:bodyPr/>
          <a:lstStyle>
            <a:lvl1pPr defTabSz="758951">
              <a:defRPr sz="3200">
                <a:solidFill>
                  <a:srgbClr val="D62212"/>
                </a:solidFill>
                <a:latin typeface="Futura Std Medium Condensed"/>
                <a:ea typeface="Futura Std Medium Condensed"/>
                <a:cs typeface="Futura Std Medium Condensed"/>
                <a:sym typeface="Futura Std Medium Condensed"/>
              </a:defRPr>
            </a:lvl1pPr>
          </a:lstStyle>
          <a:p>
            <a:pPr/>
            <a:r>
              <a:t>VOCABULARIO</a:t>
            </a:r>
          </a:p>
        </p:txBody>
      </p:sp>
      <p:sp>
        <p:nvSpPr>
          <p:cNvPr id="114" name="Content Placeholder 2"/>
          <p:cNvSpPr txBox="1"/>
          <p:nvPr>
            <p:ph type="body" idx="1"/>
          </p:nvPr>
        </p:nvSpPr>
        <p:spPr>
          <a:xfrm>
            <a:off x="1439723" y="2341613"/>
            <a:ext cx="9312554" cy="3938508"/>
          </a:xfrm>
          <a:prstGeom prst="rect">
            <a:avLst/>
          </a:prstGeom>
        </p:spPr>
        <p:txBody>
          <a:bodyPr/>
          <a:lstStyle/>
          <a:p>
            <a:pPr marL="0" indent="0" defTabSz="292100">
              <a:lnSpc>
                <a:spcPct val="100000"/>
              </a:lnSpc>
              <a:spcBef>
                <a:spcPts val="300"/>
              </a:spcBef>
              <a:buSzTx/>
              <a:buNone/>
              <a:defRPr b="1" sz="2400">
                <a:solidFill>
                  <a:srgbClr val="3B3838"/>
                </a:solidFill>
                <a:latin typeface="Cambria"/>
                <a:ea typeface="Cambria"/>
                <a:cs typeface="Cambria"/>
                <a:sym typeface="Cambria"/>
              </a:defRPr>
            </a:pPr>
            <a:r>
              <a:t>Justificación por la fe: </a:t>
            </a:r>
            <a:r>
              <a:rPr b="0"/>
              <a:t>Aunque este concepto es mucho más complejo, podemos indicar que, en el trasfondo de la perspectiva de Pablo sobre este aspecto, estaba la idea enraizada en el pensamiento judío de que llegaría el día del juicio de Dios. Ese día se castigaría a todos los que quebrantaron sus leyes. No obstante, Pablo va más allá de ese trasfondo y plantea que esa doctrina de justificación moldea el carácter de la religión cristiana. Por tanto, nuestra religión está sustentada en la gracia y la fe. En esa perspectiva, se muestra la justicia de Dios al condenar el pecado, pero también su misericordia en perdonar a los pecadores. En la obra redentora de Cristo se conjugan ambos atributos.</a:t>
            </a:r>
          </a:p>
        </p:txBody>
      </p:sp>
      <p:sp>
        <p:nvSpPr>
          <p:cNvPr id="115" name="Straight Connector 5"/>
          <p:cNvSpPr/>
          <p:nvPr/>
        </p:nvSpPr>
        <p:spPr>
          <a:xfrm>
            <a:off x="2381249" y="1587500"/>
            <a:ext cx="7307265" cy="0"/>
          </a:xfrm>
          <a:prstGeom prst="line">
            <a:avLst/>
          </a:prstGeom>
          <a:ln w="25400">
            <a:solidFill>
              <a:srgbClr val="D62212"/>
            </a:solidFill>
            <a:miter/>
          </a:ln>
        </p:spPr>
        <p:txBody>
          <a:bodyPr lIns="45718" tIns="45718" rIns="45718" bIns="45718"/>
          <a:lstStyle/>
          <a:p>
            <a:pPr/>
          </a:p>
        </p:txBody>
      </p:sp>
      <p:pic>
        <p:nvPicPr>
          <p:cNvPr id="116" name="Picture 4" descr="Picture 4"/>
          <p:cNvPicPr>
            <a:picLocks noChangeAspect="1"/>
          </p:cNvPicPr>
          <p:nvPr/>
        </p:nvPicPr>
        <p:blipFill>
          <a:blip r:embed="rId2">
            <a:extLst/>
          </a:blip>
          <a:stretch>
            <a:fillRect/>
          </a:stretch>
        </p:blipFill>
        <p:spPr>
          <a:xfrm>
            <a:off x="960437" y="739775"/>
            <a:ext cx="1109663" cy="1109663"/>
          </a:xfrm>
          <a:prstGeom prst="rect">
            <a:avLst/>
          </a:prstGeom>
          <a:ln w="12700">
            <a:miter lim="400000"/>
          </a:ln>
        </p:spPr>
      </p:pic>
      <p:pic>
        <p:nvPicPr>
          <p:cNvPr id="117"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Title 1"/>
          <p:cNvSpPr txBox="1"/>
          <p:nvPr>
            <p:ph type="title"/>
          </p:nvPr>
        </p:nvSpPr>
        <p:spPr>
          <a:xfrm>
            <a:off x="23161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Gálatas 3.18-19</a:t>
            </a:r>
          </a:p>
        </p:txBody>
      </p:sp>
      <p:sp>
        <p:nvSpPr>
          <p:cNvPr id="120"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21" name="RVR…"/>
          <p:cNvSpPr txBox="1"/>
          <p:nvPr/>
        </p:nvSpPr>
        <p:spPr>
          <a:xfrm>
            <a:off x="1551516" y="1844333"/>
            <a:ext cx="4300539" cy="4203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spcBef>
                <a:spcPts val="600"/>
              </a:spcBef>
              <a:defRPr sz="2000">
                <a:latin typeface="Cambria"/>
                <a:ea typeface="Cambria"/>
                <a:cs typeface="Cambria"/>
                <a:sym typeface="Cambria"/>
              </a:defRPr>
            </a:pPr>
            <a:r>
              <a:t>RVR</a:t>
            </a:r>
          </a:p>
          <a:p>
            <a:pPr defTabSz="368045">
              <a:spcBef>
                <a:spcPts val="600"/>
              </a:spcBef>
              <a:defRPr sz="2000">
                <a:latin typeface="Cambria"/>
                <a:ea typeface="Cambria"/>
                <a:cs typeface="Cambria"/>
                <a:sym typeface="Cambria"/>
              </a:defRPr>
            </a:pPr>
          </a:p>
          <a:p>
            <a:pPr defTabSz="368045">
              <a:spcBef>
                <a:spcPts val="600"/>
              </a:spcBef>
              <a:defRPr sz="2000">
                <a:latin typeface="Cambria"/>
                <a:ea typeface="Cambria"/>
                <a:cs typeface="Cambria"/>
                <a:sym typeface="Cambria"/>
              </a:defRPr>
            </a:pPr>
            <a:r>
              <a:t>18 Porque si la herencia es por la Ley, ya no es por la promesa; pero Dios la concedió a Abraham mediante la promesa.</a:t>
            </a:r>
          </a:p>
          <a:p>
            <a:pPr defTabSz="368045">
              <a:spcBef>
                <a:spcPts val="600"/>
              </a:spcBef>
              <a:defRPr sz="2000">
                <a:latin typeface="Cambria"/>
                <a:ea typeface="Cambria"/>
                <a:cs typeface="Cambria"/>
                <a:sym typeface="Cambria"/>
              </a:defRPr>
            </a:pPr>
          </a:p>
          <a:p>
            <a:pPr defTabSz="368045">
              <a:spcBef>
                <a:spcPts val="600"/>
              </a:spcBef>
              <a:defRPr sz="2000">
                <a:latin typeface="Cambria"/>
                <a:ea typeface="Cambria"/>
                <a:cs typeface="Cambria"/>
                <a:sym typeface="Cambria"/>
              </a:defRPr>
            </a:pPr>
            <a:r>
              <a:t>19 Entonces, ¿para qué sirve la Ley? Fue añadida a causa de las transgresiones, hasta que viniese la simiente a quien fue hecha la promesa; y fue dada por medio de ángeles en manos de un mediador.</a:t>
            </a:r>
          </a:p>
        </p:txBody>
      </p:sp>
      <p:sp>
        <p:nvSpPr>
          <p:cNvPr id="122" name="VP…"/>
          <p:cNvSpPr txBox="1"/>
          <p:nvPr/>
        </p:nvSpPr>
        <p:spPr>
          <a:xfrm>
            <a:off x="6426559" y="1830363"/>
            <a:ext cx="5023442" cy="45364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VP</a:t>
            </a:r>
          </a:p>
          <a:p>
            <a:pPr defTabSz="368045">
              <a:lnSpc>
                <a:spcPct val="120000"/>
              </a:lnSpc>
              <a:defRPr sz="2000">
                <a:latin typeface="Cambria"/>
                <a:ea typeface="Cambria"/>
                <a:cs typeface="Cambria"/>
                <a:sym typeface="Cambria"/>
              </a:defRPr>
            </a:pPr>
          </a:p>
          <a:p>
            <a:pPr defTabSz="368045">
              <a:spcBef>
                <a:spcPts val="600"/>
              </a:spcBef>
              <a:defRPr sz="2000">
                <a:latin typeface="Cambria"/>
                <a:ea typeface="Cambria"/>
                <a:cs typeface="Cambria"/>
                <a:sym typeface="Cambria"/>
              </a:defRPr>
            </a:pPr>
            <a:r>
              <a:t>18 Pues si lo que Dios prometió darnos dependiera de la ley de Moisés, ya no sería una promesa; pero el hecho es que Dios prometió a Abraham dárselo gratuitamente.</a:t>
            </a:r>
          </a:p>
          <a:p>
            <a:pPr defTabSz="368045">
              <a:spcBef>
                <a:spcPts val="600"/>
              </a:spcBef>
              <a:defRPr sz="2000">
                <a:latin typeface="Cambria"/>
                <a:ea typeface="Cambria"/>
                <a:cs typeface="Cambria"/>
                <a:sym typeface="Cambria"/>
              </a:defRPr>
            </a:pPr>
          </a:p>
          <a:p>
            <a:pPr defTabSz="368045">
              <a:spcBef>
                <a:spcPts val="600"/>
              </a:spcBef>
              <a:defRPr sz="2000">
                <a:latin typeface="Cambria"/>
                <a:ea typeface="Cambria"/>
                <a:cs typeface="Cambria"/>
                <a:sym typeface="Cambria"/>
              </a:defRPr>
            </a:pPr>
            <a:r>
              <a:t>19 Entonces, ¿para qué sirve la ley? Fue dada después, para poner de manifiesto la desobediencia de los hombres, hasta que viniera esa «descendencia» a quien se le había hecho la promesa. La ley fue proclamada por medio de ángeles, y Moisés sirvió de intermediario.</a:t>
            </a:r>
          </a:p>
        </p:txBody>
      </p:sp>
      <p:pic>
        <p:nvPicPr>
          <p:cNvPr id="123"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24"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 name="Title 1"/>
          <p:cNvSpPr txBox="1"/>
          <p:nvPr>
            <p:ph type="title"/>
          </p:nvPr>
        </p:nvSpPr>
        <p:spPr>
          <a:xfrm>
            <a:off x="2320394" y="990599"/>
            <a:ext cx="9366025" cy="585789"/>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Gálatas 3.20-21</a:t>
            </a:r>
          </a:p>
        </p:txBody>
      </p:sp>
      <p:sp>
        <p:nvSpPr>
          <p:cNvPr id="127"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28" name="RVR…"/>
          <p:cNvSpPr txBox="1"/>
          <p:nvPr/>
        </p:nvSpPr>
        <p:spPr>
          <a:xfrm>
            <a:off x="1860550" y="2064697"/>
            <a:ext cx="4300539" cy="40055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10000"/>
              </a:lnSpc>
              <a:spcBef>
                <a:spcPts val="600"/>
              </a:spcBef>
              <a:defRPr sz="2200">
                <a:latin typeface="Cambria"/>
                <a:ea typeface="Cambria"/>
                <a:cs typeface="Cambria"/>
                <a:sym typeface="Cambria"/>
              </a:defRPr>
            </a:pPr>
            <a:r>
              <a:t>RVR</a:t>
            </a:r>
          </a:p>
          <a:p>
            <a:pPr defTabSz="368045">
              <a:lnSpc>
                <a:spcPct val="110000"/>
              </a:lnSpc>
              <a:spcBef>
                <a:spcPts val="600"/>
              </a:spcBef>
              <a:defRPr sz="2200">
                <a:latin typeface="Cambria"/>
                <a:ea typeface="Cambria"/>
                <a:cs typeface="Cambria"/>
                <a:sym typeface="Cambria"/>
              </a:defRPr>
            </a:pPr>
          </a:p>
          <a:p>
            <a:pPr defTabSz="368045">
              <a:lnSpc>
                <a:spcPct val="110000"/>
              </a:lnSpc>
              <a:spcBef>
                <a:spcPts val="600"/>
              </a:spcBef>
              <a:defRPr sz="2200">
                <a:latin typeface="Cambria"/>
                <a:ea typeface="Cambria"/>
                <a:cs typeface="Cambria"/>
                <a:sym typeface="Cambria"/>
              </a:defRPr>
            </a:pPr>
            <a:r>
              <a:t>20 Y el mediador no lo es de uno solo; pero Dios es uno.</a:t>
            </a:r>
          </a:p>
          <a:p>
            <a:pPr defTabSz="368045">
              <a:lnSpc>
                <a:spcPct val="110000"/>
              </a:lnSpc>
              <a:spcBef>
                <a:spcPts val="600"/>
              </a:spcBef>
              <a:defRPr sz="2200">
                <a:latin typeface="Cambria"/>
                <a:ea typeface="Cambria"/>
                <a:cs typeface="Cambria"/>
                <a:sym typeface="Cambria"/>
              </a:defRPr>
            </a:pPr>
          </a:p>
          <a:p>
            <a:pPr defTabSz="368045">
              <a:lnSpc>
                <a:spcPct val="110000"/>
              </a:lnSpc>
              <a:spcBef>
                <a:spcPts val="600"/>
              </a:spcBef>
              <a:defRPr sz="2200">
                <a:latin typeface="Cambria"/>
                <a:ea typeface="Cambria"/>
                <a:cs typeface="Cambria"/>
                <a:sym typeface="Cambria"/>
              </a:defRPr>
            </a:pPr>
            <a:r>
              <a:t>21 Entonces, ¿la Ley contradice las promesas de Dios? ¡De ninguna manera! Porque si la Ley dada pudiera vivificar, la justicia fuera verdaderamente por la Ley. </a:t>
            </a:r>
          </a:p>
        </p:txBody>
      </p:sp>
      <p:sp>
        <p:nvSpPr>
          <p:cNvPr id="129" name="VP…"/>
          <p:cNvSpPr txBox="1"/>
          <p:nvPr/>
        </p:nvSpPr>
        <p:spPr>
          <a:xfrm>
            <a:off x="6384582" y="2090309"/>
            <a:ext cx="4976146" cy="421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10000"/>
              </a:lnSpc>
              <a:spcBef>
                <a:spcPts val="2600"/>
              </a:spcBef>
              <a:defRPr sz="2100">
                <a:latin typeface="Cambria"/>
                <a:ea typeface="Cambria"/>
                <a:cs typeface="Cambria"/>
                <a:sym typeface="Cambria"/>
              </a:defRPr>
            </a:pPr>
            <a:r>
              <a:t>VP</a:t>
            </a:r>
          </a:p>
          <a:p>
            <a:pPr defTabSz="368045">
              <a:lnSpc>
                <a:spcPct val="110000"/>
              </a:lnSpc>
              <a:spcBef>
                <a:spcPts val="600"/>
              </a:spcBef>
              <a:defRPr sz="2100">
                <a:latin typeface="Cambria"/>
                <a:ea typeface="Cambria"/>
                <a:cs typeface="Cambria"/>
                <a:sym typeface="Cambria"/>
              </a:defRPr>
            </a:pPr>
          </a:p>
          <a:p>
            <a:pPr defTabSz="368045">
              <a:lnSpc>
                <a:spcPct val="110000"/>
              </a:lnSpc>
              <a:spcBef>
                <a:spcPts val="600"/>
              </a:spcBef>
              <a:defRPr sz="2100">
                <a:latin typeface="Cambria"/>
                <a:ea typeface="Cambria"/>
                <a:cs typeface="Cambria"/>
                <a:sym typeface="Cambria"/>
              </a:defRPr>
            </a:pPr>
            <a:r>
              <a:t>20 Pero no hay necesidad de intermediario cuando se trata de una sola persona, y Dios es uno solo.</a:t>
            </a:r>
          </a:p>
          <a:p>
            <a:pPr defTabSz="368045">
              <a:lnSpc>
                <a:spcPct val="110000"/>
              </a:lnSpc>
              <a:spcBef>
                <a:spcPts val="600"/>
              </a:spcBef>
              <a:defRPr sz="2100">
                <a:latin typeface="Cambria"/>
                <a:ea typeface="Cambria"/>
                <a:cs typeface="Cambria"/>
                <a:sym typeface="Cambria"/>
              </a:defRPr>
            </a:pPr>
          </a:p>
          <a:p>
            <a:pPr defTabSz="368045">
              <a:lnSpc>
                <a:spcPct val="110000"/>
              </a:lnSpc>
              <a:spcBef>
                <a:spcPts val="600"/>
              </a:spcBef>
              <a:defRPr sz="2100">
                <a:latin typeface="Cambria"/>
                <a:ea typeface="Cambria"/>
                <a:cs typeface="Cambria"/>
                <a:sym typeface="Cambria"/>
              </a:defRPr>
            </a:pPr>
            <a:r>
              <a:t>21 ¿Acaso esto quiere decir que la ley está en contra de las promesas de Dios? ¡Claro que no! Porque si la ley pudiera dar vida, entonces la justicia realmente se obtendría en virtud de la ley. </a:t>
            </a:r>
          </a:p>
        </p:txBody>
      </p:sp>
      <p:pic>
        <p:nvPicPr>
          <p:cNvPr id="130"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31" name="Picture 6" descr="Picture 6"/>
          <p:cNvPicPr>
            <a:picLocks noChangeAspect="1"/>
          </p:cNvPicPr>
          <p:nvPr/>
        </p:nvPicPr>
        <p:blipFill>
          <a:blip r:embed="rId3">
            <a:extLst/>
          </a:blip>
          <a:stretch>
            <a:fillRect/>
          </a:stretch>
        </p:blipFill>
        <p:spPr>
          <a:xfrm>
            <a:off x="10354718" y="6143297"/>
            <a:ext cx="1697039" cy="60484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 name="Title 1"/>
          <p:cNvSpPr txBox="1"/>
          <p:nvPr>
            <p:ph type="title"/>
          </p:nvPr>
        </p:nvSpPr>
        <p:spPr>
          <a:xfrm>
            <a:off x="23034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Gálatas 3.22-23</a:t>
            </a:r>
          </a:p>
        </p:txBody>
      </p:sp>
      <p:sp>
        <p:nvSpPr>
          <p:cNvPr id="134"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35" name="RVR…"/>
          <p:cNvSpPr txBox="1"/>
          <p:nvPr/>
        </p:nvSpPr>
        <p:spPr>
          <a:xfrm>
            <a:off x="1907116" y="2029088"/>
            <a:ext cx="4300539" cy="42291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100">
                <a:latin typeface="Cambria"/>
                <a:ea typeface="Cambria"/>
                <a:cs typeface="Cambria"/>
                <a:sym typeface="Cambria"/>
              </a:defRPr>
            </a:pPr>
            <a:r>
              <a:t>RVR</a:t>
            </a:r>
          </a:p>
          <a:p>
            <a:pPr defTabSz="368045">
              <a:lnSpc>
                <a:spcPct val="120000"/>
              </a:lnSpc>
              <a:defRPr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22 Pero la Escritura lo encerró todo bajo pecado, para que la promesa  que es por la fe en Jesucristo fuera dada a los creyentes.</a:t>
            </a:r>
          </a:p>
          <a:p>
            <a:pPr defTabSz="368045">
              <a:lnSpc>
                <a:spcPct val="120000"/>
              </a:lnSpc>
              <a:defRPr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23 Pero antes que llegare la fe, estábamos confinados bajo la Ley, encerrados para aquella fe que iba a ser revelada. </a:t>
            </a:r>
          </a:p>
        </p:txBody>
      </p:sp>
      <p:sp>
        <p:nvSpPr>
          <p:cNvPr id="136" name="VP…"/>
          <p:cNvSpPr txBox="1"/>
          <p:nvPr/>
        </p:nvSpPr>
        <p:spPr>
          <a:xfrm>
            <a:off x="6460425" y="2030677"/>
            <a:ext cx="4602863" cy="384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100">
                <a:latin typeface="Cambria"/>
                <a:ea typeface="Cambria"/>
                <a:cs typeface="Cambria"/>
                <a:sym typeface="Cambria"/>
              </a:defRPr>
            </a:pPr>
            <a:r>
              <a:t>VP</a:t>
            </a:r>
          </a:p>
          <a:p>
            <a:pPr defTabSz="368045">
              <a:lnSpc>
                <a:spcPct val="120000"/>
              </a:lnSpc>
              <a:defRPr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22 Pero, según lo que dice la Escritura, todos son prisioneros del pecado, para que quienes creen en Jesucristo puedan recibir lo que Dios ha prometido.</a:t>
            </a:r>
          </a:p>
          <a:p>
            <a:pPr defTabSz="368045">
              <a:lnSpc>
                <a:spcPct val="120000"/>
              </a:lnSpc>
              <a:defRPr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23 Antes de venir la fe, la ley nos tenía presos, esperando a que la fe fuera dada a conocer. </a:t>
            </a:r>
          </a:p>
        </p:txBody>
      </p:sp>
      <p:pic>
        <p:nvPicPr>
          <p:cNvPr id="137"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38"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 name="Title 1"/>
          <p:cNvSpPr txBox="1"/>
          <p:nvPr>
            <p:ph type="title"/>
          </p:nvPr>
        </p:nvSpPr>
        <p:spPr>
          <a:xfrm>
            <a:off x="23034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Gálatas 3.24-25</a:t>
            </a:r>
          </a:p>
        </p:txBody>
      </p:sp>
      <p:sp>
        <p:nvSpPr>
          <p:cNvPr id="141"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42" name="RVR…"/>
          <p:cNvSpPr txBox="1"/>
          <p:nvPr/>
        </p:nvSpPr>
        <p:spPr>
          <a:xfrm>
            <a:off x="1712383" y="1934157"/>
            <a:ext cx="4300539" cy="37363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300">
                <a:latin typeface="Cambria"/>
                <a:ea typeface="Cambria"/>
                <a:cs typeface="Cambria"/>
                <a:sym typeface="Cambria"/>
              </a:defRPr>
            </a:pPr>
            <a:r>
              <a:t>RVR</a:t>
            </a:r>
          </a:p>
          <a:p>
            <a:pPr defTabSz="368045">
              <a:lnSpc>
                <a:spcPct val="120000"/>
              </a:lnSpc>
              <a:defRPr b="1" sz="2300">
                <a:latin typeface="Cambria"/>
                <a:ea typeface="Cambria"/>
                <a:cs typeface="Cambria"/>
                <a:sym typeface="Cambria"/>
              </a:defRPr>
            </a:pPr>
          </a:p>
          <a:p>
            <a:pPr defTabSz="368045">
              <a:lnSpc>
                <a:spcPct val="120000"/>
              </a:lnSpc>
              <a:defRPr sz="2300">
                <a:latin typeface="Cambria"/>
                <a:ea typeface="Cambria"/>
                <a:cs typeface="Cambria"/>
                <a:sym typeface="Cambria"/>
              </a:defRPr>
            </a:pPr>
            <a:r>
              <a:t>24 De manera que la Ley ha sido nuestro guía, para llevarnos a Cristo, a fin de que fuéramos justificados por la fe. </a:t>
            </a:r>
          </a:p>
          <a:p>
            <a:pPr defTabSz="368045">
              <a:lnSpc>
                <a:spcPct val="120000"/>
              </a:lnSpc>
              <a:defRPr sz="2300">
                <a:latin typeface="Cambria"/>
                <a:ea typeface="Cambria"/>
                <a:cs typeface="Cambria"/>
                <a:sym typeface="Cambria"/>
              </a:defRPr>
            </a:pPr>
          </a:p>
          <a:p>
            <a:pPr defTabSz="368045">
              <a:lnSpc>
                <a:spcPct val="120000"/>
              </a:lnSpc>
              <a:defRPr sz="2300">
                <a:latin typeface="Cambria"/>
                <a:ea typeface="Cambria"/>
                <a:cs typeface="Cambria"/>
                <a:sym typeface="Cambria"/>
              </a:defRPr>
            </a:pPr>
            <a:r>
              <a:t>25 Pero ahora que ha venido la fe, ya no estamos bajo un guía, </a:t>
            </a:r>
          </a:p>
        </p:txBody>
      </p:sp>
      <p:sp>
        <p:nvSpPr>
          <p:cNvPr id="143" name="VP…"/>
          <p:cNvSpPr txBox="1"/>
          <p:nvPr/>
        </p:nvSpPr>
        <p:spPr>
          <a:xfrm>
            <a:off x="6460425" y="1948550"/>
            <a:ext cx="4602863" cy="41478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300">
                <a:latin typeface="Cambria"/>
                <a:ea typeface="Cambria"/>
                <a:cs typeface="Cambria"/>
                <a:sym typeface="Cambria"/>
              </a:defRPr>
            </a:pPr>
            <a:r>
              <a:t>VP</a:t>
            </a:r>
          </a:p>
          <a:p>
            <a:pPr defTabSz="368045">
              <a:lnSpc>
                <a:spcPct val="120000"/>
              </a:lnSpc>
              <a:defRPr sz="2300">
                <a:latin typeface="Cambria"/>
                <a:ea typeface="Cambria"/>
                <a:cs typeface="Cambria"/>
                <a:sym typeface="Cambria"/>
              </a:defRPr>
            </a:pPr>
          </a:p>
          <a:p>
            <a:pPr defTabSz="368045">
              <a:lnSpc>
                <a:spcPct val="120000"/>
              </a:lnSpc>
              <a:defRPr sz="2300">
                <a:latin typeface="Cambria"/>
                <a:ea typeface="Cambria"/>
                <a:cs typeface="Cambria"/>
                <a:sym typeface="Cambria"/>
              </a:defRPr>
            </a:pPr>
            <a:r>
              <a:t>24 La ley era para nosotros como el esclavo que vigila a los niños, hasta que viniera Cristo, para que por la fe obtuviéramos la justicia. </a:t>
            </a:r>
          </a:p>
          <a:p>
            <a:pPr defTabSz="368045">
              <a:lnSpc>
                <a:spcPct val="120000"/>
              </a:lnSpc>
              <a:defRPr sz="2300">
                <a:latin typeface="Cambria"/>
                <a:ea typeface="Cambria"/>
                <a:cs typeface="Cambria"/>
                <a:sym typeface="Cambria"/>
              </a:defRPr>
            </a:pPr>
          </a:p>
          <a:p>
            <a:pPr defTabSz="368045">
              <a:lnSpc>
                <a:spcPct val="120000"/>
              </a:lnSpc>
              <a:defRPr sz="2300">
                <a:latin typeface="Cambria"/>
                <a:ea typeface="Cambria"/>
                <a:cs typeface="Cambria"/>
                <a:sym typeface="Cambria"/>
              </a:defRPr>
            </a:pPr>
            <a:r>
              <a:t>25 Pero ahora que ha llegado la fe, ya no estamos a cargo de ese esclavo que era la ley, </a:t>
            </a:r>
          </a:p>
        </p:txBody>
      </p:sp>
      <p:pic>
        <p:nvPicPr>
          <p:cNvPr id="144"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45"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 name="Title 1"/>
          <p:cNvSpPr txBox="1"/>
          <p:nvPr>
            <p:ph type="title"/>
          </p:nvPr>
        </p:nvSpPr>
        <p:spPr>
          <a:xfrm>
            <a:off x="23034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Gálatas 3.26-27</a:t>
            </a:r>
          </a:p>
        </p:txBody>
      </p:sp>
      <p:sp>
        <p:nvSpPr>
          <p:cNvPr id="148"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49" name="RVR…"/>
          <p:cNvSpPr txBox="1"/>
          <p:nvPr/>
        </p:nvSpPr>
        <p:spPr>
          <a:xfrm>
            <a:off x="1661583" y="2147940"/>
            <a:ext cx="4300539" cy="34442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400">
                <a:latin typeface="Cambria"/>
                <a:ea typeface="Cambria"/>
                <a:cs typeface="Cambria"/>
                <a:sym typeface="Cambria"/>
              </a:defRPr>
            </a:pPr>
            <a:r>
              <a:t>RVR</a:t>
            </a:r>
          </a:p>
          <a:p>
            <a:pPr defTabSz="368045">
              <a:lnSpc>
                <a:spcPct val="120000"/>
              </a:lnSpc>
              <a:defRPr b="1" sz="2400">
                <a:latin typeface="Cambria"/>
                <a:ea typeface="Cambria"/>
                <a:cs typeface="Cambria"/>
                <a:sym typeface="Cambria"/>
              </a:defRPr>
            </a:pPr>
          </a:p>
          <a:p>
            <a:pPr defTabSz="368045">
              <a:lnSpc>
                <a:spcPct val="120000"/>
              </a:lnSpc>
              <a:defRPr sz="2400">
                <a:latin typeface="Cambria"/>
                <a:ea typeface="Cambria"/>
                <a:cs typeface="Cambria"/>
                <a:sym typeface="Cambria"/>
              </a:defRPr>
            </a:pPr>
            <a:r>
              <a:t>26 porque todos sois hijos de Dios por la fe, en Cristo Jesús; </a:t>
            </a:r>
          </a:p>
          <a:p>
            <a:pPr defTabSz="368045">
              <a:lnSpc>
                <a:spcPct val="120000"/>
              </a:lnSpc>
              <a:defRPr sz="2400">
                <a:latin typeface="Cambria"/>
                <a:ea typeface="Cambria"/>
                <a:cs typeface="Cambria"/>
                <a:sym typeface="Cambria"/>
              </a:defRPr>
            </a:pPr>
          </a:p>
          <a:p>
            <a:pPr defTabSz="368045">
              <a:lnSpc>
                <a:spcPct val="120000"/>
              </a:lnSpc>
              <a:defRPr sz="2400">
                <a:latin typeface="Cambria"/>
                <a:ea typeface="Cambria"/>
                <a:cs typeface="Cambria"/>
                <a:sym typeface="Cambria"/>
              </a:defRPr>
            </a:pPr>
            <a:r>
              <a:t>27 pues todos los que habéis sido bautizados en Cristo, de Cristo estáis revestidos. </a:t>
            </a:r>
          </a:p>
        </p:txBody>
      </p:sp>
      <p:sp>
        <p:nvSpPr>
          <p:cNvPr id="150" name="VP…"/>
          <p:cNvSpPr txBox="1"/>
          <p:nvPr/>
        </p:nvSpPr>
        <p:spPr>
          <a:xfrm>
            <a:off x="6443492" y="2114073"/>
            <a:ext cx="4602863" cy="34442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400">
                <a:latin typeface="Cambria"/>
                <a:ea typeface="Cambria"/>
                <a:cs typeface="Cambria"/>
                <a:sym typeface="Cambria"/>
              </a:defRPr>
            </a:pPr>
            <a:r>
              <a:t>VP</a:t>
            </a:r>
          </a:p>
          <a:p>
            <a:pPr defTabSz="368045">
              <a:lnSpc>
                <a:spcPct val="120000"/>
              </a:lnSpc>
              <a:defRPr sz="2400">
                <a:latin typeface="Cambria"/>
                <a:ea typeface="Cambria"/>
                <a:cs typeface="Cambria"/>
                <a:sym typeface="Cambria"/>
              </a:defRPr>
            </a:pPr>
          </a:p>
          <a:p>
            <a:pPr defTabSz="368045">
              <a:lnSpc>
                <a:spcPct val="120000"/>
              </a:lnSpc>
              <a:defRPr sz="2400">
                <a:latin typeface="Cambria"/>
                <a:ea typeface="Cambria"/>
                <a:cs typeface="Cambria"/>
                <a:sym typeface="Cambria"/>
              </a:defRPr>
            </a:pPr>
            <a:r>
              <a:t>26 pues por la fe en Cristo Jesús todos ustedes son hijos de Dios,</a:t>
            </a:r>
          </a:p>
          <a:p>
            <a:pPr defTabSz="368045">
              <a:lnSpc>
                <a:spcPct val="120000"/>
              </a:lnSpc>
              <a:defRPr sz="2400">
                <a:latin typeface="Cambria"/>
                <a:ea typeface="Cambria"/>
                <a:cs typeface="Cambria"/>
                <a:sym typeface="Cambria"/>
              </a:defRPr>
            </a:pPr>
          </a:p>
          <a:p>
            <a:pPr defTabSz="368045">
              <a:lnSpc>
                <a:spcPct val="120000"/>
              </a:lnSpc>
              <a:defRPr sz="2400">
                <a:latin typeface="Cambria"/>
                <a:ea typeface="Cambria"/>
                <a:cs typeface="Cambria"/>
                <a:sym typeface="Cambria"/>
              </a:defRPr>
            </a:pPr>
            <a:r>
              <a:t>27 ya que al unirse a Cristo en el bautismo, han quedado revestidos de Cristo. </a:t>
            </a:r>
          </a:p>
        </p:txBody>
      </p:sp>
      <p:pic>
        <p:nvPicPr>
          <p:cNvPr id="151"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52"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