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914400" y="1122362"/>
            <a:ext cx="103632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40"/>
            <a:ext cx="10515601"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4"/>
            <a:ext cx="10515601" cy="1500189"/>
          </a:xfrm>
          <a:prstGeom prst="rect">
            <a:avLst/>
          </a:prstGeom>
        </p:spPr>
        <p:txBody>
          <a:bodyPr/>
          <a:lstStyle>
            <a:lvl1pPr marL="0" indent="0">
              <a:buSzTx/>
              <a:buFontTx/>
              <a:buNone/>
              <a:defRPr sz="2400"/>
            </a:lvl1pPr>
            <a:lvl2pPr marL="0" indent="0">
              <a:buSzTx/>
              <a:buFontTx/>
              <a:buNone/>
              <a:defRPr sz="2400"/>
            </a:lvl2pPr>
            <a:lvl3pPr marL="0" indent="0">
              <a:buSzTx/>
              <a:buFontTx/>
              <a:buNone/>
              <a:defRPr sz="2400"/>
            </a:lvl3pPr>
            <a:lvl4pPr marL="0" indent="0">
              <a:buSzTx/>
              <a:buFontTx/>
              <a:buNone/>
              <a:defRPr sz="2400"/>
            </a:lvl4pPr>
            <a:lvl5pPr marL="0" indent="0">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7"/>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1" cy="823914"/>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1" y="1681163"/>
            <a:ext cx="5183190"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7"/>
            <a:ext cx="6172202" cy="4873627"/>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40"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7"/>
            <a:ext cx="6172202" cy="4873627"/>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Title 1"/>
          <p:cNvSpPr txBox="1"/>
          <p:nvPr>
            <p:ph type="ctrTitle"/>
          </p:nvPr>
        </p:nvSpPr>
        <p:spPr>
          <a:xfrm>
            <a:off x="403753" y="-71364"/>
            <a:ext cx="8199288" cy="2096344"/>
          </a:xfrm>
          <a:prstGeom prst="rect">
            <a:avLst/>
          </a:prstGeom>
        </p:spPr>
        <p:txBody>
          <a:bodyPr/>
          <a:lstStyle/>
          <a:p>
            <a:pPr algn="l">
              <a:defRPr b="1" sz="5000">
                <a:solidFill>
                  <a:srgbClr val="F9570F"/>
                </a:solidFill>
                <a:latin typeface="Futura PT Heavy"/>
                <a:ea typeface="Futura PT Heavy"/>
                <a:cs typeface="Futura PT Heavy"/>
                <a:sym typeface="Futura PT Heavy"/>
              </a:defRPr>
            </a:pPr>
            <a:r>
              <a:rPr>
                <a:solidFill>
                  <a:srgbClr val="734986"/>
                </a:solidFill>
              </a:rPr>
              <a:t>Lección 2</a:t>
            </a:r>
            <a:br/>
            <a:r>
              <a:rPr b="0">
                <a:solidFill>
                  <a:srgbClr val="ADCEC7"/>
                </a:solidFill>
                <a:latin typeface="Futura Bold"/>
                <a:ea typeface="Futura Bold"/>
                <a:cs typeface="Futura Bold"/>
                <a:sym typeface="Futura Bold"/>
              </a:rPr>
              <a:t>LIBRES PARA ADORAR</a:t>
            </a:r>
          </a:p>
        </p:txBody>
      </p:sp>
      <p:sp>
        <p:nvSpPr>
          <p:cNvPr id="95" name="Subtitle 2"/>
          <p:cNvSpPr txBox="1"/>
          <p:nvPr>
            <p:ph type="subTitle" sz="quarter" idx="1"/>
          </p:nvPr>
        </p:nvSpPr>
        <p:spPr>
          <a:xfrm>
            <a:off x="433386" y="2280614"/>
            <a:ext cx="4443416" cy="442915"/>
          </a:xfrm>
          <a:prstGeom prst="rect">
            <a:avLst/>
          </a:prstGeom>
        </p:spPr>
        <p:txBody>
          <a:bodyPr/>
          <a:lstStyle>
            <a:lvl1pPr algn="l" defTabSz="730605">
              <a:spcBef>
                <a:spcPts val="700"/>
              </a:spcBef>
              <a:defRPr i="1" sz="2162">
                <a:solidFill>
                  <a:srgbClr val="767171"/>
                </a:solidFill>
                <a:latin typeface="Futura"/>
                <a:ea typeface="Futura"/>
                <a:cs typeface="Futura"/>
                <a:sym typeface="Futura"/>
              </a:defRPr>
            </a:lvl1pPr>
          </a:lstStyle>
          <a:p>
            <a:pPr/>
            <a:r>
              <a:t>Esdras 6.1-12</a:t>
            </a:r>
          </a:p>
        </p:txBody>
      </p:sp>
      <p:sp>
        <p:nvSpPr>
          <p:cNvPr id="96" name="TextBox 3"/>
          <p:cNvSpPr txBox="1"/>
          <p:nvPr/>
        </p:nvSpPr>
        <p:spPr>
          <a:xfrm>
            <a:off x="10054907" y="6388100"/>
            <a:ext cx="1163413" cy="2946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300">
                <a:solidFill>
                  <a:srgbClr val="FFFFFF"/>
                </a:solidFill>
                <a:latin typeface="Futura PT Medium"/>
                <a:ea typeface="Futura PT Medium"/>
                <a:cs typeface="Futura PT Medium"/>
                <a:sym typeface="Futura PT Medium"/>
              </a:defRPr>
            </a:lvl1pPr>
          </a:lstStyle>
          <a:p>
            <a:pPr/>
            <a:r>
              <a:t>Año 30/Vol. 1</a:t>
            </a:r>
          </a:p>
        </p:txBody>
      </p:sp>
      <p:sp>
        <p:nvSpPr>
          <p:cNvPr id="97" name="TextBox 5"/>
          <p:cNvSpPr txBox="1"/>
          <p:nvPr/>
        </p:nvSpPr>
        <p:spPr>
          <a:xfrm>
            <a:off x="415607" y="2809829"/>
            <a:ext cx="4757548" cy="1551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584200">
              <a:defRPr sz="2000">
                <a:solidFill>
                  <a:srgbClr val="3B3838"/>
                </a:solidFill>
                <a:latin typeface="Cambria"/>
                <a:ea typeface="Cambria"/>
                <a:cs typeface="Cambria"/>
                <a:sym typeface="Cambria"/>
              </a:defRPr>
            </a:pPr>
            <a:r>
              <a:t>«Que el Dios que hizo habitar allí su nombre destruya a todo rey y pueblo que intente cambiar o destruir esa casa de Dios, la cual está en Jerusalén».</a:t>
            </a:r>
          </a:p>
          <a:p>
            <a:pPr defTabSz="584200">
              <a:defRPr sz="2000">
                <a:solidFill>
                  <a:srgbClr val="3B3838"/>
                </a:solidFill>
                <a:latin typeface="Cambria"/>
                <a:ea typeface="Cambria"/>
                <a:cs typeface="Cambria"/>
                <a:sym typeface="Cambria"/>
              </a:defRPr>
            </a:pPr>
            <a:r>
              <a:t>Esdras 6.12a</a:t>
            </a:r>
          </a:p>
        </p:txBody>
      </p:sp>
      <p:pic>
        <p:nvPicPr>
          <p:cNvPr id="98" name="Picture 2" descr="Picture 2"/>
          <p:cNvPicPr>
            <a:picLocks noChangeAspect="1"/>
          </p:cNvPicPr>
          <p:nvPr/>
        </p:nvPicPr>
        <p:blipFill>
          <a:blip r:embed="rId2">
            <a:extLst/>
          </a:blip>
          <a:stretch>
            <a:fillRect/>
          </a:stretch>
        </p:blipFill>
        <p:spPr>
          <a:xfrm>
            <a:off x="11206163" y="5891212"/>
            <a:ext cx="966789" cy="966789"/>
          </a:xfrm>
          <a:prstGeom prst="rect">
            <a:avLst/>
          </a:prstGeom>
          <a:ln w="12700">
            <a:miter lim="400000"/>
          </a:ln>
        </p:spPr>
      </p:pic>
      <p:pic>
        <p:nvPicPr>
          <p:cNvPr id="99" name="iStock-1299627953.png" descr="iStock-1299627953.png"/>
          <p:cNvPicPr>
            <a:picLocks noChangeAspect="1"/>
          </p:cNvPicPr>
          <p:nvPr/>
        </p:nvPicPr>
        <p:blipFill>
          <a:blip r:embed="rId3">
            <a:extLst/>
          </a:blip>
          <a:stretch>
            <a:fillRect/>
          </a:stretch>
        </p:blipFill>
        <p:spPr>
          <a:xfrm>
            <a:off x="524933" y="2139062"/>
            <a:ext cx="12192001" cy="487652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Esdras 6.11-12</a:t>
            </a:r>
          </a:p>
        </p:txBody>
      </p:sp>
      <p:sp>
        <p:nvSpPr>
          <p:cNvPr id="155"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56" name="RVR…"/>
          <p:cNvSpPr txBox="1"/>
          <p:nvPr/>
        </p:nvSpPr>
        <p:spPr>
          <a:xfrm>
            <a:off x="1623483" y="1994323"/>
            <a:ext cx="4300539" cy="4528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a:latin typeface="Cambria"/>
                <a:ea typeface="Cambria"/>
                <a:cs typeface="Cambria"/>
                <a:sym typeface="Cambria"/>
              </a:defRPr>
            </a:pPr>
            <a:r>
              <a:t>RVR</a:t>
            </a:r>
          </a:p>
          <a:p>
            <a:pPr defTabSz="368045">
              <a:lnSpc>
                <a:spcPct val="120000"/>
              </a:lnSpc>
              <a:defRPr b="1">
                <a:latin typeface="Cambria"/>
                <a:ea typeface="Cambria"/>
                <a:cs typeface="Cambria"/>
                <a:sym typeface="Cambria"/>
              </a:defRPr>
            </a:pPr>
          </a:p>
          <a:p>
            <a:pPr defTabSz="368045">
              <a:lnSpc>
                <a:spcPct val="120000"/>
              </a:lnSpc>
              <a:defRPr>
                <a:latin typeface="Cambria"/>
                <a:ea typeface="Cambria"/>
                <a:cs typeface="Cambria"/>
                <a:sym typeface="Cambria"/>
              </a:defRPr>
            </a:pPr>
            <a:r>
              <a:t>11 »También he dado orden de que a cualquiera que altere este decreto se le arranque una viga de su casa, y sea colgado en ella. Luego su casa sea convertida en un montón de escombros. </a:t>
            </a:r>
          </a:p>
          <a:p>
            <a:pPr defTabSz="368045">
              <a:lnSpc>
                <a:spcPct val="120000"/>
              </a:lnSpc>
              <a:defRPr>
                <a:latin typeface="Cambria"/>
                <a:ea typeface="Cambria"/>
                <a:cs typeface="Cambria"/>
                <a:sym typeface="Cambria"/>
              </a:defRPr>
            </a:pPr>
          </a:p>
          <a:p>
            <a:pPr defTabSz="368045">
              <a:lnSpc>
                <a:spcPct val="120000"/>
              </a:lnSpc>
              <a:defRPr>
                <a:latin typeface="Cambria"/>
                <a:ea typeface="Cambria"/>
                <a:cs typeface="Cambria"/>
                <a:sym typeface="Cambria"/>
              </a:defRPr>
            </a:pPr>
            <a:r>
              <a:t>12 Que el Dios que hizo habitar allí su nombre destruya a todo rey y pueblo que intente cambiar o destruir esa casa de Dios, la cual está en Jerusalén. Yo, Darío, he dado este decreto; sea cumplido puntualmente.»</a:t>
            </a:r>
          </a:p>
        </p:txBody>
      </p:sp>
      <p:sp>
        <p:nvSpPr>
          <p:cNvPr id="157" name="VP…"/>
          <p:cNvSpPr txBox="1"/>
          <p:nvPr/>
        </p:nvSpPr>
        <p:spPr>
          <a:xfrm>
            <a:off x="6447725" y="1875789"/>
            <a:ext cx="4602863" cy="45288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a:latin typeface="Cambria"/>
                <a:ea typeface="Cambria"/>
                <a:cs typeface="Cambria"/>
                <a:sym typeface="Cambria"/>
              </a:defRPr>
            </a:pPr>
            <a:r>
              <a:t>VP</a:t>
            </a:r>
          </a:p>
          <a:p>
            <a:pPr defTabSz="368045">
              <a:lnSpc>
                <a:spcPct val="120000"/>
              </a:lnSpc>
              <a:defRPr>
                <a:latin typeface="Cambria"/>
                <a:ea typeface="Cambria"/>
                <a:cs typeface="Cambria"/>
                <a:sym typeface="Cambria"/>
              </a:defRPr>
            </a:pPr>
          </a:p>
          <a:p>
            <a:pPr defTabSz="368045">
              <a:lnSpc>
                <a:spcPct val="120000"/>
              </a:lnSpc>
              <a:defRPr>
                <a:latin typeface="Cambria"/>
                <a:ea typeface="Cambria"/>
                <a:cs typeface="Cambria"/>
                <a:sym typeface="Cambria"/>
              </a:defRPr>
            </a:pPr>
            <a:r>
              <a:t>11 »Ordeno también que si alguien desobedece esta orden,  se arranque una viga de su propia casa y  sea empalado en ella; y que su casa sea convertida en un montón de escombros. </a:t>
            </a:r>
          </a:p>
          <a:p>
            <a:pPr defTabSz="368045">
              <a:lnSpc>
                <a:spcPct val="120000"/>
              </a:lnSpc>
              <a:defRPr>
                <a:latin typeface="Cambria"/>
                <a:ea typeface="Cambria"/>
                <a:cs typeface="Cambria"/>
                <a:sym typeface="Cambria"/>
              </a:defRPr>
            </a:pPr>
          </a:p>
          <a:p>
            <a:pPr defTabSz="368045">
              <a:lnSpc>
                <a:spcPct val="120000"/>
              </a:lnSpc>
              <a:defRPr>
                <a:latin typeface="Cambria"/>
                <a:ea typeface="Cambria"/>
                <a:cs typeface="Cambria"/>
                <a:sym typeface="Cambria"/>
              </a:defRPr>
            </a:pPr>
            <a:r>
              <a:t>12 ¡Y que el Dios que escogió a Jerusalén como residencia de su nombre, destruya a cualquier rey o nación que se atreva a causar dificultades o perjuicios al templo del Señor que está en Jerusalén! Yo, Darío, he dado esta orden. Cúmplase al pie de la letra.»</a:t>
            </a:r>
          </a:p>
        </p:txBody>
      </p:sp>
      <p:pic>
        <p:nvPicPr>
          <p:cNvPr id="158"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9"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62"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63"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752600" y="1974586"/>
            <a:ext cx="8686800" cy="447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43991">
              <a:lnSpc>
                <a:spcPct val="120000"/>
              </a:lnSpc>
              <a:spcBef>
                <a:spcPts val="600"/>
              </a:spcBef>
              <a:buSzPct val="100000"/>
              <a:buChar char="•"/>
              <a:defRPr sz="2200">
                <a:latin typeface="Cambria"/>
                <a:ea typeface="Cambria"/>
                <a:cs typeface="Cambria"/>
                <a:sym typeface="Cambria"/>
              </a:defRPr>
            </a:pPr>
            <a:r>
              <a:t>Históricamente la religiosidad ha sido un componente básico en todas las culturas, desde las más remotas hasta las contemporáneas. Y el culto, como contexto desde el cual se articula la adoración a una realidad espiritual superior, funciona como espacio y oportunidad para vincularse con lo que se considera sagrado.</a:t>
            </a:r>
          </a:p>
          <a:p>
            <a:pPr defTabSz="443991">
              <a:lnSpc>
                <a:spcPct val="120000"/>
              </a:lnSpc>
              <a:spcBef>
                <a:spcPts val="600"/>
              </a:spcBef>
              <a:buSzPct val="100000"/>
              <a:buChar char="•"/>
              <a:defRPr sz="2200">
                <a:latin typeface="Cambria"/>
                <a:ea typeface="Cambria"/>
                <a:cs typeface="Cambria"/>
                <a:sym typeface="Cambria"/>
              </a:defRPr>
            </a:pPr>
            <a:r>
              <a:t>Sabemos que cuando los símbolos, los espacios y los acontecimientos que le dan significado y valor a nuestra existencia personal y colectiva han sido secuestrados por diversas entidades, personas o gobiernos, queda una fractura en el sentido de identidad y de pertenencia. Esa fractura, si no existe un componente de resiliencia espiritual y moral, puede conducir a peligrosas mermas en el sentido de porvenir.</a:t>
            </a:r>
          </a:p>
        </p:txBody>
      </p:sp>
      <p:pic>
        <p:nvPicPr>
          <p:cNvPr id="164"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65"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68"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69"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456264" y="2260864"/>
            <a:ext cx="9645872" cy="41402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43991">
              <a:lnSpc>
                <a:spcPct val="120000"/>
              </a:lnSpc>
              <a:buSzPct val="100000"/>
              <a:buChar char="•"/>
              <a:defRPr sz="2500">
                <a:latin typeface="Cambria"/>
                <a:ea typeface="Cambria"/>
                <a:cs typeface="Cambria"/>
                <a:sym typeface="Cambria"/>
              </a:defRPr>
            </a:pPr>
            <a:r>
              <a:t>Podemos considerar la iniciativa de Darío I como un logro de la resiliencia espiritual de un número significativo del pueblo que no claudicó en su esfuerzo de constatar que ya contaban con una validación de su reclamo a través de la iniciativa que Dios había impulsado en la persona del rey Ciro.</a:t>
            </a:r>
          </a:p>
          <a:p>
            <a:pPr defTabSz="443991">
              <a:lnSpc>
                <a:spcPct val="120000"/>
              </a:lnSpc>
              <a:defRPr sz="2500">
                <a:latin typeface="Cambria"/>
                <a:ea typeface="Cambria"/>
                <a:cs typeface="Cambria"/>
                <a:sym typeface="Cambria"/>
              </a:defRPr>
            </a:pPr>
          </a:p>
          <a:p>
            <a:pPr defTabSz="443991">
              <a:lnSpc>
                <a:spcPct val="120000"/>
              </a:lnSpc>
              <a:buSzPct val="100000"/>
              <a:buChar char="•"/>
              <a:defRPr sz="2500">
                <a:latin typeface="Cambria"/>
                <a:ea typeface="Cambria"/>
                <a:cs typeface="Cambria"/>
                <a:sym typeface="Cambria"/>
              </a:defRPr>
            </a:pPr>
            <a:r>
              <a:t>Resulta extraordinaria la forma en que Dios sale entre bastidores para iniciar el papel protagónico que siempre ha tenido en la historia humana. </a:t>
            </a:r>
          </a:p>
        </p:txBody>
      </p:sp>
      <p:pic>
        <p:nvPicPr>
          <p:cNvPr id="170"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71"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Title 1"/>
          <p:cNvSpPr txBox="1"/>
          <p:nvPr>
            <p:ph type="title"/>
          </p:nvPr>
        </p:nvSpPr>
        <p:spPr>
          <a:xfrm>
            <a:off x="2259013" y="981075"/>
            <a:ext cx="3078164" cy="585788"/>
          </a:xfrm>
          <a:prstGeom prst="rect">
            <a:avLst/>
          </a:prstGeom>
        </p:spPr>
        <p:txBody>
          <a:bodyPr/>
          <a:lstStyle>
            <a:lvl1pPr defTabSz="758951">
              <a:defRPr sz="3200">
                <a:solidFill>
                  <a:schemeClr val="accent4"/>
                </a:solidFill>
                <a:latin typeface="Futura Std Medium Condensed"/>
                <a:ea typeface="Futura Std Medium Condensed"/>
                <a:cs typeface="Futura Std Medium Condensed"/>
                <a:sym typeface="Futura Std Medium Condensed"/>
              </a:defRPr>
            </a:lvl1pPr>
          </a:lstStyle>
          <a:p>
            <a:pPr/>
            <a:r>
              <a:t>ORACIÓN</a:t>
            </a:r>
          </a:p>
        </p:txBody>
      </p:sp>
      <p:sp>
        <p:nvSpPr>
          <p:cNvPr id="174" name="Straight Connector 5"/>
          <p:cNvSpPr/>
          <p:nvPr/>
        </p:nvSpPr>
        <p:spPr>
          <a:xfrm>
            <a:off x="2330450" y="1566862"/>
            <a:ext cx="6346827" cy="1"/>
          </a:xfrm>
          <a:prstGeom prst="line">
            <a:avLst/>
          </a:prstGeom>
          <a:ln w="25400">
            <a:solidFill>
              <a:schemeClr val="accent4"/>
            </a:solidFill>
            <a:miter/>
          </a:ln>
        </p:spPr>
        <p:txBody>
          <a:bodyPr lIns="45718" tIns="45718" rIns="45718" bIns="45718"/>
          <a:lstStyle/>
          <a:p>
            <a:pPr/>
          </a:p>
        </p:txBody>
      </p:sp>
      <p:sp>
        <p:nvSpPr>
          <p:cNvPr id="175" name="Bendito Padre de los cielos y de la tierra, para quien todas las cosas están abiertas y no hay nada oculto, hoy queremos reafirmar nuestra fe, a ejemplo del patriarca Abraham, en tu infinita providencia y ante tus designios eternos que todo lo encamina a"/>
          <p:cNvSpPr txBox="1"/>
          <p:nvPr/>
        </p:nvSpPr>
        <p:spPr>
          <a:xfrm>
            <a:off x="1477962" y="2357609"/>
            <a:ext cx="9236076" cy="33299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defRPr i="1" sz="2600">
                <a:latin typeface="Cambria"/>
                <a:ea typeface="Cambria"/>
                <a:cs typeface="Cambria"/>
                <a:sym typeface="Cambria"/>
              </a:defRPr>
            </a:lvl1pPr>
          </a:lstStyle>
          <a:p>
            <a:pPr/>
            <a:r>
              <a:t>Señor y Dios presente en todo el acontecer humano, provee a nuestras vidas con la fortaleza y el discernimiento para no ser confundidos con expresiones espirituales que corroen los fundamentos de nuestra fe. Danos la voluntad y la resiliencia espiritual para afirmar nuestra identidad y fidelidad a ti en medio de circunstancias que puedan manifestarse como limitantes a nuestra fe. En Jesucristo oramos, amén.</a:t>
            </a:r>
          </a:p>
        </p:txBody>
      </p:sp>
      <p:pic>
        <p:nvPicPr>
          <p:cNvPr id="176" name="Picture 2" descr="Picture 2"/>
          <p:cNvPicPr>
            <a:picLocks noChangeAspect="1"/>
          </p:cNvPicPr>
          <p:nvPr/>
        </p:nvPicPr>
        <p:blipFill>
          <a:blip r:embed="rId2">
            <a:extLst/>
          </a:blip>
          <a:stretch>
            <a:fillRect/>
          </a:stretch>
        </p:blipFill>
        <p:spPr>
          <a:xfrm>
            <a:off x="1192212" y="758825"/>
            <a:ext cx="1030288" cy="1030288"/>
          </a:xfrm>
          <a:prstGeom prst="rect">
            <a:avLst/>
          </a:prstGeom>
          <a:ln w="12700">
            <a:miter lim="400000"/>
          </a:ln>
        </p:spPr>
      </p:pic>
      <p:pic>
        <p:nvPicPr>
          <p:cNvPr id="177"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2" name="Content Placeholder 2"/>
          <p:cNvSpPr txBox="1"/>
          <p:nvPr>
            <p:ph type="body" idx="1"/>
          </p:nvPr>
        </p:nvSpPr>
        <p:spPr>
          <a:xfrm>
            <a:off x="1379701" y="2318631"/>
            <a:ext cx="9432598" cy="4455815"/>
          </a:xfrm>
          <a:prstGeom prst="rect">
            <a:avLst/>
          </a:prstGeom>
        </p:spPr>
        <p:txBody>
          <a:bodyPr/>
          <a:lstStyle/>
          <a:p>
            <a:pPr marL="228599" indent="-228599" defTabSz="584200">
              <a:lnSpc>
                <a:spcPct val="100000"/>
              </a:lnSpc>
              <a:spcBef>
                <a:spcPts val="600"/>
              </a:spcBef>
              <a:buSzPct val="145000"/>
              <a:defRPr sz="3400">
                <a:latin typeface="Cambria"/>
                <a:ea typeface="Cambria"/>
                <a:cs typeface="Cambria"/>
                <a:sym typeface="Cambria"/>
              </a:defRPr>
            </a:pPr>
            <a:r>
              <a:t>Considerar la centralidad del culto en la vida del pueblo en el exilio como un espacio de adoración y vinculación con Dios. </a:t>
            </a:r>
          </a:p>
          <a:p>
            <a:pPr marL="228599" indent="-228599" defTabSz="584200">
              <a:lnSpc>
                <a:spcPct val="100000"/>
              </a:lnSpc>
              <a:spcBef>
                <a:spcPts val="600"/>
              </a:spcBef>
              <a:buSzPct val="145000"/>
              <a:defRPr sz="3400">
                <a:latin typeface="Cambria"/>
                <a:ea typeface="Cambria"/>
                <a:cs typeface="Cambria"/>
                <a:sym typeface="Cambria"/>
              </a:defRPr>
            </a:pPr>
            <a:r>
              <a:t>Identificar cómo el culto, como espacio y oportunidad para vincularse con Dios era una aspiración fundamental en la esperanza de retorno a su tierra.</a:t>
            </a:r>
          </a:p>
        </p:txBody>
      </p:sp>
      <p:sp>
        <p:nvSpPr>
          <p:cNvPr id="103"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04"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05"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8" name="Content Placeholder 2"/>
          <p:cNvSpPr txBox="1"/>
          <p:nvPr>
            <p:ph type="body" idx="1"/>
          </p:nvPr>
        </p:nvSpPr>
        <p:spPr>
          <a:xfrm>
            <a:off x="1256669" y="2233965"/>
            <a:ext cx="9432599" cy="4455814"/>
          </a:xfrm>
          <a:prstGeom prst="rect">
            <a:avLst/>
          </a:prstGeom>
        </p:spPr>
        <p:txBody>
          <a:bodyPr/>
          <a:lstStyle/>
          <a:p>
            <a:pPr marL="221741" indent="-221741" defTabSz="566674">
              <a:lnSpc>
                <a:spcPct val="100000"/>
              </a:lnSpc>
              <a:spcBef>
                <a:spcPts val="500"/>
              </a:spcBef>
              <a:buSzPct val="145000"/>
              <a:defRPr sz="3298">
                <a:latin typeface="Cambria"/>
                <a:ea typeface="Cambria"/>
                <a:cs typeface="Cambria"/>
                <a:sym typeface="Cambria"/>
              </a:defRPr>
            </a:pPr>
            <a:r>
              <a:t>Reflexionar sobre el hecho de cómo queda desafiada la fe en Dios cuando los símbolos, los espacios y los acontecimientos que aportan significado y valor a nuestra espiritualidad han sido secuestrados por diversas circunstancias.</a:t>
            </a:r>
          </a:p>
          <a:p>
            <a:pPr marL="221741" indent="-221741" defTabSz="566674">
              <a:lnSpc>
                <a:spcPct val="100000"/>
              </a:lnSpc>
              <a:spcBef>
                <a:spcPts val="500"/>
              </a:spcBef>
              <a:buSzPct val="145000"/>
              <a:defRPr sz="3298">
                <a:latin typeface="Cambria"/>
                <a:ea typeface="Cambria"/>
                <a:cs typeface="Cambria"/>
                <a:sym typeface="Cambria"/>
              </a:defRPr>
            </a:pPr>
            <a:r>
              <a:t>Evaluar la manera en que una fe inquebrantable y una resiliencia espiritual pueden lograr conquistas sobre instituciones e instancias de autoridad.</a:t>
            </a:r>
          </a:p>
        </p:txBody>
      </p:sp>
      <p:sp>
        <p:nvSpPr>
          <p:cNvPr id="109"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10"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11"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14" name="Content Placeholder 2"/>
          <p:cNvSpPr txBox="1"/>
          <p:nvPr>
            <p:ph type="body" idx="1"/>
          </p:nvPr>
        </p:nvSpPr>
        <p:spPr>
          <a:xfrm>
            <a:off x="1439723" y="2341613"/>
            <a:ext cx="9312554" cy="3938508"/>
          </a:xfrm>
          <a:prstGeom prst="rect">
            <a:avLst/>
          </a:prstGeom>
        </p:spPr>
        <p:txBody>
          <a:bodyPr/>
          <a:lstStyle/>
          <a:p>
            <a:pPr marL="0" indent="0" defTabSz="344677">
              <a:lnSpc>
                <a:spcPct val="100000"/>
              </a:lnSpc>
              <a:spcBef>
                <a:spcPts val="300"/>
              </a:spcBef>
              <a:buSzTx/>
              <a:buNone/>
              <a:defRPr b="1" sz="2183">
                <a:solidFill>
                  <a:srgbClr val="3B3838"/>
                </a:solidFill>
                <a:latin typeface="Cambria"/>
                <a:ea typeface="Cambria"/>
                <a:cs typeface="Cambria"/>
                <a:sym typeface="Cambria"/>
              </a:defRPr>
            </a:pPr>
            <a:r>
              <a:t>Acmeta:</a:t>
            </a:r>
            <a:r>
              <a:rPr b="0"/>
              <a:t> Era una ciudad persa ubicada en la provincia de Media. Dicha ciudad estaba ubicada a 450 kilómetros aproximadamente  al nordeste de Babilonia. En el verano se constituía en la residencia de los reyes persas. También era conocida como Ecbatana, que era la forma griega de este nombre. </a:t>
            </a:r>
            <a:endParaRPr b="0"/>
          </a:p>
          <a:p>
            <a:pPr marL="0" indent="0" defTabSz="344677">
              <a:lnSpc>
                <a:spcPct val="100000"/>
              </a:lnSpc>
              <a:spcBef>
                <a:spcPts val="300"/>
              </a:spcBef>
              <a:buSzTx/>
              <a:buNone/>
              <a:defRPr b="1" sz="2183">
                <a:solidFill>
                  <a:srgbClr val="3B3838"/>
                </a:solidFill>
                <a:latin typeface="Cambria"/>
                <a:ea typeface="Cambria"/>
                <a:cs typeface="Cambria"/>
                <a:sym typeface="Cambria"/>
              </a:defRPr>
            </a:pPr>
            <a:endParaRPr b="0"/>
          </a:p>
          <a:p>
            <a:pPr marL="0" indent="0" defTabSz="344677">
              <a:lnSpc>
                <a:spcPct val="100000"/>
              </a:lnSpc>
              <a:spcBef>
                <a:spcPts val="300"/>
              </a:spcBef>
              <a:buSzTx/>
              <a:buNone/>
              <a:defRPr b="1" sz="2183">
                <a:solidFill>
                  <a:srgbClr val="3B3838"/>
                </a:solidFill>
                <a:latin typeface="Cambria"/>
                <a:ea typeface="Cambria"/>
                <a:cs typeface="Cambria"/>
                <a:sym typeface="Cambria"/>
              </a:defRPr>
            </a:pPr>
            <a:r>
              <a:t>Codo:</a:t>
            </a:r>
            <a:r>
              <a:rPr b="0"/>
              <a:t> El codo era una medida lineal usada para varios propósitos, entre ellos, en la construcción de edificios, vías de transporte, etcétera. Las medidas lineales surgieron de la comparación de las proporciones del cuerpo humano. Representaba la distancia desde el codo hasta el extremo del dedo del corazón. (Fuente: Nuevo Manual de Usos y Costumbres de las Tierras Bíblicas).</a:t>
            </a:r>
          </a:p>
        </p:txBody>
      </p:sp>
      <p:sp>
        <p:nvSpPr>
          <p:cNvPr id="115"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16"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17"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Title 1"/>
          <p:cNvSpPr txBox="1"/>
          <p:nvPr>
            <p:ph type="title"/>
          </p:nvPr>
        </p:nvSpPr>
        <p:spPr>
          <a:xfrm>
            <a:off x="23161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Esdras 6.1-2</a:t>
            </a:r>
          </a:p>
        </p:txBody>
      </p:sp>
      <p:sp>
        <p:nvSpPr>
          <p:cNvPr id="120"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21" name="RVR…"/>
          <p:cNvSpPr txBox="1"/>
          <p:nvPr/>
        </p:nvSpPr>
        <p:spPr>
          <a:xfrm>
            <a:off x="1466850" y="2117383"/>
            <a:ext cx="4300538" cy="436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spcBef>
                <a:spcPts val="600"/>
              </a:spcBef>
              <a:defRPr sz="2200">
                <a:latin typeface="Cambria"/>
                <a:ea typeface="Cambria"/>
                <a:cs typeface="Cambria"/>
                <a:sym typeface="Cambria"/>
              </a:defRPr>
            </a:pPr>
            <a:r>
              <a:t>RVR</a:t>
            </a:r>
          </a:p>
          <a:p>
            <a:pPr defTabSz="368045">
              <a:spcBef>
                <a:spcPts val="600"/>
              </a:spcBef>
              <a:defRPr sz="2200">
                <a:latin typeface="Cambria"/>
                <a:ea typeface="Cambria"/>
                <a:cs typeface="Cambria"/>
                <a:sym typeface="Cambria"/>
              </a:defRPr>
            </a:pPr>
          </a:p>
          <a:p>
            <a:pPr defTabSz="368045">
              <a:spcBef>
                <a:spcPts val="600"/>
              </a:spcBef>
              <a:defRPr sz="2200">
                <a:latin typeface="Cambria"/>
                <a:ea typeface="Cambria"/>
                <a:cs typeface="Cambria"/>
                <a:sym typeface="Cambria"/>
              </a:defRPr>
            </a:pPr>
            <a:r>
              <a:t>1 Entonces el rey Darío dio la orden de buscar en la casa de los archivos, donde guardaban los tesoros allí en Babilonia. </a:t>
            </a:r>
          </a:p>
          <a:p>
            <a:pPr defTabSz="368045">
              <a:spcBef>
                <a:spcPts val="600"/>
              </a:spcBef>
              <a:defRPr sz="2200">
                <a:latin typeface="Cambria"/>
                <a:ea typeface="Cambria"/>
                <a:cs typeface="Cambria"/>
                <a:sym typeface="Cambria"/>
              </a:defRPr>
            </a:pPr>
          </a:p>
          <a:p>
            <a:pPr defTabSz="368045">
              <a:spcBef>
                <a:spcPts val="600"/>
              </a:spcBef>
              <a:defRPr sz="2200">
                <a:latin typeface="Cambria"/>
                <a:ea typeface="Cambria"/>
                <a:cs typeface="Cambria"/>
                <a:sym typeface="Cambria"/>
              </a:defRPr>
            </a:pPr>
            <a:r>
              <a:t>2 Y fue hallado en Acmeta, en el palacio que está en la provincia de Media, un libro en el cual estaba escrito así: Memoria: </a:t>
            </a:r>
            <a:br/>
          </a:p>
        </p:txBody>
      </p:sp>
      <p:sp>
        <p:nvSpPr>
          <p:cNvPr id="122" name="VP…"/>
          <p:cNvSpPr txBox="1"/>
          <p:nvPr/>
        </p:nvSpPr>
        <p:spPr>
          <a:xfrm>
            <a:off x="6426559" y="2000543"/>
            <a:ext cx="5023442" cy="40944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VP</a:t>
            </a:r>
          </a:p>
          <a:p>
            <a:pPr defTabSz="368045">
              <a:lnSpc>
                <a:spcPct val="120000"/>
              </a:lnSpc>
              <a:defRPr sz="2200">
                <a:latin typeface="Cambria"/>
                <a:ea typeface="Cambria"/>
                <a:cs typeface="Cambria"/>
                <a:sym typeface="Cambria"/>
              </a:defRPr>
            </a:pPr>
          </a:p>
          <a:p>
            <a:pPr defTabSz="368045">
              <a:spcBef>
                <a:spcPts val="600"/>
              </a:spcBef>
              <a:defRPr sz="2200">
                <a:latin typeface="Cambria"/>
                <a:ea typeface="Cambria"/>
                <a:cs typeface="Cambria"/>
                <a:sym typeface="Cambria"/>
              </a:defRPr>
            </a:pPr>
            <a:r>
              <a:t>1 Entonces el rey Darío ordenó buscar en los archivos donde se guardaban los documentos de valor en Babilonia; </a:t>
            </a:r>
          </a:p>
          <a:p>
            <a:pPr defTabSz="368045">
              <a:spcBef>
                <a:spcPts val="600"/>
              </a:spcBef>
              <a:defRPr sz="2200">
                <a:latin typeface="Cambria"/>
                <a:ea typeface="Cambria"/>
                <a:cs typeface="Cambria"/>
                <a:sym typeface="Cambria"/>
              </a:defRPr>
            </a:pPr>
          </a:p>
          <a:p>
            <a:pPr defTabSz="368045">
              <a:spcBef>
                <a:spcPts val="600"/>
              </a:spcBef>
              <a:defRPr sz="2200">
                <a:latin typeface="Cambria"/>
                <a:ea typeface="Cambria"/>
                <a:cs typeface="Cambria"/>
                <a:sym typeface="Cambria"/>
              </a:defRPr>
            </a:pPr>
            <a:r>
              <a:t>2 y en el palacio de Ecbatana, que está en la provincia de Media, se encontró un libro en el que constaba la siguiente memoria:</a:t>
            </a:r>
            <a:br/>
          </a:p>
        </p:txBody>
      </p:sp>
      <p:pic>
        <p:nvPicPr>
          <p:cNvPr id="123"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24"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 name="Title 1"/>
          <p:cNvSpPr txBox="1"/>
          <p:nvPr>
            <p:ph type="title"/>
          </p:nvPr>
        </p:nvSpPr>
        <p:spPr>
          <a:xfrm>
            <a:off x="2303461" y="990600"/>
            <a:ext cx="9366024"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Esdras 6.3-4</a:t>
            </a:r>
          </a:p>
        </p:txBody>
      </p:sp>
      <p:sp>
        <p:nvSpPr>
          <p:cNvPr id="127"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28" name="RVR…"/>
          <p:cNvSpPr txBox="1"/>
          <p:nvPr/>
        </p:nvSpPr>
        <p:spPr>
          <a:xfrm>
            <a:off x="1826683" y="1861493"/>
            <a:ext cx="4300539" cy="49885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600"/>
              </a:spcBef>
              <a:defRPr sz="1900">
                <a:latin typeface="Cambria"/>
                <a:ea typeface="Cambria"/>
                <a:cs typeface="Cambria"/>
                <a:sym typeface="Cambria"/>
              </a:defRPr>
            </a:pPr>
            <a:r>
              <a:t>RVR</a:t>
            </a:r>
          </a:p>
          <a:p>
            <a:pPr defTabSz="368045">
              <a:lnSpc>
                <a:spcPct val="110000"/>
              </a:lnSpc>
              <a:spcBef>
                <a:spcPts val="600"/>
              </a:spcBef>
              <a:defRPr sz="1900">
                <a:latin typeface="Cambria"/>
                <a:ea typeface="Cambria"/>
                <a:cs typeface="Cambria"/>
                <a:sym typeface="Cambria"/>
              </a:defRPr>
            </a:pPr>
          </a:p>
          <a:p>
            <a:pPr defTabSz="368045">
              <a:lnSpc>
                <a:spcPct val="110000"/>
              </a:lnSpc>
              <a:spcBef>
                <a:spcPts val="600"/>
              </a:spcBef>
              <a:defRPr sz="1900">
                <a:latin typeface="Cambria"/>
                <a:ea typeface="Cambria"/>
                <a:cs typeface="Cambria"/>
                <a:sym typeface="Cambria"/>
              </a:defRPr>
            </a:pPr>
            <a:r>
              <a:t>3 »En el año primero del rey Ciro, el mismo rey Ciro dio orden acerca de la casa de Dios, la cual estaba en Jerusalén, para que la Casa fuera reedificada como lugar para ofrecer sacrificios, y que fueran puestos sus cimientos; su altura, de sesenta codos, y de sesenta codos su anchura; </a:t>
            </a:r>
          </a:p>
          <a:p>
            <a:pPr defTabSz="368045">
              <a:lnSpc>
                <a:spcPct val="110000"/>
              </a:lnSpc>
              <a:spcBef>
                <a:spcPts val="600"/>
              </a:spcBef>
              <a:defRPr sz="1900">
                <a:latin typeface="Cambria"/>
                <a:ea typeface="Cambria"/>
                <a:cs typeface="Cambria"/>
                <a:sym typeface="Cambria"/>
              </a:defRPr>
            </a:pPr>
          </a:p>
          <a:p>
            <a:pPr defTabSz="368045">
              <a:lnSpc>
                <a:spcPct val="110000"/>
              </a:lnSpc>
              <a:spcBef>
                <a:spcPts val="600"/>
              </a:spcBef>
              <a:defRPr sz="1900">
                <a:latin typeface="Cambria"/>
                <a:ea typeface="Cambria"/>
                <a:cs typeface="Cambria"/>
                <a:sym typeface="Cambria"/>
              </a:defRPr>
            </a:pPr>
            <a:r>
              <a:t>4 con tres hileras de piedras grandes y una de madera nueva. El gasto será pagado por el tesoro del rey. </a:t>
            </a:r>
            <a:br/>
          </a:p>
        </p:txBody>
      </p:sp>
      <p:sp>
        <p:nvSpPr>
          <p:cNvPr id="129" name="VP…"/>
          <p:cNvSpPr txBox="1"/>
          <p:nvPr/>
        </p:nvSpPr>
        <p:spPr>
          <a:xfrm>
            <a:off x="6299915" y="1826572"/>
            <a:ext cx="4976146" cy="40665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2600"/>
              </a:spcBef>
              <a:defRPr sz="1900">
                <a:latin typeface="Cambria"/>
                <a:ea typeface="Cambria"/>
                <a:cs typeface="Cambria"/>
                <a:sym typeface="Cambria"/>
              </a:defRPr>
            </a:pPr>
            <a:r>
              <a:t>VP</a:t>
            </a:r>
          </a:p>
          <a:p>
            <a:pPr defTabSz="368045">
              <a:lnSpc>
                <a:spcPct val="110000"/>
              </a:lnSpc>
              <a:spcBef>
                <a:spcPts val="600"/>
              </a:spcBef>
              <a:defRPr sz="1900">
                <a:latin typeface="Cambria"/>
                <a:ea typeface="Cambria"/>
                <a:cs typeface="Cambria"/>
                <a:sym typeface="Cambria"/>
              </a:defRPr>
            </a:pPr>
          </a:p>
          <a:p>
            <a:pPr defTabSz="368045">
              <a:lnSpc>
                <a:spcPct val="110000"/>
              </a:lnSpc>
              <a:spcBef>
                <a:spcPts val="600"/>
              </a:spcBef>
              <a:defRPr sz="1900">
                <a:latin typeface="Cambria"/>
                <a:ea typeface="Cambria"/>
                <a:cs typeface="Cambria"/>
                <a:sym typeface="Cambria"/>
              </a:defRPr>
            </a:pPr>
            <a:r>
              <a:t>3 «En el primer año de su reinado, el rey Ciro dictó esta orden:»“En relación con el templo de Dios en Jerusalén: Que se pongan los cimientos y se reconstruya el edificio, para que se ofrezcan allí sacrificios. Ha de tener veintisiete metros de alto por veintisiete de ancho; </a:t>
            </a:r>
          </a:p>
          <a:p>
            <a:pPr defTabSz="368045">
              <a:lnSpc>
                <a:spcPct val="110000"/>
              </a:lnSpc>
              <a:spcBef>
                <a:spcPts val="600"/>
              </a:spcBef>
              <a:defRPr sz="1900">
                <a:latin typeface="Cambria"/>
                <a:ea typeface="Cambria"/>
                <a:cs typeface="Cambria"/>
                <a:sym typeface="Cambria"/>
              </a:defRPr>
            </a:pPr>
          </a:p>
          <a:p>
            <a:pPr defTabSz="368045">
              <a:lnSpc>
                <a:spcPct val="110000"/>
              </a:lnSpc>
              <a:spcBef>
                <a:spcPts val="600"/>
              </a:spcBef>
              <a:defRPr sz="1900">
                <a:latin typeface="Cambria"/>
                <a:ea typeface="Cambria"/>
                <a:cs typeface="Cambria"/>
                <a:sym typeface="Cambria"/>
              </a:defRPr>
            </a:pPr>
            <a:r>
              <a:t>4 además, tres hileras de grandes bloques de piedra y una de madera nueva. El tesoro real pagará los gastos. </a:t>
            </a:r>
          </a:p>
        </p:txBody>
      </p:sp>
      <p:pic>
        <p:nvPicPr>
          <p:cNvPr id="130"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1" name="Picture 6" descr="Picture 6"/>
          <p:cNvPicPr>
            <a:picLocks noChangeAspect="1"/>
          </p:cNvPicPr>
          <p:nvPr/>
        </p:nvPicPr>
        <p:blipFill>
          <a:blip r:embed="rId3">
            <a:extLst/>
          </a:blip>
          <a:stretch>
            <a:fillRect/>
          </a:stretch>
        </p:blipFill>
        <p:spPr>
          <a:xfrm>
            <a:off x="10354718" y="6143297"/>
            <a:ext cx="1697039" cy="60484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Esdras 6.5-6</a:t>
            </a:r>
          </a:p>
        </p:txBody>
      </p:sp>
      <p:sp>
        <p:nvSpPr>
          <p:cNvPr id="134"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35" name="RVR…"/>
          <p:cNvSpPr txBox="1"/>
          <p:nvPr/>
        </p:nvSpPr>
        <p:spPr>
          <a:xfrm>
            <a:off x="1907116" y="1913095"/>
            <a:ext cx="4300539" cy="4528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a:latin typeface="Cambria"/>
                <a:ea typeface="Cambria"/>
                <a:cs typeface="Cambria"/>
                <a:sym typeface="Cambria"/>
              </a:defRPr>
            </a:pPr>
            <a:r>
              <a:t>RVR</a:t>
            </a:r>
          </a:p>
          <a:p>
            <a:pPr defTabSz="368045">
              <a:lnSpc>
                <a:spcPct val="120000"/>
              </a:lnSpc>
              <a:defRPr>
                <a:latin typeface="Cambria"/>
                <a:ea typeface="Cambria"/>
                <a:cs typeface="Cambria"/>
                <a:sym typeface="Cambria"/>
              </a:defRPr>
            </a:pPr>
          </a:p>
          <a:p>
            <a:pPr defTabSz="368045">
              <a:lnSpc>
                <a:spcPct val="120000"/>
              </a:lnSpc>
              <a:defRPr>
                <a:latin typeface="Cambria"/>
                <a:ea typeface="Cambria"/>
                <a:cs typeface="Cambria"/>
                <a:sym typeface="Cambria"/>
              </a:defRPr>
            </a:pPr>
            <a:r>
              <a:t>5 Además, los utensilios de oro y de plata de la casa de Dios, que Nabucodonosor sacó del templo que estaba en Jerusalén y se llevó a Babilonia, serán devueltos, para que vayan a su lugar, al templo que está en Jerusalén, y sean puestos en la casa de Dios.»</a:t>
            </a:r>
          </a:p>
          <a:p>
            <a:pPr defTabSz="368045">
              <a:lnSpc>
                <a:spcPct val="120000"/>
              </a:lnSpc>
              <a:defRPr>
                <a:latin typeface="Cambria"/>
                <a:ea typeface="Cambria"/>
                <a:cs typeface="Cambria"/>
                <a:sym typeface="Cambria"/>
              </a:defRPr>
            </a:pPr>
          </a:p>
          <a:p>
            <a:pPr defTabSz="368045">
              <a:lnSpc>
                <a:spcPct val="120000"/>
              </a:lnSpc>
              <a:defRPr>
                <a:latin typeface="Cambria"/>
                <a:ea typeface="Cambria"/>
                <a:cs typeface="Cambria"/>
                <a:sym typeface="Cambria"/>
              </a:defRPr>
            </a:pPr>
            <a:r>
              <a:t>6 «Ahora, pues, Tatnai, gobernador del otro lado del río, Setar-boznai y vuestros compañeros, los gobernadores que estáis al otro lado del río, alejaos de allí. </a:t>
            </a:r>
          </a:p>
        </p:txBody>
      </p:sp>
      <p:sp>
        <p:nvSpPr>
          <p:cNvPr id="136" name="VP…"/>
          <p:cNvSpPr txBox="1"/>
          <p:nvPr/>
        </p:nvSpPr>
        <p:spPr>
          <a:xfrm>
            <a:off x="6409625" y="1913095"/>
            <a:ext cx="4602864" cy="4528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a:latin typeface="Cambria"/>
                <a:ea typeface="Cambria"/>
                <a:cs typeface="Cambria"/>
                <a:sym typeface="Cambria"/>
              </a:defRPr>
            </a:pPr>
            <a:r>
              <a:t>VP</a:t>
            </a:r>
          </a:p>
          <a:p>
            <a:pPr defTabSz="368045">
              <a:lnSpc>
                <a:spcPct val="120000"/>
              </a:lnSpc>
              <a:defRPr>
                <a:latin typeface="Cambria"/>
                <a:ea typeface="Cambria"/>
                <a:cs typeface="Cambria"/>
                <a:sym typeface="Cambria"/>
              </a:defRPr>
            </a:pPr>
          </a:p>
          <a:p>
            <a:pPr defTabSz="368045">
              <a:lnSpc>
                <a:spcPct val="120000"/>
              </a:lnSpc>
              <a:defRPr>
                <a:latin typeface="Cambria"/>
                <a:ea typeface="Cambria"/>
                <a:cs typeface="Cambria"/>
                <a:sym typeface="Cambria"/>
              </a:defRPr>
            </a:pPr>
            <a:r>
              <a:t>5 En cuanto a los utensilios de oro y plata del templo de Dios, los cuales Nabucodonosor sacó del templo de Jerusalén y trajo a Babilonia, que se devuelvan y sean llevados a Jerusalén, y que sean colocados en el templo de Dios, que es su sitio.”»</a:t>
            </a:r>
          </a:p>
          <a:p>
            <a:pPr defTabSz="368045">
              <a:lnSpc>
                <a:spcPct val="120000"/>
              </a:lnSpc>
              <a:defRPr>
                <a:latin typeface="Cambria"/>
                <a:ea typeface="Cambria"/>
                <a:cs typeface="Cambria"/>
                <a:sym typeface="Cambria"/>
              </a:defRPr>
            </a:pPr>
          </a:p>
          <a:p>
            <a:pPr defTabSz="368045">
              <a:lnSpc>
                <a:spcPct val="120000"/>
              </a:lnSpc>
              <a:defRPr>
                <a:latin typeface="Cambria"/>
                <a:ea typeface="Cambria"/>
                <a:cs typeface="Cambria"/>
                <a:sym typeface="Cambria"/>
              </a:defRPr>
            </a:pPr>
            <a:r>
              <a:t>6 Entonces el rey Darío dio la siguiente orden a Tatenai, gobernador de la provincia al oeste del río Éufrates, y a Setar-boznai y sus compañeros, los funcionarios de esa misma provincia: «Retírense de Jerusalén </a:t>
            </a:r>
          </a:p>
        </p:txBody>
      </p:sp>
      <p:pic>
        <p:nvPicPr>
          <p:cNvPr id="137"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8"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Esdras 6.7-8</a:t>
            </a:r>
          </a:p>
        </p:txBody>
      </p:sp>
      <p:sp>
        <p:nvSpPr>
          <p:cNvPr id="141"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2" name="RVR…"/>
          <p:cNvSpPr txBox="1"/>
          <p:nvPr/>
        </p:nvSpPr>
        <p:spPr>
          <a:xfrm>
            <a:off x="1661583" y="1946962"/>
            <a:ext cx="4300539" cy="4528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a:latin typeface="Cambria"/>
                <a:ea typeface="Cambria"/>
                <a:cs typeface="Cambria"/>
                <a:sym typeface="Cambria"/>
              </a:defRPr>
            </a:pPr>
            <a:r>
              <a:t>RVR</a:t>
            </a:r>
          </a:p>
          <a:p>
            <a:pPr defTabSz="368045">
              <a:lnSpc>
                <a:spcPct val="120000"/>
              </a:lnSpc>
              <a:defRPr b="1">
                <a:latin typeface="Cambria"/>
                <a:ea typeface="Cambria"/>
                <a:cs typeface="Cambria"/>
                <a:sym typeface="Cambria"/>
              </a:defRPr>
            </a:pPr>
          </a:p>
          <a:p>
            <a:pPr defTabSz="368045">
              <a:lnSpc>
                <a:spcPct val="120000"/>
              </a:lnSpc>
              <a:defRPr>
                <a:latin typeface="Cambria"/>
                <a:ea typeface="Cambria"/>
                <a:cs typeface="Cambria"/>
                <a:sym typeface="Cambria"/>
              </a:defRPr>
            </a:pPr>
            <a:r>
              <a:t>7 Dejad que se haga la obra de esa casa de Dios; que el gobernador de los judíos y sus ancianos reedifiquen esa casa de Dios en su lugar.</a:t>
            </a:r>
          </a:p>
          <a:p>
            <a:pPr defTabSz="368045">
              <a:lnSpc>
                <a:spcPct val="120000"/>
              </a:lnSpc>
              <a:defRPr>
                <a:latin typeface="Cambria"/>
                <a:ea typeface="Cambria"/>
                <a:cs typeface="Cambria"/>
                <a:sym typeface="Cambria"/>
              </a:defRPr>
            </a:pPr>
          </a:p>
          <a:p>
            <a:pPr defTabSz="368045">
              <a:lnSpc>
                <a:spcPct val="120000"/>
              </a:lnSpc>
              <a:defRPr>
                <a:latin typeface="Cambria"/>
                <a:ea typeface="Cambria"/>
                <a:cs typeface="Cambria"/>
                <a:sym typeface="Cambria"/>
              </a:defRPr>
            </a:pPr>
            <a:r>
              <a:t>8 Éstas son mis órdenes sobre lo que habéis de hacer con esos ancianos de los judíos, para reedificar esa casa de Dios: que de la hacienda del rey, proveniente del tributo del otro lado del río, sean pagados puntualmente a esos hombres los gastos, para que no cese la obra. </a:t>
            </a:r>
          </a:p>
        </p:txBody>
      </p:sp>
      <p:sp>
        <p:nvSpPr>
          <p:cNvPr id="143" name="VP…"/>
          <p:cNvSpPr txBox="1"/>
          <p:nvPr/>
        </p:nvSpPr>
        <p:spPr>
          <a:xfrm>
            <a:off x="6477359" y="1903782"/>
            <a:ext cx="4602863" cy="42087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a:latin typeface="Cambria"/>
                <a:ea typeface="Cambria"/>
                <a:cs typeface="Cambria"/>
                <a:sym typeface="Cambria"/>
              </a:defRPr>
            </a:pPr>
            <a:r>
              <a:t>VP</a:t>
            </a:r>
          </a:p>
          <a:p>
            <a:pPr defTabSz="368045">
              <a:lnSpc>
                <a:spcPct val="120000"/>
              </a:lnSpc>
              <a:defRPr>
                <a:latin typeface="Cambria"/>
                <a:ea typeface="Cambria"/>
                <a:cs typeface="Cambria"/>
                <a:sym typeface="Cambria"/>
              </a:defRPr>
            </a:pPr>
          </a:p>
          <a:p>
            <a:pPr defTabSz="368045">
              <a:lnSpc>
                <a:spcPct val="120000"/>
              </a:lnSpc>
              <a:defRPr>
                <a:latin typeface="Cambria"/>
                <a:ea typeface="Cambria"/>
                <a:cs typeface="Cambria"/>
                <a:sym typeface="Cambria"/>
              </a:defRPr>
            </a:pPr>
            <a:r>
              <a:t>7 y dejen que el gobernador de los judíos y sus dirigentes se encarguen de reconstruir en su sitio el templo de Dios. </a:t>
            </a:r>
          </a:p>
          <a:p>
            <a:pPr defTabSz="368045">
              <a:lnSpc>
                <a:spcPct val="120000"/>
              </a:lnSpc>
              <a:defRPr>
                <a:latin typeface="Cambria"/>
                <a:ea typeface="Cambria"/>
                <a:cs typeface="Cambria"/>
                <a:sym typeface="Cambria"/>
              </a:defRPr>
            </a:pPr>
          </a:p>
          <a:p>
            <a:pPr defTabSz="368045">
              <a:lnSpc>
                <a:spcPct val="120000"/>
              </a:lnSpc>
              <a:defRPr>
                <a:latin typeface="Cambria"/>
                <a:ea typeface="Cambria"/>
                <a:cs typeface="Cambria"/>
                <a:sym typeface="Cambria"/>
              </a:defRPr>
            </a:pPr>
            <a:r>
              <a:t>8 Éstas son mis órdenes en cuanto a la manera de ayudar a los dirigentes judíos para que reconstruyan el templo de Dios: Que con los impuestos que el tesoro real recibe de la provincia al oeste del río Éufrates, se paguen puntualmente los gastos para que no se interrumpan las obras. </a:t>
            </a:r>
          </a:p>
        </p:txBody>
      </p:sp>
      <p:pic>
        <p:nvPicPr>
          <p:cNvPr id="144"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45"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Esdras 6.9-10</a:t>
            </a:r>
          </a:p>
        </p:txBody>
      </p:sp>
      <p:sp>
        <p:nvSpPr>
          <p:cNvPr id="148"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9" name="RVR…"/>
          <p:cNvSpPr txBox="1"/>
          <p:nvPr/>
        </p:nvSpPr>
        <p:spPr>
          <a:xfrm>
            <a:off x="1674283" y="1891029"/>
            <a:ext cx="4300539" cy="45999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RVR</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9 Lo que sea necesario, becerros, carneros y corderos para holocaustos al Dios del cielo, trigo, sal, vino y aceite, conforme a lo que digan los sacerdotes que están en Jerusalén, les sea dado día por día sin obstáculo alguno, </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10 a fin de que ofrezcan sacrificios agradables al Dios del cielo, y oren por la vida del rey y por sus hijos.</a:t>
            </a:r>
          </a:p>
        </p:txBody>
      </p:sp>
      <p:sp>
        <p:nvSpPr>
          <p:cNvPr id="150" name="VP…"/>
          <p:cNvSpPr txBox="1"/>
          <p:nvPr/>
        </p:nvSpPr>
        <p:spPr>
          <a:xfrm>
            <a:off x="6422325" y="1829223"/>
            <a:ext cx="4602863" cy="42494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VP</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9 Y que diariamente y sin falta se entregue a los sacerdotes de Jerusalén, según sus indicaciones, todo lo que necesiten, sean becerros, carneros o corderos para los holocaustos al Dios del cielo; o bien trigo, sal, vino o aceite, </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10 para que ofrezcan al Dios del cielo sacrificios agradables y rueguen también por la vida del rey y de sus hijos.</a:t>
            </a:r>
          </a:p>
        </p:txBody>
      </p:sp>
      <p:pic>
        <p:nvPicPr>
          <p:cNvPr id="151"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2"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