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b="def" i="def"/>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j-lt"/>
        <a:ea typeface="+mj-ea"/>
        <a:cs typeface="+mj-cs"/>
        <a:sym typeface="Calibri"/>
      </a:defRPr>
    </a:lvl1pPr>
    <a:lvl2pPr indent="228600" latinLnBrk="0">
      <a:spcBef>
        <a:spcPts val="400"/>
      </a:spcBef>
      <a:defRPr sz="1200">
        <a:latin typeface="+mj-lt"/>
        <a:ea typeface="+mj-ea"/>
        <a:cs typeface="+mj-cs"/>
        <a:sym typeface="Calibri"/>
      </a:defRPr>
    </a:lvl2pPr>
    <a:lvl3pPr indent="457200" latinLnBrk="0">
      <a:spcBef>
        <a:spcPts val="400"/>
      </a:spcBef>
      <a:defRPr sz="1200">
        <a:latin typeface="+mj-lt"/>
        <a:ea typeface="+mj-ea"/>
        <a:cs typeface="+mj-cs"/>
        <a:sym typeface="Calibri"/>
      </a:defRPr>
    </a:lvl3pPr>
    <a:lvl4pPr indent="685800" latinLnBrk="0">
      <a:spcBef>
        <a:spcPts val="400"/>
      </a:spcBef>
      <a:defRPr sz="1200">
        <a:latin typeface="+mj-lt"/>
        <a:ea typeface="+mj-ea"/>
        <a:cs typeface="+mj-cs"/>
        <a:sym typeface="Calibri"/>
      </a:defRPr>
    </a:lvl4pPr>
    <a:lvl5pPr indent="914400" latinLnBrk="0">
      <a:spcBef>
        <a:spcPts val="400"/>
      </a:spcBef>
      <a:defRPr sz="1200">
        <a:latin typeface="+mj-lt"/>
        <a:ea typeface="+mj-ea"/>
        <a:cs typeface="+mj-cs"/>
        <a:sym typeface="Calibri"/>
      </a:defRPr>
    </a:lvl5pPr>
    <a:lvl6pPr indent="1143000" latinLnBrk="0">
      <a:spcBef>
        <a:spcPts val="400"/>
      </a:spcBef>
      <a:defRPr sz="1200">
        <a:latin typeface="+mj-lt"/>
        <a:ea typeface="+mj-ea"/>
        <a:cs typeface="+mj-cs"/>
        <a:sym typeface="Calibri"/>
      </a:defRPr>
    </a:lvl6pPr>
    <a:lvl7pPr indent="1371600" latinLnBrk="0">
      <a:spcBef>
        <a:spcPts val="400"/>
      </a:spcBef>
      <a:defRPr sz="1200">
        <a:latin typeface="+mj-lt"/>
        <a:ea typeface="+mj-ea"/>
        <a:cs typeface="+mj-cs"/>
        <a:sym typeface="Calibri"/>
      </a:defRPr>
    </a:lvl7pPr>
    <a:lvl8pPr indent="1600200" latinLnBrk="0">
      <a:spcBef>
        <a:spcPts val="400"/>
      </a:spcBef>
      <a:defRPr sz="1200">
        <a:latin typeface="+mj-lt"/>
        <a:ea typeface="+mj-ea"/>
        <a:cs typeface="+mj-cs"/>
        <a:sym typeface="Calibri"/>
      </a:defRPr>
    </a:lvl8pPr>
    <a:lvl9pPr indent="1828800" latinLnBrk="0">
      <a:spcBef>
        <a:spcPts val="400"/>
      </a:spcBef>
      <a:defRPr sz="1200">
        <a:latin typeface="+mj-lt"/>
        <a:ea typeface="+mj-ea"/>
        <a:cs typeface="+mj-cs"/>
        <a:sym typeface="Calibri"/>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914400" y="1122362"/>
            <a:ext cx="10363200" cy="2387601"/>
          </a:xfrm>
          <a:prstGeom prst="rect">
            <a:avLst/>
          </a:prstGeom>
        </p:spPr>
        <p:txBody>
          <a:bodyPr anchor="b"/>
          <a:lstStyle>
            <a:lvl1pPr algn="ctr">
              <a:defRPr sz="6000"/>
            </a:lvl1pPr>
          </a:lstStyle>
          <a:p>
            <a:pPr/>
            <a:r>
              <a:t>Title Text</a:t>
            </a:r>
          </a:p>
        </p:txBody>
      </p:sp>
      <p:sp>
        <p:nvSpPr>
          <p:cNvPr id="12" name="Body Level One…"/>
          <p:cNvSpPr txBox="1"/>
          <p:nvPr>
            <p:ph type="body" sz="quarter" idx="1"/>
          </p:nvPr>
        </p:nvSpPr>
        <p:spPr>
          <a:xfrm>
            <a:off x="1524000" y="3602037"/>
            <a:ext cx="9144000" cy="1655764"/>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831850" y="1709740"/>
            <a:ext cx="10515601" cy="2852737"/>
          </a:xfrm>
          <a:prstGeom prst="rect">
            <a:avLst/>
          </a:prstGeom>
        </p:spPr>
        <p:txBody>
          <a:bodyPr anchor="b"/>
          <a:lstStyle>
            <a:lvl1pPr>
              <a:defRPr sz="6000"/>
            </a:lvl1pPr>
          </a:lstStyle>
          <a:p>
            <a:pPr/>
            <a:r>
              <a:t>Title Text</a:t>
            </a:r>
          </a:p>
        </p:txBody>
      </p:sp>
      <p:sp>
        <p:nvSpPr>
          <p:cNvPr id="30" name="Body Level One…"/>
          <p:cNvSpPr txBox="1"/>
          <p:nvPr>
            <p:ph type="body" sz="quarter" idx="1"/>
          </p:nvPr>
        </p:nvSpPr>
        <p:spPr>
          <a:xfrm>
            <a:off x="831850" y="4589464"/>
            <a:ext cx="10515601" cy="1500189"/>
          </a:xfrm>
          <a:prstGeom prst="rect">
            <a:avLst/>
          </a:prstGeom>
        </p:spPr>
        <p:txBody>
          <a:bodyPr/>
          <a:lstStyle>
            <a:lvl1pPr marL="0" indent="0">
              <a:buSzTx/>
              <a:buFontTx/>
              <a:buNone/>
              <a:defRPr sz="2400"/>
            </a:lvl1pPr>
            <a:lvl2pPr marL="0" indent="0">
              <a:buSzTx/>
              <a:buFontTx/>
              <a:buNone/>
              <a:defRPr sz="2400"/>
            </a:lvl2pPr>
            <a:lvl3pPr marL="0" indent="0">
              <a:buSzTx/>
              <a:buFontTx/>
              <a:buNone/>
              <a:defRPr sz="2400"/>
            </a:lvl3pPr>
            <a:lvl4pPr marL="0" indent="0">
              <a:buSzTx/>
              <a:buFontTx/>
              <a:buNone/>
              <a:defRPr sz="2400"/>
            </a:lvl4pPr>
            <a:lvl5pPr marL="0" indent="0">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839787" y="365127"/>
            <a:ext cx="10515601" cy="1325563"/>
          </a:xfrm>
          <a:prstGeom prst="rect">
            <a:avLst/>
          </a:prstGeom>
        </p:spPr>
        <p:txBody>
          <a:bodyPr/>
          <a:lstStyle/>
          <a:p>
            <a:pPr/>
            <a:r>
              <a:t>Title Text</a:t>
            </a:r>
          </a:p>
        </p:txBody>
      </p:sp>
      <p:sp>
        <p:nvSpPr>
          <p:cNvPr id="48" name="Body Level One…"/>
          <p:cNvSpPr txBox="1"/>
          <p:nvPr>
            <p:ph type="body" sz="quarter" idx="1"/>
          </p:nvPr>
        </p:nvSpPr>
        <p:spPr>
          <a:xfrm>
            <a:off x="839787" y="1681163"/>
            <a:ext cx="5157791" cy="823914"/>
          </a:xfrm>
          <a:prstGeom prst="rect">
            <a:avLst/>
          </a:prstGeom>
        </p:spPr>
        <p:txBody>
          <a:bodyPr anchor="b"/>
          <a:lstStyle>
            <a:lvl1pPr marL="0" indent="0">
              <a:buSzTx/>
              <a:buFontTx/>
              <a:buNone/>
              <a:defRPr b="1" sz="2400"/>
            </a:lvl1pPr>
            <a:lvl2pPr marL="0" indent="0">
              <a:buSzTx/>
              <a:buFontTx/>
              <a:buNone/>
              <a:defRPr b="1" sz="2400"/>
            </a:lvl2pPr>
            <a:lvl3pPr marL="0" indent="0">
              <a:buSzTx/>
              <a:buFontTx/>
              <a:buNone/>
              <a:defRPr b="1" sz="2400"/>
            </a:lvl3pPr>
            <a:lvl4pPr marL="0" indent="0">
              <a:buSzTx/>
              <a:buFontTx/>
              <a:buNone/>
              <a:defRPr b="1" sz="2400"/>
            </a:lvl4pPr>
            <a:lvl5pPr marL="0" indent="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21"/>
          </p:nvPr>
        </p:nvSpPr>
        <p:spPr>
          <a:xfrm>
            <a:off x="6172201" y="1681163"/>
            <a:ext cx="5183190" cy="823914"/>
          </a:xfrm>
          <a:prstGeom prst="rect">
            <a:avLst/>
          </a:prstGeom>
        </p:spPr>
        <p:txBody>
          <a:bodyPr anchor="b"/>
          <a:lstStyle/>
          <a:p>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73" name="Body Level One…"/>
          <p:cNvSpPr txBox="1"/>
          <p:nvPr>
            <p:ph type="body" sz="half" idx="1"/>
          </p:nvPr>
        </p:nvSpPr>
        <p:spPr>
          <a:xfrm>
            <a:off x="5183187" y="987427"/>
            <a:ext cx="6172202" cy="4873627"/>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21"/>
          </p:nvPr>
        </p:nvSpPr>
        <p:spPr>
          <a:xfrm>
            <a:off x="839787" y="2057400"/>
            <a:ext cx="3932240" cy="3811588"/>
          </a:xfrm>
          <a:prstGeom prst="rect">
            <a:avLst/>
          </a:prstGeom>
        </p:spPr>
        <p:txBody>
          <a:bodyPr/>
          <a:lstStyle/>
          <a:p>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83" name="Picture Placeholder 2"/>
          <p:cNvSpPr/>
          <p:nvPr>
            <p:ph type="pic" sz="half" idx="21"/>
          </p:nvPr>
        </p:nvSpPr>
        <p:spPr>
          <a:xfrm>
            <a:off x="5183187" y="987427"/>
            <a:ext cx="6172202" cy="4873627"/>
          </a:xfrm>
          <a:prstGeom prst="rect">
            <a:avLst/>
          </a:prstGeom>
        </p:spPr>
        <p:txBody>
          <a:bodyPr lIns="91439" tIns="45719" rIns="91439" bIns="45719">
            <a:noAutofit/>
          </a:bodyPr>
          <a:lstStyle/>
          <a:p>
            <a:pPr/>
          </a:p>
        </p:txBody>
      </p:sp>
      <p:sp>
        <p:nvSpPr>
          <p:cNvPr id="84" name="Body Level One…"/>
          <p:cNvSpPr txBox="1"/>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p>
            <a:pPr/>
            <a:r>
              <a:t>Title Text</a:t>
            </a:r>
          </a:p>
        </p:txBody>
      </p:sp>
      <p:sp>
        <p:nvSpPr>
          <p:cNvPr id="3" name="Body Level One…"/>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095178" y="6414761"/>
            <a:ext cx="258623" cy="248303"/>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4.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4.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4.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4.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4.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 name="Title 1"/>
          <p:cNvSpPr txBox="1"/>
          <p:nvPr>
            <p:ph type="ctrTitle"/>
          </p:nvPr>
        </p:nvSpPr>
        <p:spPr>
          <a:xfrm>
            <a:off x="403753" y="-71364"/>
            <a:ext cx="8199288" cy="2096344"/>
          </a:xfrm>
          <a:prstGeom prst="rect">
            <a:avLst/>
          </a:prstGeom>
        </p:spPr>
        <p:txBody>
          <a:bodyPr/>
          <a:lstStyle/>
          <a:p>
            <a:pPr algn="l">
              <a:defRPr b="1" sz="5000">
                <a:solidFill>
                  <a:srgbClr val="F9570F"/>
                </a:solidFill>
                <a:latin typeface="Futura PT Heavy"/>
                <a:ea typeface="Futura PT Heavy"/>
                <a:cs typeface="Futura PT Heavy"/>
                <a:sym typeface="Futura PT Heavy"/>
              </a:defRPr>
            </a:pPr>
            <a:r>
              <a:rPr>
                <a:solidFill>
                  <a:srgbClr val="734986"/>
                </a:solidFill>
              </a:rPr>
              <a:t>Lección 1</a:t>
            </a:r>
            <a:br/>
            <a:r>
              <a:rPr b="0">
                <a:solidFill>
                  <a:srgbClr val="ADCEC7"/>
                </a:solidFill>
                <a:latin typeface="Futura Bold"/>
                <a:ea typeface="Futura Bold"/>
                <a:cs typeface="Futura Bold"/>
                <a:sym typeface="Futura Bold"/>
              </a:rPr>
              <a:t>LIBRES PARA IR A CASA</a:t>
            </a:r>
          </a:p>
        </p:txBody>
      </p:sp>
      <p:sp>
        <p:nvSpPr>
          <p:cNvPr id="95" name="Subtitle 2"/>
          <p:cNvSpPr txBox="1"/>
          <p:nvPr>
            <p:ph type="subTitle" sz="quarter" idx="1"/>
          </p:nvPr>
        </p:nvSpPr>
        <p:spPr>
          <a:xfrm>
            <a:off x="433386" y="2280614"/>
            <a:ext cx="4443416" cy="442915"/>
          </a:xfrm>
          <a:prstGeom prst="rect">
            <a:avLst/>
          </a:prstGeom>
        </p:spPr>
        <p:txBody>
          <a:bodyPr/>
          <a:lstStyle>
            <a:lvl1pPr algn="l" defTabSz="730605">
              <a:spcBef>
                <a:spcPts val="700"/>
              </a:spcBef>
              <a:defRPr i="1" sz="2162">
                <a:solidFill>
                  <a:srgbClr val="767171"/>
                </a:solidFill>
                <a:latin typeface="Futura"/>
                <a:ea typeface="Futura"/>
                <a:cs typeface="Futura"/>
                <a:sym typeface="Futura"/>
              </a:defRPr>
            </a:lvl1pPr>
          </a:lstStyle>
          <a:p>
            <a:pPr/>
            <a:r>
              <a:t>Esdras 1.1-8, 11; 2.64-70</a:t>
            </a:r>
          </a:p>
        </p:txBody>
      </p:sp>
      <p:sp>
        <p:nvSpPr>
          <p:cNvPr id="96" name="TextBox 3"/>
          <p:cNvSpPr txBox="1"/>
          <p:nvPr/>
        </p:nvSpPr>
        <p:spPr>
          <a:xfrm>
            <a:off x="10054907" y="6388100"/>
            <a:ext cx="1163413" cy="2946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1300">
                <a:solidFill>
                  <a:srgbClr val="FFFFFF"/>
                </a:solidFill>
                <a:latin typeface="Futura PT Medium"/>
                <a:ea typeface="Futura PT Medium"/>
                <a:cs typeface="Futura PT Medium"/>
                <a:sym typeface="Futura PT Medium"/>
              </a:defRPr>
            </a:lvl1pPr>
          </a:lstStyle>
          <a:p>
            <a:pPr/>
            <a:r>
              <a:t>Año 30/Vol. 1</a:t>
            </a:r>
          </a:p>
        </p:txBody>
      </p:sp>
      <p:sp>
        <p:nvSpPr>
          <p:cNvPr id="97" name="TextBox 5"/>
          <p:cNvSpPr txBox="1"/>
          <p:nvPr/>
        </p:nvSpPr>
        <p:spPr>
          <a:xfrm>
            <a:off x="415607" y="2809829"/>
            <a:ext cx="4757548" cy="21361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584200">
              <a:defRPr sz="2000">
                <a:solidFill>
                  <a:srgbClr val="3B3838"/>
                </a:solidFill>
                <a:latin typeface="Cambria"/>
                <a:ea typeface="Cambria"/>
                <a:cs typeface="Cambria"/>
                <a:sym typeface="Cambria"/>
              </a:defRPr>
            </a:pPr>
            <a:r>
              <a:t>«Algunos de los jefes de casas paternas, cuando vinieron a la casa de Jehová que estaba en Jerusalén, hicieron ofrendas voluntarias para la casa de Dios, para reedificarla en su sitio». </a:t>
            </a:r>
          </a:p>
          <a:p>
            <a:pPr defTabSz="584200">
              <a:defRPr sz="2000">
                <a:solidFill>
                  <a:srgbClr val="3B3838"/>
                </a:solidFill>
                <a:latin typeface="Cambria"/>
                <a:ea typeface="Cambria"/>
                <a:cs typeface="Cambria"/>
                <a:sym typeface="Cambria"/>
              </a:defRPr>
            </a:pPr>
            <a:r>
              <a:t>Esdras 2.68</a:t>
            </a:r>
          </a:p>
        </p:txBody>
      </p:sp>
      <p:pic>
        <p:nvPicPr>
          <p:cNvPr id="98" name="Picture 2" descr="Picture 2"/>
          <p:cNvPicPr>
            <a:picLocks noChangeAspect="1"/>
          </p:cNvPicPr>
          <p:nvPr/>
        </p:nvPicPr>
        <p:blipFill>
          <a:blip r:embed="rId2">
            <a:extLst/>
          </a:blip>
          <a:stretch>
            <a:fillRect/>
          </a:stretch>
        </p:blipFill>
        <p:spPr>
          <a:xfrm>
            <a:off x="11206163" y="5891212"/>
            <a:ext cx="966789" cy="966789"/>
          </a:xfrm>
          <a:prstGeom prst="rect">
            <a:avLst/>
          </a:prstGeom>
          <a:ln w="12700">
            <a:miter lim="400000"/>
          </a:ln>
        </p:spPr>
      </p:pic>
      <p:pic>
        <p:nvPicPr>
          <p:cNvPr id="99" name="iStock-1299627953.png" descr="iStock-1299627953.png"/>
          <p:cNvPicPr>
            <a:picLocks noChangeAspect="1"/>
          </p:cNvPicPr>
          <p:nvPr/>
        </p:nvPicPr>
        <p:blipFill>
          <a:blip r:embed="rId3">
            <a:extLst/>
          </a:blip>
          <a:stretch>
            <a:fillRect/>
          </a:stretch>
        </p:blipFill>
        <p:spPr>
          <a:xfrm>
            <a:off x="524933" y="2139062"/>
            <a:ext cx="12192001" cy="4876528"/>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 name="Title 1"/>
          <p:cNvSpPr txBox="1"/>
          <p:nvPr>
            <p:ph type="title"/>
          </p:nvPr>
        </p:nvSpPr>
        <p:spPr>
          <a:xfrm>
            <a:off x="2303462" y="990600"/>
            <a:ext cx="8721726"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a:t>
            </a:r>
            <a:r>
              <a:rPr b="1">
                <a:solidFill>
                  <a:srgbClr val="843C0B"/>
                </a:solidFill>
                <a:latin typeface="Futura PT Medium"/>
                <a:ea typeface="Futura PT Medium"/>
                <a:cs typeface="Futura PT Medium"/>
                <a:sym typeface="Futura PT Medium"/>
              </a:rPr>
              <a:t> Esdras 2.66-67</a:t>
            </a:r>
          </a:p>
        </p:txBody>
      </p:sp>
      <p:sp>
        <p:nvSpPr>
          <p:cNvPr id="156"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57" name="RVR…"/>
          <p:cNvSpPr txBox="1"/>
          <p:nvPr/>
        </p:nvSpPr>
        <p:spPr>
          <a:xfrm>
            <a:off x="1623483" y="2457873"/>
            <a:ext cx="4300539" cy="36017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200">
                <a:latin typeface="Cambria"/>
                <a:ea typeface="Cambria"/>
                <a:cs typeface="Cambria"/>
                <a:sym typeface="Cambria"/>
              </a:defRPr>
            </a:pPr>
            <a:r>
              <a:t>RVR</a:t>
            </a:r>
          </a:p>
          <a:p>
            <a:pPr defTabSz="368045">
              <a:lnSpc>
                <a:spcPct val="120000"/>
              </a:lnSpc>
              <a:defRPr b="1" sz="2200">
                <a:latin typeface="Cambria"/>
                <a:ea typeface="Cambria"/>
                <a:cs typeface="Cambria"/>
                <a:sym typeface="Cambria"/>
              </a:defRPr>
            </a:pPr>
          </a:p>
          <a:p>
            <a:pPr defTabSz="368045">
              <a:lnSpc>
                <a:spcPct val="120000"/>
              </a:lnSpc>
              <a:defRPr sz="2200">
                <a:latin typeface="Cambria"/>
                <a:ea typeface="Cambria"/>
                <a:cs typeface="Cambria"/>
                <a:sym typeface="Cambria"/>
              </a:defRPr>
            </a:pPr>
            <a:r>
              <a:t>66 Tenía setecientos treinta y seis caballos; doscientas cuarenta y cinco mulas. </a:t>
            </a:r>
          </a:p>
          <a:p>
            <a:pPr defTabSz="368045">
              <a:lnSpc>
                <a:spcPct val="120000"/>
              </a:lnSpc>
              <a:defRPr sz="2200">
                <a:latin typeface="Cambria"/>
                <a:ea typeface="Cambria"/>
                <a:cs typeface="Cambria"/>
                <a:sym typeface="Cambria"/>
              </a:defRPr>
            </a:pPr>
          </a:p>
          <a:p>
            <a:pPr defTabSz="368045">
              <a:lnSpc>
                <a:spcPct val="120000"/>
              </a:lnSpc>
              <a:defRPr sz="2200">
                <a:latin typeface="Cambria"/>
                <a:ea typeface="Cambria"/>
                <a:cs typeface="Cambria"/>
                <a:sym typeface="Cambria"/>
              </a:defRPr>
            </a:pPr>
            <a:r>
              <a:t>67 Asimismo, cuatrocientos treinta y cinco camellos y seis mil setecientos veinte asnos.</a:t>
            </a:r>
          </a:p>
        </p:txBody>
      </p:sp>
      <p:sp>
        <p:nvSpPr>
          <p:cNvPr id="158" name="VP…"/>
          <p:cNvSpPr txBox="1"/>
          <p:nvPr/>
        </p:nvSpPr>
        <p:spPr>
          <a:xfrm>
            <a:off x="6379992" y="2457873"/>
            <a:ext cx="4602863" cy="36017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200">
                <a:latin typeface="Cambria"/>
                <a:ea typeface="Cambria"/>
                <a:cs typeface="Cambria"/>
                <a:sym typeface="Cambria"/>
              </a:defRPr>
            </a:pPr>
            <a:r>
              <a:t>VP</a:t>
            </a:r>
          </a:p>
          <a:p>
            <a:pPr defTabSz="368045">
              <a:lnSpc>
                <a:spcPct val="120000"/>
              </a:lnSpc>
              <a:defRPr sz="2200">
                <a:latin typeface="Cambria"/>
                <a:ea typeface="Cambria"/>
                <a:cs typeface="Cambria"/>
                <a:sym typeface="Cambria"/>
              </a:defRPr>
            </a:pPr>
          </a:p>
          <a:p>
            <a:pPr defTabSz="368045">
              <a:lnSpc>
                <a:spcPct val="120000"/>
              </a:lnSpc>
              <a:defRPr sz="2200">
                <a:latin typeface="Cambria"/>
                <a:ea typeface="Cambria"/>
                <a:cs typeface="Cambria"/>
                <a:sym typeface="Cambria"/>
              </a:defRPr>
            </a:pPr>
            <a:r>
              <a:t>66 Tenían además setecientos treinta y seis caballos, doscientas cuarenta y cinco mulas, </a:t>
            </a:r>
          </a:p>
          <a:p>
            <a:pPr defTabSz="368045">
              <a:lnSpc>
                <a:spcPct val="120000"/>
              </a:lnSpc>
              <a:defRPr sz="2200">
                <a:latin typeface="Cambria"/>
                <a:ea typeface="Cambria"/>
                <a:cs typeface="Cambria"/>
                <a:sym typeface="Cambria"/>
              </a:defRPr>
            </a:pPr>
          </a:p>
          <a:p>
            <a:pPr defTabSz="368045">
              <a:lnSpc>
                <a:spcPct val="120000"/>
              </a:lnSpc>
              <a:defRPr sz="2200">
                <a:latin typeface="Cambria"/>
                <a:ea typeface="Cambria"/>
                <a:cs typeface="Cambria"/>
                <a:sym typeface="Cambria"/>
              </a:defRPr>
            </a:pPr>
            <a:r>
              <a:t>67 cuatrocientos treinta y cinco camellos y seis mil setecientos veinte asnos.</a:t>
            </a:r>
          </a:p>
        </p:txBody>
      </p:sp>
      <p:pic>
        <p:nvPicPr>
          <p:cNvPr id="159"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60"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 name="Title 1"/>
          <p:cNvSpPr txBox="1"/>
          <p:nvPr>
            <p:ph type="title"/>
          </p:nvPr>
        </p:nvSpPr>
        <p:spPr>
          <a:xfrm>
            <a:off x="2303462" y="990600"/>
            <a:ext cx="8721726"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a:t>
            </a:r>
            <a:r>
              <a:rPr b="1">
                <a:solidFill>
                  <a:srgbClr val="843C0B"/>
                </a:solidFill>
                <a:latin typeface="Futura PT Medium"/>
                <a:ea typeface="Futura PT Medium"/>
                <a:cs typeface="Futura PT Medium"/>
                <a:sym typeface="Futura PT Medium"/>
              </a:rPr>
              <a:t> Esdras 2.68-69</a:t>
            </a:r>
          </a:p>
        </p:txBody>
      </p:sp>
      <p:sp>
        <p:nvSpPr>
          <p:cNvPr id="163"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64" name="RVR…"/>
          <p:cNvSpPr txBox="1"/>
          <p:nvPr/>
        </p:nvSpPr>
        <p:spPr>
          <a:xfrm>
            <a:off x="1623483" y="1783503"/>
            <a:ext cx="4300539" cy="49504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000">
                <a:latin typeface="Cambria"/>
                <a:ea typeface="Cambria"/>
                <a:cs typeface="Cambria"/>
                <a:sym typeface="Cambria"/>
              </a:defRPr>
            </a:pPr>
            <a:r>
              <a:t>RVR</a:t>
            </a:r>
          </a:p>
          <a:p>
            <a:pPr defTabSz="368045">
              <a:lnSpc>
                <a:spcPct val="120000"/>
              </a:lnSpc>
              <a:defRPr b="1"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68 Algunos de los jefes de casas paternas, cuando vinieron a la casa de Jehová que estaba en Jerusalén, hicieron ofrendas  voluntarias para la casa de Dios, para reedificarla en su sitio. </a:t>
            </a:r>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69 Según sus posibilidades, dieron al tesorero de la obra sesenta y un mil dracmas de oro, cinco mil libras de plata y cien túnicas sacerdotales.</a:t>
            </a:r>
          </a:p>
        </p:txBody>
      </p:sp>
      <p:sp>
        <p:nvSpPr>
          <p:cNvPr id="165" name="VP…"/>
          <p:cNvSpPr txBox="1"/>
          <p:nvPr/>
        </p:nvSpPr>
        <p:spPr>
          <a:xfrm>
            <a:off x="6379992" y="1841023"/>
            <a:ext cx="4602863" cy="459994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000">
                <a:latin typeface="Cambria"/>
                <a:ea typeface="Cambria"/>
                <a:cs typeface="Cambria"/>
                <a:sym typeface="Cambria"/>
              </a:defRPr>
            </a:pPr>
            <a:r>
              <a:t>VP</a:t>
            </a:r>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68 Algunos jefes de familia, al llegar al templo del Señor en </a:t>
            </a:r>
          </a:p>
          <a:p>
            <a:pPr defTabSz="368045">
              <a:lnSpc>
                <a:spcPct val="120000"/>
              </a:lnSpc>
              <a:defRPr sz="2000">
                <a:latin typeface="Cambria"/>
                <a:ea typeface="Cambria"/>
                <a:cs typeface="Cambria"/>
                <a:sym typeface="Cambria"/>
              </a:defRPr>
            </a:pPr>
            <a:r>
              <a:t> Jerusalén, entregaron donativos para reconstruir en su sitio el templo de Dios. </a:t>
            </a:r>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69 Y dieron para el fondo de reconstrucción, conforme a sus posibilidades, cuatrocientos ochenta </a:t>
            </a:r>
          </a:p>
          <a:p>
            <a:pPr defTabSz="368045">
              <a:lnSpc>
                <a:spcPct val="120000"/>
              </a:lnSpc>
              <a:defRPr sz="2000">
                <a:latin typeface="Cambria"/>
                <a:ea typeface="Cambria"/>
                <a:cs typeface="Cambria"/>
                <a:sym typeface="Cambria"/>
              </a:defRPr>
            </a:pPr>
            <a:r>
              <a:t> y ocho kilos de oro, dos mil setecientos cincuenta kilos de plata y cien túnicas sacerdotales.</a:t>
            </a:r>
          </a:p>
        </p:txBody>
      </p:sp>
      <p:pic>
        <p:nvPicPr>
          <p:cNvPr id="166"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67"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 name="Title 1"/>
          <p:cNvSpPr txBox="1"/>
          <p:nvPr>
            <p:ph type="title"/>
          </p:nvPr>
        </p:nvSpPr>
        <p:spPr>
          <a:xfrm>
            <a:off x="2303462" y="990600"/>
            <a:ext cx="8721726"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a:t>
            </a:r>
            <a:r>
              <a:rPr b="1">
                <a:solidFill>
                  <a:srgbClr val="843C0B"/>
                </a:solidFill>
                <a:latin typeface="Futura PT Medium"/>
                <a:ea typeface="Futura PT Medium"/>
                <a:cs typeface="Futura PT Medium"/>
                <a:sym typeface="Futura PT Medium"/>
              </a:rPr>
              <a:t> Esdras 2.70</a:t>
            </a:r>
          </a:p>
        </p:txBody>
      </p:sp>
      <p:sp>
        <p:nvSpPr>
          <p:cNvPr id="170"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71" name="RVR…"/>
          <p:cNvSpPr txBox="1"/>
          <p:nvPr/>
        </p:nvSpPr>
        <p:spPr>
          <a:xfrm>
            <a:off x="1589616" y="2412523"/>
            <a:ext cx="4300539" cy="31978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000">
                <a:latin typeface="Cambria"/>
                <a:ea typeface="Cambria"/>
                <a:cs typeface="Cambria"/>
                <a:sym typeface="Cambria"/>
              </a:defRPr>
            </a:pPr>
            <a:r>
              <a:t>RVR</a:t>
            </a:r>
          </a:p>
          <a:p>
            <a:pPr defTabSz="368045">
              <a:lnSpc>
                <a:spcPct val="120000"/>
              </a:lnSpc>
              <a:defRPr b="1"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70 Habitaron los sacerdotes, los levitas, los del pueblo, los cantores, los porteros y los sirvientes del Templo en sus ciudades. Todo Israel habitó, pues, en sus ciudades.</a:t>
            </a:r>
          </a:p>
          <a:p>
            <a:pPr defTabSz="368045">
              <a:lnSpc>
                <a:spcPct val="120000"/>
              </a:lnSpc>
              <a:defRPr sz="2000">
                <a:latin typeface="Cambria"/>
                <a:ea typeface="Cambria"/>
                <a:cs typeface="Cambria"/>
                <a:sym typeface="Cambria"/>
              </a:defRPr>
            </a:pPr>
          </a:p>
        </p:txBody>
      </p:sp>
      <p:sp>
        <p:nvSpPr>
          <p:cNvPr id="172" name="VP…"/>
          <p:cNvSpPr txBox="1"/>
          <p:nvPr/>
        </p:nvSpPr>
        <p:spPr>
          <a:xfrm>
            <a:off x="6363058" y="2412523"/>
            <a:ext cx="4602863" cy="28473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000">
                <a:latin typeface="Cambria"/>
                <a:ea typeface="Cambria"/>
                <a:cs typeface="Cambria"/>
                <a:sym typeface="Cambria"/>
              </a:defRPr>
            </a:pPr>
            <a:r>
              <a:t>VP</a:t>
            </a:r>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70 Los sacerdotes, los levitas y algunos del pueblo se quedaron a vivir en Jerusalén, y los cantores, porteros y sirvientes del templo, y los demás israelitas, se quedaron en sus propias ciudades.</a:t>
            </a:r>
          </a:p>
        </p:txBody>
      </p:sp>
      <p:pic>
        <p:nvPicPr>
          <p:cNvPr id="173"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74"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 name="Title 1"/>
          <p:cNvSpPr txBox="1"/>
          <p:nvPr>
            <p:ph type="title"/>
          </p:nvPr>
        </p:nvSpPr>
        <p:spPr>
          <a:xfrm>
            <a:off x="2433638" y="1020762"/>
            <a:ext cx="3078164" cy="585788"/>
          </a:xfrm>
          <a:prstGeom prst="rect">
            <a:avLst/>
          </a:prstGeom>
        </p:spPr>
        <p:txBody>
          <a:bodyPr/>
          <a:lstStyle>
            <a:lvl1pPr defTabSz="758951">
              <a:defRPr sz="3200">
                <a:solidFill>
                  <a:srgbClr val="0070C0"/>
                </a:solidFill>
                <a:latin typeface="Futura Std Medium Condensed"/>
                <a:ea typeface="Futura Std Medium Condensed"/>
                <a:cs typeface="Futura Std Medium Condensed"/>
                <a:sym typeface="Futura Std Medium Condensed"/>
              </a:defRPr>
            </a:lvl1pPr>
          </a:lstStyle>
          <a:p>
            <a:pPr/>
            <a:r>
              <a:t>RESUMEN</a:t>
            </a:r>
          </a:p>
        </p:txBody>
      </p:sp>
      <p:sp>
        <p:nvSpPr>
          <p:cNvPr id="177" name="Straight Connector 5"/>
          <p:cNvSpPr/>
          <p:nvPr/>
        </p:nvSpPr>
        <p:spPr>
          <a:xfrm>
            <a:off x="2505075" y="1606550"/>
            <a:ext cx="6346827" cy="0"/>
          </a:xfrm>
          <a:prstGeom prst="line">
            <a:avLst/>
          </a:prstGeom>
          <a:ln w="25400">
            <a:solidFill>
              <a:srgbClr val="0070C0"/>
            </a:solidFill>
            <a:miter/>
          </a:ln>
        </p:spPr>
        <p:txBody>
          <a:bodyPr lIns="45718" tIns="45718" rIns="45718" bIns="45718"/>
          <a:lstStyle/>
          <a:p>
            <a:pPr/>
          </a:p>
        </p:txBody>
      </p:sp>
      <p:sp>
        <p:nvSpPr>
          <p:cNvPr id="178" name="• La lección de hoy nos presenta la narración del sacrificio de Isaac en el monte Moriah, por su padre Abraham. Se trata de una prueba radical de la fe del patriarca que debe obedecer a Dios en contra de todos sus sentimientos y esperanzas.…"/>
          <p:cNvSpPr txBox="1"/>
          <p:nvPr/>
        </p:nvSpPr>
        <p:spPr>
          <a:xfrm>
            <a:off x="1752600" y="2147305"/>
            <a:ext cx="8686800" cy="392176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43991">
              <a:lnSpc>
                <a:spcPct val="120000"/>
              </a:lnSpc>
              <a:spcBef>
                <a:spcPts val="600"/>
              </a:spcBef>
              <a:buSzPct val="100000"/>
              <a:buChar char="•"/>
              <a:defRPr sz="2700">
                <a:latin typeface="Cambria"/>
                <a:ea typeface="Cambria"/>
                <a:cs typeface="Cambria"/>
                <a:sym typeface="Cambria"/>
              </a:defRPr>
            </a:lvl1pPr>
          </a:lstStyle>
          <a:p>
            <a:pPr/>
            <a:r>
              <a:t>El contenido del texto bíblico estudiado nos sugiere dos perspectivas desde las cuales el pueblo en cautiverio miró su historia y sus posibilidades. Para unos, probablemente, la situación que los marcaba era una condición invariable. Desde esa óptica pensaron que si no había una salida explícita a su cautiverio, lo más ventajoso sería asimilarse a la cultura del imperio y convertirse en parte de su engranaje sociocultural y económico.</a:t>
            </a:r>
          </a:p>
        </p:txBody>
      </p:sp>
      <p:pic>
        <p:nvPicPr>
          <p:cNvPr id="179" name="Picture 3" descr="Picture 3"/>
          <p:cNvPicPr>
            <a:picLocks noChangeAspect="1"/>
          </p:cNvPicPr>
          <p:nvPr/>
        </p:nvPicPr>
        <p:blipFill>
          <a:blip r:embed="rId2">
            <a:extLst/>
          </a:blip>
          <a:stretch>
            <a:fillRect/>
          </a:stretch>
        </p:blipFill>
        <p:spPr>
          <a:xfrm>
            <a:off x="1166812" y="730250"/>
            <a:ext cx="1168401" cy="1168400"/>
          </a:xfrm>
          <a:prstGeom prst="rect">
            <a:avLst/>
          </a:prstGeom>
          <a:ln w="12700">
            <a:miter lim="400000"/>
          </a:ln>
        </p:spPr>
      </p:pic>
      <p:pic>
        <p:nvPicPr>
          <p:cNvPr id="180" name="Picture 7" descr="Picture 7"/>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 name="Title 1"/>
          <p:cNvSpPr txBox="1"/>
          <p:nvPr>
            <p:ph type="title"/>
          </p:nvPr>
        </p:nvSpPr>
        <p:spPr>
          <a:xfrm>
            <a:off x="2433638" y="1020762"/>
            <a:ext cx="3078164" cy="585788"/>
          </a:xfrm>
          <a:prstGeom prst="rect">
            <a:avLst/>
          </a:prstGeom>
        </p:spPr>
        <p:txBody>
          <a:bodyPr/>
          <a:lstStyle>
            <a:lvl1pPr defTabSz="758951">
              <a:defRPr sz="3200">
                <a:solidFill>
                  <a:srgbClr val="0070C0"/>
                </a:solidFill>
                <a:latin typeface="Futura Std Medium Condensed"/>
                <a:ea typeface="Futura Std Medium Condensed"/>
                <a:cs typeface="Futura Std Medium Condensed"/>
                <a:sym typeface="Futura Std Medium Condensed"/>
              </a:defRPr>
            </a:lvl1pPr>
          </a:lstStyle>
          <a:p>
            <a:pPr/>
            <a:r>
              <a:t>RESUMEN</a:t>
            </a:r>
          </a:p>
        </p:txBody>
      </p:sp>
      <p:sp>
        <p:nvSpPr>
          <p:cNvPr id="183" name="Straight Connector 5"/>
          <p:cNvSpPr/>
          <p:nvPr/>
        </p:nvSpPr>
        <p:spPr>
          <a:xfrm>
            <a:off x="2505075" y="1606550"/>
            <a:ext cx="6346827" cy="0"/>
          </a:xfrm>
          <a:prstGeom prst="line">
            <a:avLst/>
          </a:prstGeom>
          <a:ln w="25400">
            <a:solidFill>
              <a:srgbClr val="0070C0"/>
            </a:solidFill>
            <a:miter/>
          </a:ln>
        </p:spPr>
        <p:txBody>
          <a:bodyPr lIns="45718" tIns="45718" rIns="45718" bIns="45718"/>
          <a:lstStyle/>
          <a:p>
            <a:pPr/>
          </a:p>
        </p:txBody>
      </p:sp>
      <p:sp>
        <p:nvSpPr>
          <p:cNvPr id="184" name="• La lección de hoy nos presenta la narración del sacrificio de Isaac en el monte Moriah, por su padre Abraham. Se trata de una prueba radical de la fe del patriarca que debe obedecer a Dios en contra de todos sus sentimientos y esperanzas.…"/>
          <p:cNvSpPr txBox="1"/>
          <p:nvPr/>
        </p:nvSpPr>
        <p:spPr>
          <a:xfrm>
            <a:off x="1371598" y="2637631"/>
            <a:ext cx="9645871" cy="294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43991">
              <a:lnSpc>
                <a:spcPct val="120000"/>
              </a:lnSpc>
              <a:buSzPct val="100000"/>
              <a:buChar char="•"/>
              <a:defRPr sz="2700">
                <a:latin typeface="Cambria"/>
                <a:ea typeface="Cambria"/>
                <a:cs typeface="Cambria"/>
                <a:sym typeface="Cambria"/>
              </a:defRPr>
            </a:lvl1pPr>
          </a:lstStyle>
          <a:p>
            <a:pPr/>
            <a:r>
              <a:t>La respuesta positiva de un sector de los cautivos al decreto de tolerancia del rey Ciro sugiere que otros, quizás más fortalecidos y congruentes en la visión de cómo Dios se mueve en la historia, optaron por esperar en la confianza de que –en su momento y por los medios que fueran– Dios viabilizaría un regreso a su lugar de origen.</a:t>
            </a:r>
          </a:p>
        </p:txBody>
      </p:sp>
      <p:pic>
        <p:nvPicPr>
          <p:cNvPr id="185" name="Picture 3" descr="Picture 3"/>
          <p:cNvPicPr>
            <a:picLocks noChangeAspect="1"/>
          </p:cNvPicPr>
          <p:nvPr/>
        </p:nvPicPr>
        <p:blipFill>
          <a:blip r:embed="rId2">
            <a:extLst/>
          </a:blip>
          <a:stretch>
            <a:fillRect/>
          </a:stretch>
        </p:blipFill>
        <p:spPr>
          <a:xfrm>
            <a:off x="1166812" y="730250"/>
            <a:ext cx="1168401" cy="1168400"/>
          </a:xfrm>
          <a:prstGeom prst="rect">
            <a:avLst/>
          </a:prstGeom>
          <a:ln w="12700">
            <a:miter lim="400000"/>
          </a:ln>
        </p:spPr>
      </p:pic>
      <p:pic>
        <p:nvPicPr>
          <p:cNvPr id="186" name="Picture 7" descr="Picture 7"/>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 name="Title 1"/>
          <p:cNvSpPr txBox="1"/>
          <p:nvPr>
            <p:ph type="title"/>
          </p:nvPr>
        </p:nvSpPr>
        <p:spPr>
          <a:xfrm>
            <a:off x="2433638" y="1020762"/>
            <a:ext cx="3078164" cy="585788"/>
          </a:xfrm>
          <a:prstGeom prst="rect">
            <a:avLst/>
          </a:prstGeom>
        </p:spPr>
        <p:txBody>
          <a:bodyPr/>
          <a:lstStyle>
            <a:lvl1pPr defTabSz="758951">
              <a:defRPr sz="3200">
                <a:solidFill>
                  <a:srgbClr val="0070C0"/>
                </a:solidFill>
                <a:latin typeface="Futura Std Medium Condensed"/>
                <a:ea typeface="Futura Std Medium Condensed"/>
                <a:cs typeface="Futura Std Medium Condensed"/>
                <a:sym typeface="Futura Std Medium Condensed"/>
              </a:defRPr>
            </a:lvl1pPr>
          </a:lstStyle>
          <a:p>
            <a:pPr/>
            <a:r>
              <a:t>RESUMEN</a:t>
            </a:r>
          </a:p>
        </p:txBody>
      </p:sp>
      <p:sp>
        <p:nvSpPr>
          <p:cNvPr id="189" name="Straight Connector 5"/>
          <p:cNvSpPr/>
          <p:nvPr/>
        </p:nvSpPr>
        <p:spPr>
          <a:xfrm>
            <a:off x="2505075" y="1606550"/>
            <a:ext cx="6346827" cy="0"/>
          </a:xfrm>
          <a:prstGeom prst="line">
            <a:avLst/>
          </a:prstGeom>
          <a:ln w="25400">
            <a:solidFill>
              <a:srgbClr val="0070C0"/>
            </a:solidFill>
            <a:miter/>
          </a:ln>
        </p:spPr>
        <p:txBody>
          <a:bodyPr lIns="45718" tIns="45718" rIns="45718" bIns="45718"/>
          <a:lstStyle/>
          <a:p>
            <a:pPr/>
          </a:p>
        </p:txBody>
      </p:sp>
      <p:sp>
        <p:nvSpPr>
          <p:cNvPr id="190" name="• La lección de hoy nos presenta la narración del sacrificio de Isaac en el monte Moriah, por su padre Abraham. Se trata de una prueba radical de la fe del patriarca que debe obedecer a Dios en contra de todos sus sentimientos y esperanzas.…"/>
          <p:cNvSpPr txBox="1"/>
          <p:nvPr/>
        </p:nvSpPr>
        <p:spPr>
          <a:xfrm>
            <a:off x="1371598" y="2149951"/>
            <a:ext cx="9645871" cy="39217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43991">
              <a:lnSpc>
                <a:spcPct val="120000"/>
              </a:lnSpc>
              <a:buSzPct val="100000"/>
              <a:buChar char="•"/>
              <a:defRPr sz="2700">
                <a:latin typeface="Cambria"/>
                <a:ea typeface="Cambria"/>
                <a:cs typeface="Cambria"/>
                <a:sym typeface="Cambria"/>
              </a:defRPr>
            </a:lvl1pPr>
          </a:lstStyle>
          <a:p>
            <a:pPr/>
            <a:r>
              <a:t>Considerar este relato bíblico desde nuestros propios desafíos contemporáneos nos hace que nos preguntemos: ¿Hacia dónde Dios desea conducir el rumbo de nuestra vida personal y colectiva; desde qué motivo la impulsa? Podemos plantear de manera sencilla que el testimonio interno de la Biblia nos habla de un Dios cuyo motivo es nuestra realización personal y colectiva como seres libres para construir espacios de paz, justicia y vivir como pueblo suyo. </a:t>
            </a:r>
          </a:p>
        </p:txBody>
      </p:sp>
      <p:pic>
        <p:nvPicPr>
          <p:cNvPr id="191" name="Picture 3" descr="Picture 3"/>
          <p:cNvPicPr>
            <a:picLocks noChangeAspect="1"/>
          </p:cNvPicPr>
          <p:nvPr/>
        </p:nvPicPr>
        <p:blipFill>
          <a:blip r:embed="rId2">
            <a:extLst/>
          </a:blip>
          <a:stretch>
            <a:fillRect/>
          </a:stretch>
        </p:blipFill>
        <p:spPr>
          <a:xfrm>
            <a:off x="1166812" y="730250"/>
            <a:ext cx="1168401" cy="1168400"/>
          </a:xfrm>
          <a:prstGeom prst="rect">
            <a:avLst/>
          </a:prstGeom>
          <a:ln w="12700">
            <a:miter lim="400000"/>
          </a:ln>
        </p:spPr>
      </p:pic>
      <p:pic>
        <p:nvPicPr>
          <p:cNvPr id="192" name="Picture 7" descr="Picture 7"/>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 name="Title 1"/>
          <p:cNvSpPr txBox="1"/>
          <p:nvPr>
            <p:ph type="title"/>
          </p:nvPr>
        </p:nvSpPr>
        <p:spPr>
          <a:xfrm>
            <a:off x="2259013" y="981075"/>
            <a:ext cx="3078164" cy="585788"/>
          </a:xfrm>
          <a:prstGeom prst="rect">
            <a:avLst/>
          </a:prstGeom>
        </p:spPr>
        <p:txBody>
          <a:bodyPr/>
          <a:lstStyle>
            <a:lvl1pPr defTabSz="758951">
              <a:defRPr sz="3200">
                <a:solidFill>
                  <a:schemeClr val="accent4"/>
                </a:solidFill>
                <a:latin typeface="Futura Std Medium Condensed"/>
                <a:ea typeface="Futura Std Medium Condensed"/>
                <a:cs typeface="Futura Std Medium Condensed"/>
                <a:sym typeface="Futura Std Medium Condensed"/>
              </a:defRPr>
            </a:lvl1pPr>
          </a:lstStyle>
          <a:p>
            <a:pPr/>
            <a:r>
              <a:t>ORACIÓN</a:t>
            </a:r>
          </a:p>
        </p:txBody>
      </p:sp>
      <p:sp>
        <p:nvSpPr>
          <p:cNvPr id="195" name="Straight Connector 5"/>
          <p:cNvSpPr/>
          <p:nvPr/>
        </p:nvSpPr>
        <p:spPr>
          <a:xfrm>
            <a:off x="2330450" y="1566862"/>
            <a:ext cx="6346827" cy="1"/>
          </a:xfrm>
          <a:prstGeom prst="line">
            <a:avLst/>
          </a:prstGeom>
          <a:ln w="25400">
            <a:solidFill>
              <a:schemeClr val="accent4"/>
            </a:solidFill>
            <a:miter/>
          </a:ln>
        </p:spPr>
        <p:txBody>
          <a:bodyPr lIns="45718" tIns="45718" rIns="45718" bIns="45718"/>
          <a:lstStyle/>
          <a:p>
            <a:pPr/>
          </a:p>
        </p:txBody>
      </p:sp>
      <p:sp>
        <p:nvSpPr>
          <p:cNvPr id="196" name="Bendito Padre de los cielos y de la tierra, para quien todas las cosas están abiertas y no hay nada oculto, hoy queremos reafirmar nuestra fe, a ejemplo del patriarca Abraham, en tu infinita providencia y ante tus designios eternos que todo lo encamina a"/>
          <p:cNvSpPr txBox="1"/>
          <p:nvPr/>
        </p:nvSpPr>
        <p:spPr>
          <a:xfrm>
            <a:off x="1477962" y="2239075"/>
            <a:ext cx="9236076" cy="33299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lnSpc>
                <a:spcPct val="120000"/>
              </a:lnSpc>
              <a:defRPr i="1" sz="2600">
                <a:latin typeface="Cambria"/>
                <a:ea typeface="Cambria"/>
                <a:cs typeface="Cambria"/>
                <a:sym typeface="Cambria"/>
              </a:defRPr>
            </a:lvl1pPr>
          </a:lstStyle>
          <a:p>
            <a:pPr/>
            <a:r>
              <a:t>Señor que te manifiestas como el gran protagonista de la auténtica liberación humana, ayúdanos a poderte percibir y seguirte en todas aquellas ocasiones en que estás adelantando procesos de liberación humana de toda índole. Ayúdanos a superar las actitudes, los temores y los prejuicios que cancelan las posibilidades de convertirnos en colaboradores de tu proyecto liberador. En el nombre de Cristo, amén.</a:t>
            </a:r>
          </a:p>
        </p:txBody>
      </p:sp>
      <p:pic>
        <p:nvPicPr>
          <p:cNvPr id="197" name="Picture 2" descr="Picture 2"/>
          <p:cNvPicPr>
            <a:picLocks noChangeAspect="1"/>
          </p:cNvPicPr>
          <p:nvPr/>
        </p:nvPicPr>
        <p:blipFill>
          <a:blip r:embed="rId2">
            <a:extLst/>
          </a:blip>
          <a:stretch>
            <a:fillRect/>
          </a:stretch>
        </p:blipFill>
        <p:spPr>
          <a:xfrm>
            <a:off x="1192212" y="758825"/>
            <a:ext cx="1030288" cy="1030288"/>
          </a:xfrm>
          <a:prstGeom prst="rect">
            <a:avLst/>
          </a:prstGeom>
          <a:ln w="12700">
            <a:miter lim="400000"/>
          </a:ln>
        </p:spPr>
      </p:pic>
      <p:pic>
        <p:nvPicPr>
          <p:cNvPr id="198"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 name="Title 1"/>
          <p:cNvSpPr txBox="1"/>
          <p:nvPr>
            <p:ph type="title"/>
          </p:nvPr>
        </p:nvSpPr>
        <p:spPr>
          <a:xfrm>
            <a:off x="2022474" y="1069975"/>
            <a:ext cx="3078166" cy="585788"/>
          </a:xfrm>
          <a:prstGeom prst="rect">
            <a:avLst/>
          </a:prstGeom>
        </p:spPr>
        <p:txBody>
          <a:bodyPr/>
          <a:lstStyle>
            <a:lvl1pPr defTabSz="758951">
              <a:defRPr sz="3200">
                <a:solidFill>
                  <a:srgbClr val="7030A0"/>
                </a:solidFill>
                <a:latin typeface="Futura Std Medium Condensed"/>
                <a:ea typeface="Futura Std Medium Condensed"/>
                <a:cs typeface="Futura Std Medium Condensed"/>
                <a:sym typeface="Futura Std Medium Condensed"/>
              </a:defRPr>
            </a:lvl1pPr>
          </a:lstStyle>
          <a:p>
            <a:pPr/>
            <a:r>
              <a:t>OBJETIVOS</a:t>
            </a:r>
          </a:p>
        </p:txBody>
      </p:sp>
      <p:sp>
        <p:nvSpPr>
          <p:cNvPr id="102" name="Content Placeholder 2"/>
          <p:cNvSpPr txBox="1"/>
          <p:nvPr>
            <p:ph type="body" idx="1"/>
          </p:nvPr>
        </p:nvSpPr>
        <p:spPr>
          <a:xfrm>
            <a:off x="1256669" y="2064631"/>
            <a:ext cx="9432599" cy="5367097"/>
          </a:xfrm>
          <a:prstGeom prst="rect">
            <a:avLst/>
          </a:prstGeom>
        </p:spPr>
        <p:txBody>
          <a:bodyPr/>
          <a:lstStyle/>
          <a:p>
            <a:pPr marL="228599" indent="-228599" defTabSz="584200">
              <a:lnSpc>
                <a:spcPct val="100000"/>
              </a:lnSpc>
              <a:spcBef>
                <a:spcPts val="600"/>
              </a:spcBef>
              <a:buSzPct val="145000"/>
              <a:defRPr>
                <a:latin typeface="Cambria"/>
                <a:ea typeface="Cambria"/>
                <a:cs typeface="Cambria"/>
                <a:sym typeface="Cambria"/>
              </a:defRPr>
            </a:pPr>
            <a:r>
              <a:t>Considerar la manera en que en el texto bíblico se interpreta la intervención de Dios en los procesos de liberación del pueblo judío en su cautiverio.</a:t>
            </a:r>
          </a:p>
          <a:p>
            <a:pPr marL="228599" indent="-228599" defTabSz="584200">
              <a:lnSpc>
                <a:spcPct val="100000"/>
              </a:lnSpc>
              <a:spcBef>
                <a:spcPts val="600"/>
              </a:spcBef>
              <a:buSzPct val="145000"/>
              <a:defRPr>
                <a:latin typeface="Cambria"/>
                <a:ea typeface="Cambria"/>
                <a:cs typeface="Cambria"/>
                <a:sym typeface="Cambria"/>
              </a:defRPr>
            </a:pPr>
            <a:r>
              <a:t>Reflexionar sobre cómo la voluntad, la fe y la esperanza sostenida contribuyen a viabilizar las acciones liberadoras de Dios.</a:t>
            </a:r>
          </a:p>
          <a:p>
            <a:pPr marL="228599" indent="-228599" defTabSz="584200">
              <a:lnSpc>
                <a:spcPct val="100000"/>
              </a:lnSpc>
              <a:spcBef>
                <a:spcPts val="600"/>
              </a:spcBef>
              <a:buSzPct val="145000"/>
              <a:defRPr>
                <a:latin typeface="Cambria"/>
                <a:ea typeface="Cambria"/>
                <a:cs typeface="Cambria"/>
                <a:sym typeface="Cambria"/>
              </a:defRPr>
            </a:pPr>
            <a:r>
              <a:t>Evaluar cómo el protagonismo y centralidad de Dios en los procesos de liberación histórica y espiritual nos inspira para luchar por la liberación de todo tipo de cautiverio.</a:t>
            </a:r>
          </a:p>
        </p:txBody>
      </p:sp>
      <p:sp>
        <p:nvSpPr>
          <p:cNvPr id="103" name="Straight Connector 5"/>
          <p:cNvSpPr/>
          <p:nvPr/>
        </p:nvSpPr>
        <p:spPr>
          <a:xfrm flipV="1">
            <a:off x="2124074" y="1562100"/>
            <a:ext cx="7697790" cy="93665"/>
          </a:xfrm>
          <a:prstGeom prst="line">
            <a:avLst/>
          </a:prstGeom>
          <a:ln w="25400">
            <a:solidFill>
              <a:srgbClr val="7030A0"/>
            </a:solidFill>
            <a:miter/>
          </a:ln>
        </p:spPr>
        <p:txBody>
          <a:bodyPr lIns="45718" tIns="45718" rIns="45718" bIns="45718"/>
          <a:lstStyle/>
          <a:p>
            <a:pPr/>
          </a:p>
        </p:txBody>
      </p:sp>
      <p:pic>
        <p:nvPicPr>
          <p:cNvPr id="104" name="Picture 4" descr="Picture 4"/>
          <p:cNvPicPr>
            <a:picLocks noChangeAspect="1"/>
          </p:cNvPicPr>
          <p:nvPr/>
        </p:nvPicPr>
        <p:blipFill>
          <a:blip r:embed="rId2">
            <a:extLst/>
          </a:blip>
          <a:stretch>
            <a:fillRect/>
          </a:stretch>
        </p:blipFill>
        <p:spPr>
          <a:xfrm>
            <a:off x="755650" y="798512"/>
            <a:ext cx="1128713" cy="1128713"/>
          </a:xfrm>
          <a:prstGeom prst="rect">
            <a:avLst/>
          </a:prstGeom>
          <a:ln w="12700">
            <a:miter lim="400000"/>
          </a:ln>
        </p:spPr>
      </p:pic>
      <p:pic>
        <p:nvPicPr>
          <p:cNvPr id="105" name="Picture 4" descr="Picture 4"/>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 name="Title 1"/>
          <p:cNvSpPr txBox="1"/>
          <p:nvPr>
            <p:ph type="title"/>
          </p:nvPr>
        </p:nvSpPr>
        <p:spPr>
          <a:xfrm>
            <a:off x="2227263" y="1001712"/>
            <a:ext cx="3999368" cy="585788"/>
          </a:xfrm>
          <a:prstGeom prst="rect">
            <a:avLst/>
          </a:prstGeom>
        </p:spPr>
        <p:txBody>
          <a:bodyPr/>
          <a:lstStyle>
            <a:lvl1pPr defTabSz="758951">
              <a:defRPr sz="3200">
                <a:solidFill>
                  <a:srgbClr val="D62212"/>
                </a:solidFill>
                <a:latin typeface="Futura Std Medium Condensed"/>
                <a:ea typeface="Futura Std Medium Condensed"/>
                <a:cs typeface="Futura Std Medium Condensed"/>
                <a:sym typeface="Futura Std Medium Condensed"/>
              </a:defRPr>
            </a:lvl1pPr>
          </a:lstStyle>
          <a:p>
            <a:pPr/>
            <a:r>
              <a:t>VOCABULARIO</a:t>
            </a:r>
          </a:p>
        </p:txBody>
      </p:sp>
      <p:sp>
        <p:nvSpPr>
          <p:cNvPr id="108" name="Content Placeholder 2"/>
          <p:cNvSpPr txBox="1"/>
          <p:nvPr>
            <p:ph type="body" idx="1"/>
          </p:nvPr>
        </p:nvSpPr>
        <p:spPr>
          <a:xfrm>
            <a:off x="1439723" y="2595613"/>
            <a:ext cx="9312554" cy="3938508"/>
          </a:xfrm>
          <a:prstGeom prst="rect">
            <a:avLst/>
          </a:prstGeom>
        </p:spPr>
        <p:txBody>
          <a:bodyPr/>
          <a:lstStyle/>
          <a:p>
            <a:pPr marL="0" indent="0" defTabSz="584200">
              <a:lnSpc>
                <a:spcPct val="100000"/>
              </a:lnSpc>
              <a:spcBef>
                <a:spcPts val="600"/>
              </a:spcBef>
              <a:buSzTx/>
              <a:buNone/>
              <a:defRPr b="1" sz="2600">
                <a:solidFill>
                  <a:srgbClr val="3B3838"/>
                </a:solidFill>
                <a:latin typeface="Cambria"/>
                <a:ea typeface="Cambria"/>
                <a:cs typeface="Cambria"/>
                <a:sym typeface="Cambria"/>
              </a:defRPr>
            </a:pPr>
            <a:r>
              <a:t>Decreto: </a:t>
            </a:r>
            <a:r>
              <a:rPr b="0"/>
              <a:t>Se refiere al tipo de resolución, determinación, decisión que toma una persona o –generalmente– un organismo que ocupa una posición de poder y autoridad. En el contexto del pasaje bíblico estudiado se refiere a una determinación que conlleva tolerancia a las prácticas religiosas. </a:t>
            </a:r>
            <a:endParaRPr b="0"/>
          </a:p>
          <a:p>
            <a:pPr marL="0" indent="0" defTabSz="584200">
              <a:lnSpc>
                <a:spcPct val="100000"/>
              </a:lnSpc>
              <a:spcBef>
                <a:spcPts val="600"/>
              </a:spcBef>
              <a:buSzTx/>
              <a:buNone/>
              <a:defRPr b="1" sz="2600">
                <a:solidFill>
                  <a:srgbClr val="3B3838"/>
                </a:solidFill>
                <a:latin typeface="Cambria"/>
                <a:ea typeface="Cambria"/>
                <a:cs typeface="Cambria"/>
                <a:sym typeface="Cambria"/>
              </a:defRPr>
            </a:pPr>
            <a:endParaRPr b="0"/>
          </a:p>
          <a:p>
            <a:pPr marL="0" indent="0" defTabSz="584200">
              <a:lnSpc>
                <a:spcPct val="100000"/>
              </a:lnSpc>
              <a:spcBef>
                <a:spcPts val="600"/>
              </a:spcBef>
              <a:buSzTx/>
              <a:buNone/>
              <a:defRPr b="1" sz="2600">
                <a:solidFill>
                  <a:srgbClr val="3B3838"/>
                </a:solidFill>
                <a:latin typeface="Cambria"/>
                <a:ea typeface="Cambria"/>
                <a:cs typeface="Cambria"/>
                <a:sym typeface="Cambria"/>
              </a:defRPr>
            </a:pPr>
            <a:r>
              <a:t>Dracma:</a:t>
            </a:r>
            <a:r>
              <a:rPr b="0"/>
              <a:t> Re refiere a una antigua moneda griega que –aparentemente– fue fundida en plata y otras veces en oro.</a:t>
            </a:r>
            <a:endParaRPr b="0"/>
          </a:p>
        </p:txBody>
      </p:sp>
      <p:sp>
        <p:nvSpPr>
          <p:cNvPr id="109" name="Straight Connector 5"/>
          <p:cNvSpPr/>
          <p:nvPr/>
        </p:nvSpPr>
        <p:spPr>
          <a:xfrm>
            <a:off x="2381249" y="1587500"/>
            <a:ext cx="7307265" cy="0"/>
          </a:xfrm>
          <a:prstGeom prst="line">
            <a:avLst/>
          </a:prstGeom>
          <a:ln w="25400">
            <a:solidFill>
              <a:srgbClr val="D62212"/>
            </a:solidFill>
            <a:miter/>
          </a:ln>
        </p:spPr>
        <p:txBody>
          <a:bodyPr lIns="45718" tIns="45718" rIns="45718" bIns="45718"/>
          <a:lstStyle/>
          <a:p>
            <a:pPr/>
          </a:p>
        </p:txBody>
      </p:sp>
      <p:pic>
        <p:nvPicPr>
          <p:cNvPr id="110" name="Picture 4" descr="Picture 4"/>
          <p:cNvPicPr>
            <a:picLocks noChangeAspect="1"/>
          </p:cNvPicPr>
          <p:nvPr/>
        </p:nvPicPr>
        <p:blipFill>
          <a:blip r:embed="rId2">
            <a:extLst/>
          </a:blip>
          <a:stretch>
            <a:fillRect/>
          </a:stretch>
        </p:blipFill>
        <p:spPr>
          <a:xfrm>
            <a:off x="960437" y="739775"/>
            <a:ext cx="1109663" cy="1109663"/>
          </a:xfrm>
          <a:prstGeom prst="rect">
            <a:avLst/>
          </a:prstGeom>
          <a:ln w="12700">
            <a:miter lim="400000"/>
          </a:ln>
        </p:spPr>
      </p:pic>
      <p:pic>
        <p:nvPicPr>
          <p:cNvPr id="111"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 name="Title 1"/>
          <p:cNvSpPr txBox="1"/>
          <p:nvPr>
            <p:ph type="title"/>
          </p:nvPr>
        </p:nvSpPr>
        <p:spPr>
          <a:xfrm>
            <a:off x="2316162" y="990600"/>
            <a:ext cx="8721726"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Esdras 1.1-2</a:t>
            </a:r>
          </a:p>
        </p:txBody>
      </p:sp>
      <p:sp>
        <p:nvSpPr>
          <p:cNvPr id="114"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15" name="RVR…"/>
          <p:cNvSpPr txBox="1"/>
          <p:nvPr/>
        </p:nvSpPr>
        <p:spPr>
          <a:xfrm>
            <a:off x="1466850" y="1914183"/>
            <a:ext cx="4300538" cy="4876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spcBef>
                <a:spcPts val="600"/>
              </a:spcBef>
              <a:defRPr sz="1900">
                <a:latin typeface="Cambria"/>
                <a:ea typeface="Cambria"/>
                <a:cs typeface="Cambria"/>
                <a:sym typeface="Cambria"/>
              </a:defRPr>
            </a:pPr>
            <a:r>
              <a:t>RVR</a:t>
            </a:r>
          </a:p>
          <a:p>
            <a:pPr defTabSz="368045">
              <a:spcBef>
                <a:spcPts val="600"/>
              </a:spcBef>
              <a:defRPr sz="1900">
                <a:latin typeface="Cambria"/>
                <a:ea typeface="Cambria"/>
                <a:cs typeface="Cambria"/>
                <a:sym typeface="Cambria"/>
              </a:defRPr>
            </a:pPr>
          </a:p>
          <a:p>
            <a:pPr defTabSz="368045">
              <a:spcBef>
                <a:spcPts val="600"/>
              </a:spcBef>
              <a:defRPr sz="1900">
                <a:latin typeface="Cambria"/>
                <a:ea typeface="Cambria"/>
                <a:cs typeface="Cambria"/>
                <a:sym typeface="Cambria"/>
              </a:defRPr>
            </a:pPr>
            <a:r>
              <a:t>1 En el primer año de Ciro, rey de Persia, para que se cumpliera la palabra de Jehová anunciada por boca de Jeremías, despertó Jehová el espíritu de Ciro, rey de Persia, el cual hizo pregonar de palabra y también por escrito en todo su reino, este decreto:</a:t>
            </a:r>
          </a:p>
          <a:p>
            <a:pPr defTabSz="368045">
              <a:spcBef>
                <a:spcPts val="600"/>
              </a:spcBef>
              <a:defRPr sz="1900">
                <a:latin typeface="Cambria"/>
                <a:ea typeface="Cambria"/>
                <a:cs typeface="Cambria"/>
                <a:sym typeface="Cambria"/>
              </a:defRPr>
            </a:pPr>
          </a:p>
          <a:p>
            <a:pPr defTabSz="368045">
              <a:spcBef>
                <a:spcPts val="600"/>
              </a:spcBef>
              <a:defRPr sz="1900">
                <a:latin typeface="Cambria"/>
                <a:ea typeface="Cambria"/>
                <a:cs typeface="Cambria"/>
                <a:sym typeface="Cambria"/>
              </a:defRPr>
            </a:pPr>
            <a:r>
              <a:t>2 «Así ha dicho Ciro, rey de Persia: Jehová, el Dios de los cielos, me ha dado todos los reinos de la tierra y me ha mandado que le edifique una casa en Jerusalén, que está en Judá. </a:t>
            </a:r>
            <a:br/>
          </a:p>
        </p:txBody>
      </p:sp>
      <p:sp>
        <p:nvSpPr>
          <p:cNvPr id="116" name="VP…"/>
          <p:cNvSpPr txBox="1"/>
          <p:nvPr/>
        </p:nvSpPr>
        <p:spPr>
          <a:xfrm>
            <a:off x="6426559" y="1871003"/>
            <a:ext cx="5023442" cy="43535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1900">
                <a:latin typeface="Cambria"/>
                <a:ea typeface="Cambria"/>
                <a:cs typeface="Cambria"/>
                <a:sym typeface="Cambria"/>
              </a:defRPr>
            </a:pPr>
            <a:r>
              <a:t>VP</a:t>
            </a:r>
          </a:p>
          <a:p>
            <a:pPr defTabSz="368045">
              <a:lnSpc>
                <a:spcPct val="120000"/>
              </a:lnSpc>
              <a:defRPr sz="1900">
                <a:latin typeface="Cambria"/>
                <a:ea typeface="Cambria"/>
                <a:cs typeface="Cambria"/>
                <a:sym typeface="Cambria"/>
              </a:defRPr>
            </a:pPr>
          </a:p>
          <a:p>
            <a:pPr defTabSz="368045">
              <a:spcBef>
                <a:spcPts val="600"/>
              </a:spcBef>
              <a:defRPr sz="1900">
                <a:latin typeface="Cambria"/>
                <a:ea typeface="Cambria"/>
                <a:cs typeface="Cambria"/>
                <a:sym typeface="Cambria"/>
              </a:defRPr>
            </a:pPr>
            <a:r>
              <a:t>1 En el primer año del reinado de Ciro, rey de Persia, y para que se cumpliera la palabra del Señor anunciada por Jeremías, el Señor impulsó a Ciro a que en todo su reino promulgara, de palabra y por escrito, este decreto: </a:t>
            </a:r>
          </a:p>
          <a:p>
            <a:pPr defTabSz="368045">
              <a:spcBef>
                <a:spcPts val="600"/>
              </a:spcBef>
              <a:defRPr sz="1900">
                <a:latin typeface="Cambria"/>
                <a:ea typeface="Cambria"/>
                <a:cs typeface="Cambria"/>
                <a:sym typeface="Cambria"/>
              </a:defRPr>
            </a:pPr>
          </a:p>
          <a:p>
            <a:pPr defTabSz="368045">
              <a:spcBef>
                <a:spcPts val="600"/>
              </a:spcBef>
              <a:defRPr sz="1900">
                <a:latin typeface="Cambria"/>
                <a:ea typeface="Cambria"/>
                <a:cs typeface="Cambria"/>
                <a:sym typeface="Cambria"/>
              </a:defRPr>
            </a:pPr>
            <a:r>
              <a:t>2 «Ciro, rey de Persia, declara lo siguiente: El Señor, Dios de los cielos, ha puesto en mis manos todos los reinos de la tierra, y me ha encargado que le construya un templo en Jerusalén, que está en la región de Judá. </a:t>
            </a:r>
            <a:br/>
          </a:p>
        </p:txBody>
      </p:sp>
      <p:pic>
        <p:nvPicPr>
          <p:cNvPr id="117"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18"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 name="Title 1"/>
          <p:cNvSpPr txBox="1"/>
          <p:nvPr>
            <p:ph type="title"/>
          </p:nvPr>
        </p:nvSpPr>
        <p:spPr>
          <a:xfrm>
            <a:off x="2303461" y="990600"/>
            <a:ext cx="9366024"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Esdras 1.3-4</a:t>
            </a:r>
          </a:p>
        </p:txBody>
      </p:sp>
      <p:sp>
        <p:nvSpPr>
          <p:cNvPr id="121"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22" name="RVR…"/>
          <p:cNvSpPr txBox="1"/>
          <p:nvPr/>
        </p:nvSpPr>
        <p:spPr>
          <a:xfrm>
            <a:off x="1826683" y="1861492"/>
            <a:ext cx="4300539" cy="498856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10000"/>
              </a:lnSpc>
              <a:spcBef>
                <a:spcPts val="600"/>
              </a:spcBef>
              <a:defRPr sz="1900">
                <a:latin typeface="Cambria"/>
                <a:ea typeface="Cambria"/>
                <a:cs typeface="Cambria"/>
                <a:sym typeface="Cambria"/>
              </a:defRPr>
            </a:pPr>
            <a:r>
              <a:t>RVR</a:t>
            </a:r>
          </a:p>
          <a:p>
            <a:pPr defTabSz="368045">
              <a:lnSpc>
                <a:spcPct val="110000"/>
              </a:lnSpc>
              <a:spcBef>
                <a:spcPts val="600"/>
              </a:spcBef>
              <a:defRPr sz="1900">
                <a:latin typeface="Cambria"/>
                <a:ea typeface="Cambria"/>
                <a:cs typeface="Cambria"/>
                <a:sym typeface="Cambria"/>
              </a:defRPr>
            </a:pPr>
          </a:p>
          <a:p>
            <a:pPr defTabSz="368045">
              <a:lnSpc>
                <a:spcPct val="110000"/>
              </a:lnSpc>
              <a:spcBef>
                <a:spcPts val="600"/>
              </a:spcBef>
              <a:defRPr sz="1900">
                <a:latin typeface="Cambria"/>
                <a:ea typeface="Cambria"/>
                <a:cs typeface="Cambria"/>
                <a:sym typeface="Cambria"/>
              </a:defRPr>
            </a:pPr>
            <a:r>
              <a:t>3 Quien de entre vosotros pertenezca a su pueblo, sea Dios con él, suba a Jerusalén, que está en Judá, y edifique la casa a Jehová, Dios de Israel (él es el Dios), la cual está en Jerusalén. </a:t>
            </a:r>
          </a:p>
          <a:p>
            <a:pPr defTabSz="368045">
              <a:lnSpc>
                <a:spcPct val="110000"/>
              </a:lnSpc>
              <a:spcBef>
                <a:spcPts val="600"/>
              </a:spcBef>
              <a:defRPr sz="1900">
                <a:latin typeface="Cambria"/>
                <a:ea typeface="Cambria"/>
                <a:cs typeface="Cambria"/>
                <a:sym typeface="Cambria"/>
              </a:defRPr>
            </a:pPr>
          </a:p>
          <a:p>
            <a:pPr defTabSz="368045">
              <a:lnSpc>
                <a:spcPct val="110000"/>
              </a:lnSpc>
              <a:spcBef>
                <a:spcPts val="600"/>
              </a:spcBef>
              <a:defRPr sz="1900">
                <a:latin typeface="Cambria"/>
                <a:ea typeface="Cambria"/>
                <a:cs typeface="Cambria"/>
                <a:sym typeface="Cambria"/>
              </a:defRPr>
            </a:pPr>
            <a:r>
              <a:t>4 Y a todo el que haya quedado, en cualquier lugar donde habite, que las gentes de su lugar lo ayuden con plata, oro, bienes y ganados, además de ofrendas voluntarias para la casa de Dios, la cual está en Jerusalén.»</a:t>
            </a:r>
            <a:br/>
          </a:p>
        </p:txBody>
      </p:sp>
      <p:sp>
        <p:nvSpPr>
          <p:cNvPr id="123" name="VP…"/>
          <p:cNvSpPr txBox="1"/>
          <p:nvPr/>
        </p:nvSpPr>
        <p:spPr>
          <a:xfrm>
            <a:off x="6316848" y="1885526"/>
            <a:ext cx="4976146" cy="43738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10000"/>
              </a:lnSpc>
              <a:spcBef>
                <a:spcPts val="2600"/>
              </a:spcBef>
              <a:defRPr sz="1900">
                <a:latin typeface="Cambria"/>
                <a:ea typeface="Cambria"/>
                <a:cs typeface="Cambria"/>
                <a:sym typeface="Cambria"/>
              </a:defRPr>
            </a:pPr>
            <a:r>
              <a:t>VP</a:t>
            </a:r>
          </a:p>
          <a:p>
            <a:pPr defTabSz="368045">
              <a:lnSpc>
                <a:spcPct val="110000"/>
              </a:lnSpc>
              <a:spcBef>
                <a:spcPts val="600"/>
              </a:spcBef>
              <a:defRPr sz="1900">
                <a:latin typeface="Cambria"/>
                <a:ea typeface="Cambria"/>
                <a:cs typeface="Cambria"/>
                <a:sym typeface="Cambria"/>
              </a:defRPr>
            </a:pPr>
          </a:p>
          <a:p>
            <a:pPr defTabSz="368045">
              <a:lnSpc>
                <a:spcPct val="110000"/>
              </a:lnSpc>
              <a:spcBef>
                <a:spcPts val="600"/>
              </a:spcBef>
              <a:defRPr sz="1900">
                <a:latin typeface="Cambria"/>
                <a:ea typeface="Cambria"/>
                <a:cs typeface="Cambria"/>
                <a:sym typeface="Cambria"/>
              </a:defRPr>
            </a:pPr>
            <a:r>
              <a:t>3 Así que, a cualquiera de ustedes que pertenezca al pueblo del Señor, que Dios lo ayude, y vaya a Jerusalén, que está en Judá, a construir el templo del Señor, el Dios de Israel, que es el Dios que habita en Jerusalén. </a:t>
            </a:r>
          </a:p>
          <a:p>
            <a:pPr defTabSz="368045">
              <a:lnSpc>
                <a:spcPct val="110000"/>
              </a:lnSpc>
              <a:spcBef>
                <a:spcPts val="600"/>
              </a:spcBef>
              <a:defRPr sz="1900">
                <a:latin typeface="Cambria"/>
                <a:ea typeface="Cambria"/>
                <a:cs typeface="Cambria"/>
                <a:sym typeface="Cambria"/>
              </a:defRPr>
            </a:pPr>
          </a:p>
          <a:p>
            <a:pPr defTabSz="368045">
              <a:lnSpc>
                <a:spcPct val="110000"/>
              </a:lnSpc>
              <a:spcBef>
                <a:spcPts val="600"/>
              </a:spcBef>
              <a:defRPr sz="1900">
                <a:latin typeface="Cambria"/>
                <a:ea typeface="Cambria"/>
                <a:cs typeface="Cambria"/>
                <a:sym typeface="Cambria"/>
              </a:defRPr>
            </a:pPr>
            <a:r>
              <a:t>4 Y a cualquiera de los sobrevivientes que emigre del lugar donde ahora vive, que le ayuden sus vecinos con plata, oro, bienes y ganado, además de donativos para el templo de Dios en Jerusalén.»</a:t>
            </a:r>
          </a:p>
        </p:txBody>
      </p:sp>
      <p:pic>
        <p:nvPicPr>
          <p:cNvPr id="124"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25" name="Picture 6" descr="Picture 6"/>
          <p:cNvPicPr>
            <a:picLocks noChangeAspect="1"/>
          </p:cNvPicPr>
          <p:nvPr/>
        </p:nvPicPr>
        <p:blipFill>
          <a:blip r:embed="rId3">
            <a:extLst/>
          </a:blip>
          <a:stretch>
            <a:fillRect/>
          </a:stretch>
        </p:blipFill>
        <p:spPr>
          <a:xfrm>
            <a:off x="10354718" y="6143297"/>
            <a:ext cx="1697039" cy="604840"/>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 name="Title 1"/>
          <p:cNvSpPr txBox="1"/>
          <p:nvPr>
            <p:ph type="title"/>
          </p:nvPr>
        </p:nvSpPr>
        <p:spPr>
          <a:xfrm>
            <a:off x="2303462" y="990600"/>
            <a:ext cx="8721726"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a:t>
            </a:r>
            <a:r>
              <a:rPr b="1">
                <a:solidFill>
                  <a:srgbClr val="843C0B"/>
                </a:solidFill>
                <a:latin typeface="Futura PT Medium"/>
                <a:ea typeface="Futura PT Medium"/>
                <a:cs typeface="Futura PT Medium"/>
                <a:sym typeface="Futura PT Medium"/>
              </a:rPr>
              <a:t> Esdras 1.5-6</a:t>
            </a:r>
          </a:p>
        </p:txBody>
      </p:sp>
      <p:sp>
        <p:nvSpPr>
          <p:cNvPr id="128"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29" name="RVR…"/>
          <p:cNvSpPr txBox="1"/>
          <p:nvPr/>
        </p:nvSpPr>
        <p:spPr>
          <a:xfrm>
            <a:off x="1670050" y="1807685"/>
            <a:ext cx="4300538" cy="47396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1900">
                <a:latin typeface="Cambria"/>
                <a:ea typeface="Cambria"/>
                <a:cs typeface="Cambria"/>
                <a:sym typeface="Cambria"/>
              </a:defRPr>
            </a:pPr>
            <a:r>
              <a:t>RVR</a:t>
            </a:r>
          </a:p>
          <a:p>
            <a:pPr defTabSz="368045">
              <a:lnSpc>
                <a:spcPct val="120000"/>
              </a:lnSpc>
              <a:defRPr sz="1900">
                <a:latin typeface="Cambria"/>
                <a:ea typeface="Cambria"/>
                <a:cs typeface="Cambria"/>
                <a:sym typeface="Cambria"/>
              </a:defRPr>
            </a:pPr>
          </a:p>
          <a:p>
            <a:pPr defTabSz="368045">
              <a:lnSpc>
                <a:spcPct val="120000"/>
              </a:lnSpc>
              <a:defRPr sz="1900">
                <a:latin typeface="Cambria"/>
                <a:ea typeface="Cambria"/>
                <a:cs typeface="Cambria"/>
                <a:sym typeface="Cambria"/>
              </a:defRPr>
            </a:pPr>
            <a:r>
              <a:t>5 Entonces se levantaron los jefes de las casas paternas de Judá y de Benjamín, los sacerdotes y levitas, todos aquellos a quienes Dios puso en su corazón subir a edificar la casa de Jehová, la cual está en Jerusalén. </a:t>
            </a:r>
          </a:p>
          <a:p>
            <a:pPr defTabSz="368045">
              <a:lnSpc>
                <a:spcPct val="120000"/>
              </a:lnSpc>
              <a:defRPr sz="1900">
                <a:latin typeface="Cambria"/>
                <a:ea typeface="Cambria"/>
                <a:cs typeface="Cambria"/>
                <a:sym typeface="Cambria"/>
              </a:defRPr>
            </a:pPr>
          </a:p>
          <a:p>
            <a:pPr defTabSz="368045">
              <a:lnSpc>
                <a:spcPct val="120000"/>
              </a:lnSpc>
              <a:defRPr sz="1900">
                <a:latin typeface="Cambria"/>
                <a:ea typeface="Cambria"/>
                <a:cs typeface="Cambria"/>
                <a:sym typeface="Cambria"/>
              </a:defRPr>
            </a:pPr>
            <a:r>
              <a:t>6 Y todos los que habitaban en los alrededores los ayudaron con plata y oro, con bienes y ganado, y con cosas preciosas, además de toda clase de ofrendas voluntarias. </a:t>
            </a:r>
          </a:p>
        </p:txBody>
      </p:sp>
      <p:sp>
        <p:nvSpPr>
          <p:cNvPr id="130" name="VP…"/>
          <p:cNvSpPr txBox="1"/>
          <p:nvPr/>
        </p:nvSpPr>
        <p:spPr>
          <a:xfrm>
            <a:off x="6426559" y="1746302"/>
            <a:ext cx="4602863" cy="45999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000">
                <a:latin typeface="Cambria"/>
                <a:ea typeface="Cambria"/>
                <a:cs typeface="Cambria"/>
                <a:sym typeface="Cambria"/>
              </a:defRPr>
            </a:pPr>
            <a:r>
              <a:t>VP</a:t>
            </a:r>
            <a:endParaRPr sz="2300"/>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5 Los jefes de las familias de Judá y Benjamín, y los sacerdotes y los levitas, o sea todos los que habían sido animados por Dios, se prepararon para ir a Jerusalén y reconstruir el templo del Señor. </a:t>
            </a:r>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6 Todos sus vecinos les ayudaron con plata, oro, bienes, ganado y objetos valiosos, además de toda clase de ofrendas voluntarias. </a:t>
            </a:r>
          </a:p>
        </p:txBody>
      </p:sp>
      <p:pic>
        <p:nvPicPr>
          <p:cNvPr id="131"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32"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 name="Title 1"/>
          <p:cNvSpPr txBox="1"/>
          <p:nvPr>
            <p:ph type="title"/>
          </p:nvPr>
        </p:nvSpPr>
        <p:spPr>
          <a:xfrm>
            <a:off x="2303462" y="990600"/>
            <a:ext cx="8721726"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a:t>
            </a:r>
            <a:r>
              <a:rPr b="1">
                <a:solidFill>
                  <a:srgbClr val="843C0B"/>
                </a:solidFill>
                <a:latin typeface="Futura PT Medium"/>
                <a:ea typeface="Futura PT Medium"/>
                <a:cs typeface="Futura PT Medium"/>
                <a:sym typeface="Futura PT Medium"/>
              </a:rPr>
              <a:t> Esdras 1.7-8</a:t>
            </a:r>
          </a:p>
        </p:txBody>
      </p:sp>
      <p:sp>
        <p:nvSpPr>
          <p:cNvPr id="135"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36" name="RVR…"/>
          <p:cNvSpPr txBox="1"/>
          <p:nvPr/>
        </p:nvSpPr>
        <p:spPr>
          <a:xfrm>
            <a:off x="1644650" y="1893622"/>
            <a:ext cx="4300538" cy="4229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100">
                <a:latin typeface="Cambria"/>
                <a:ea typeface="Cambria"/>
                <a:cs typeface="Cambria"/>
                <a:sym typeface="Cambria"/>
              </a:defRPr>
            </a:pPr>
            <a:r>
              <a:t>RVR</a:t>
            </a:r>
          </a:p>
          <a:p>
            <a:pPr defTabSz="368045">
              <a:lnSpc>
                <a:spcPct val="120000"/>
              </a:lnSpc>
              <a:defRPr b="1" sz="2100">
                <a:latin typeface="Cambria"/>
                <a:ea typeface="Cambria"/>
                <a:cs typeface="Cambria"/>
                <a:sym typeface="Cambria"/>
              </a:defRPr>
            </a:pPr>
          </a:p>
          <a:p>
            <a:pPr defTabSz="368045">
              <a:lnSpc>
                <a:spcPct val="120000"/>
              </a:lnSpc>
              <a:defRPr sz="2100">
                <a:latin typeface="Cambria"/>
                <a:ea typeface="Cambria"/>
                <a:cs typeface="Cambria"/>
                <a:sym typeface="Cambria"/>
              </a:defRPr>
            </a:pPr>
            <a:r>
              <a:t>7 El rey Ciro sacó los utensilios de la casa de Jehová que Nabucodonosor se había llevado de Jerusalén y había depositado en la casa de sus dioses. </a:t>
            </a:r>
          </a:p>
          <a:p>
            <a:pPr defTabSz="368045">
              <a:lnSpc>
                <a:spcPct val="120000"/>
              </a:lnSpc>
              <a:defRPr sz="2100">
                <a:latin typeface="Cambria"/>
                <a:ea typeface="Cambria"/>
                <a:cs typeface="Cambria"/>
                <a:sym typeface="Cambria"/>
              </a:defRPr>
            </a:pPr>
          </a:p>
          <a:p>
            <a:pPr defTabSz="368045">
              <a:lnSpc>
                <a:spcPct val="120000"/>
              </a:lnSpc>
              <a:defRPr sz="2100">
                <a:latin typeface="Cambria"/>
                <a:ea typeface="Cambria"/>
                <a:cs typeface="Cambria"/>
                <a:sym typeface="Cambria"/>
              </a:defRPr>
            </a:pPr>
            <a:r>
              <a:t>8 Los sacó, pues, Ciro, rey de Persia, por medio del tesorero Mitrídates, el cual los contó y se los entregó a Sesbasar, príncipe de Judá.</a:t>
            </a:r>
          </a:p>
        </p:txBody>
      </p:sp>
      <p:sp>
        <p:nvSpPr>
          <p:cNvPr id="137" name="VP…"/>
          <p:cNvSpPr txBox="1"/>
          <p:nvPr/>
        </p:nvSpPr>
        <p:spPr>
          <a:xfrm>
            <a:off x="6460425" y="1885949"/>
            <a:ext cx="4602863" cy="46101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100">
                <a:latin typeface="Cambria"/>
                <a:ea typeface="Cambria"/>
                <a:cs typeface="Cambria"/>
                <a:sym typeface="Cambria"/>
              </a:defRPr>
            </a:pPr>
            <a:r>
              <a:t>VP</a:t>
            </a:r>
          </a:p>
          <a:p>
            <a:pPr defTabSz="368045">
              <a:lnSpc>
                <a:spcPct val="120000"/>
              </a:lnSpc>
              <a:defRPr sz="2100">
                <a:latin typeface="Cambria"/>
                <a:ea typeface="Cambria"/>
                <a:cs typeface="Cambria"/>
                <a:sym typeface="Cambria"/>
              </a:defRPr>
            </a:pPr>
          </a:p>
          <a:p>
            <a:pPr defTabSz="368045">
              <a:lnSpc>
                <a:spcPct val="120000"/>
              </a:lnSpc>
              <a:defRPr sz="2100">
                <a:latin typeface="Cambria"/>
                <a:ea typeface="Cambria"/>
                <a:cs typeface="Cambria"/>
                <a:sym typeface="Cambria"/>
              </a:defRPr>
            </a:pPr>
            <a:r>
              <a:t>7 El rey Ciro, por su parte, hizo entrega de los utensilios del templo del Señor, que Nabucodonosor había sacado de Jerusalén y llevado al templo de sus dioses. </a:t>
            </a:r>
          </a:p>
          <a:p>
            <a:pPr defTabSz="368045">
              <a:lnSpc>
                <a:spcPct val="120000"/>
              </a:lnSpc>
              <a:defRPr sz="2100">
                <a:latin typeface="Cambria"/>
                <a:ea typeface="Cambria"/>
                <a:cs typeface="Cambria"/>
                <a:sym typeface="Cambria"/>
              </a:defRPr>
            </a:pPr>
          </a:p>
          <a:p>
            <a:pPr defTabSz="368045">
              <a:lnSpc>
                <a:spcPct val="120000"/>
              </a:lnSpc>
              <a:defRPr sz="2100">
                <a:latin typeface="Cambria"/>
                <a:ea typeface="Cambria"/>
                <a:cs typeface="Cambria"/>
                <a:sym typeface="Cambria"/>
              </a:defRPr>
            </a:pPr>
            <a:r>
              <a:t>8 Ciro los devolvió por conducto de Mitrídates, el tesorero, quien después de contarlos los entregó a Sesbasar, gobernador de Judá.</a:t>
            </a:r>
          </a:p>
        </p:txBody>
      </p:sp>
      <p:pic>
        <p:nvPicPr>
          <p:cNvPr id="138"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39"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 name="Title 1"/>
          <p:cNvSpPr txBox="1"/>
          <p:nvPr>
            <p:ph type="title"/>
          </p:nvPr>
        </p:nvSpPr>
        <p:spPr>
          <a:xfrm>
            <a:off x="2303462" y="990600"/>
            <a:ext cx="8721726"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a:t>
            </a:r>
            <a:r>
              <a:rPr b="1">
                <a:solidFill>
                  <a:srgbClr val="843C0B"/>
                </a:solidFill>
                <a:latin typeface="Futura PT Medium"/>
                <a:ea typeface="Futura PT Medium"/>
                <a:cs typeface="Futura PT Medium"/>
                <a:sym typeface="Futura PT Medium"/>
              </a:rPr>
              <a:t> Esdras 1.11</a:t>
            </a:r>
          </a:p>
        </p:txBody>
      </p:sp>
      <p:sp>
        <p:nvSpPr>
          <p:cNvPr id="142"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43" name="RVR…"/>
          <p:cNvSpPr txBox="1"/>
          <p:nvPr/>
        </p:nvSpPr>
        <p:spPr>
          <a:xfrm>
            <a:off x="1640416" y="2136139"/>
            <a:ext cx="4300539" cy="36017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200">
                <a:latin typeface="Cambria"/>
                <a:ea typeface="Cambria"/>
                <a:cs typeface="Cambria"/>
                <a:sym typeface="Cambria"/>
              </a:defRPr>
            </a:pPr>
            <a:r>
              <a:t>RVR</a:t>
            </a:r>
          </a:p>
          <a:p>
            <a:pPr defTabSz="368045">
              <a:lnSpc>
                <a:spcPct val="120000"/>
              </a:lnSpc>
              <a:defRPr sz="2200">
                <a:latin typeface="Cambria"/>
                <a:ea typeface="Cambria"/>
                <a:cs typeface="Cambria"/>
                <a:sym typeface="Cambria"/>
              </a:defRPr>
            </a:pPr>
          </a:p>
          <a:p>
            <a:pPr defTabSz="368045">
              <a:lnSpc>
                <a:spcPct val="120000"/>
              </a:lnSpc>
              <a:defRPr sz="2200">
                <a:latin typeface="Cambria"/>
                <a:ea typeface="Cambria"/>
                <a:cs typeface="Cambria"/>
                <a:sym typeface="Cambria"/>
              </a:defRPr>
            </a:pPr>
            <a:r>
              <a:t>11 Todos los utensilios de oro y de plaEn total, los utensilios de oro y de plata eran cinco mil cuatrocientos. Todo esto lo hizo llevar Sesbasar con los que subieron del cautiverio de Babilonia a Jerusalén.</a:t>
            </a:r>
          </a:p>
        </p:txBody>
      </p:sp>
      <p:sp>
        <p:nvSpPr>
          <p:cNvPr id="144" name="VP…"/>
          <p:cNvSpPr txBox="1"/>
          <p:nvPr/>
        </p:nvSpPr>
        <p:spPr>
          <a:xfrm>
            <a:off x="6422325" y="2142913"/>
            <a:ext cx="4602863" cy="28092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200">
                <a:latin typeface="Cambria"/>
                <a:ea typeface="Cambria"/>
                <a:cs typeface="Cambria"/>
                <a:sym typeface="Cambria"/>
              </a:defRPr>
            </a:pPr>
            <a:r>
              <a:t>VP</a:t>
            </a:r>
          </a:p>
          <a:p>
            <a:pPr defTabSz="368045">
              <a:lnSpc>
                <a:spcPct val="120000"/>
              </a:lnSpc>
              <a:defRPr sz="2200">
                <a:latin typeface="Cambria"/>
                <a:ea typeface="Cambria"/>
                <a:cs typeface="Cambria"/>
                <a:sym typeface="Cambria"/>
              </a:defRPr>
            </a:pPr>
          </a:p>
          <a:p>
            <a:pPr defTabSz="368045">
              <a:lnSpc>
                <a:spcPct val="120000"/>
              </a:lnSpc>
              <a:defRPr sz="2200">
                <a:latin typeface="Cambria"/>
                <a:ea typeface="Cambria"/>
                <a:cs typeface="Cambria"/>
                <a:sym typeface="Cambria"/>
              </a:defRPr>
            </a:pPr>
            <a:r>
              <a:t>11 El total de objetos de oro y plata fue de cinco mil cuatrocientos. Todo esto lo llevó Sesbasar de vuelta a Jerusalén, al regresar de Babilonia con los desterrados.</a:t>
            </a:r>
          </a:p>
        </p:txBody>
      </p:sp>
      <p:pic>
        <p:nvPicPr>
          <p:cNvPr id="145"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46"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 name="Title 1"/>
          <p:cNvSpPr txBox="1"/>
          <p:nvPr>
            <p:ph type="title"/>
          </p:nvPr>
        </p:nvSpPr>
        <p:spPr>
          <a:xfrm>
            <a:off x="2303462" y="990600"/>
            <a:ext cx="8721726"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a:t>
            </a:r>
            <a:r>
              <a:rPr b="1">
                <a:solidFill>
                  <a:srgbClr val="843C0B"/>
                </a:solidFill>
                <a:latin typeface="Futura PT Medium"/>
                <a:ea typeface="Futura PT Medium"/>
                <a:cs typeface="Futura PT Medium"/>
                <a:sym typeface="Futura PT Medium"/>
              </a:rPr>
              <a:t> Esdras 2.64-65</a:t>
            </a:r>
          </a:p>
        </p:txBody>
      </p:sp>
      <p:sp>
        <p:nvSpPr>
          <p:cNvPr id="149"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50" name="RVR…"/>
          <p:cNvSpPr txBox="1"/>
          <p:nvPr/>
        </p:nvSpPr>
        <p:spPr>
          <a:xfrm>
            <a:off x="1623483" y="2061633"/>
            <a:ext cx="4300539" cy="439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200">
                <a:latin typeface="Cambria"/>
                <a:ea typeface="Cambria"/>
                <a:cs typeface="Cambria"/>
                <a:sym typeface="Cambria"/>
              </a:defRPr>
            </a:pPr>
            <a:r>
              <a:t>RVR</a:t>
            </a:r>
          </a:p>
          <a:p>
            <a:pPr defTabSz="368045">
              <a:lnSpc>
                <a:spcPct val="120000"/>
              </a:lnSpc>
              <a:defRPr b="1" sz="2200">
                <a:latin typeface="Cambria"/>
                <a:ea typeface="Cambria"/>
                <a:cs typeface="Cambria"/>
                <a:sym typeface="Cambria"/>
              </a:defRPr>
            </a:pPr>
          </a:p>
          <a:p>
            <a:pPr defTabSz="368045">
              <a:lnSpc>
                <a:spcPct val="120000"/>
              </a:lnSpc>
              <a:defRPr sz="2200">
                <a:latin typeface="Cambria"/>
                <a:ea typeface="Cambria"/>
                <a:cs typeface="Cambria"/>
                <a:sym typeface="Cambria"/>
              </a:defRPr>
            </a:pPr>
            <a:r>
              <a:t>64 Toda la congregación, unida como un solo hombre, era de cuarenta y dos mil trescientos sesenta. </a:t>
            </a:r>
          </a:p>
          <a:p>
            <a:pPr defTabSz="368045">
              <a:lnSpc>
                <a:spcPct val="120000"/>
              </a:lnSpc>
              <a:defRPr sz="2200">
                <a:latin typeface="Cambria"/>
                <a:ea typeface="Cambria"/>
                <a:cs typeface="Cambria"/>
                <a:sym typeface="Cambria"/>
              </a:defRPr>
            </a:pPr>
          </a:p>
          <a:p>
            <a:pPr defTabSz="368045">
              <a:lnSpc>
                <a:spcPct val="120000"/>
              </a:lnSpc>
              <a:defRPr sz="2200">
                <a:latin typeface="Cambria"/>
                <a:ea typeface="Cambria"/>
                <a:cs typeface="Cambria"/>
                <a:sym typeface="Cambria"/>
              </a:defRPr>
            </a:pPr>
            <a:r>
              <a:t>65 sin contar sus siervos y siervas, que eran siete mil trescientos treinta y siete. Había también doscientos cantores y cantoras.</a:t>
            </a:r>
          </a:p>
        </p:txBody>
      </p:sp>
      <p:sp>
        <p:nvSpPr>
          <p:cNvPr id="151" name="VP…"/>
          <p:cNvSpPr txBox="1"/>
          <p:nvPr/>
        </p:nvSpPr>
        <p:spPr>
          <a:xfrm>
            <a:off x="6379992" y="2039620"/>
            <a:ext cx="4602863" cy="39979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200">
                <a:latin typeface="Cambria"/>
                <a:ea typeface="Cambria"/>
                <a:cs typeface="Cambria"/>
                <a:sym typeface="Cambria"/>
              </a:defRPr>
            </a:pPr>
            <a:r>
              <a:t>VP</a:t>
            </a:r>
          </a:p>
          <a:p>
            <a:pPr defTabSz="368045">
              <a:lnSpc>
                <a:spcPct val="120000"/>
              </a:lnSpc>
              <a:defRPr sz="2200">
                <a:latin typeface="Cambria"/>
                <a:ea typeface="Cambria"/>
                <a:cs typeface="Cambria"/>
                <a:sym typeface="Cambria"/>
              </a:defRPr>
            </a:pPr>
          </a:p>
          <a:p>
            <a:pPr defTabSz="368045">
              <a:lnSpc>
                <a:spcPct val="120000"/>
              </a:lnSpc>
              <a:defRPr sz="2200">
                <a:latin typeface="Cambria"/>
                <a:ea typeface="Cambria"/>
                <a:cs typeface="Cambria"/>
                <a:sym typeface="Cambria"/>
              </a:defRPr>
            </a:pPr>
            <a:r>
              <a:t>64 La comunidad se componía de un total de cuarenta y dos mil trescientas sesenta personas, </a:t>
            </a:r>
          </a:p>
          <a:p>
            <a:pPr defTabSz="368045">
              <a:lnSpc>
                <a:spcPct val="120000"/>
              </a:lnSpc>
              <a:defRPr sz="2200">
                <a:latin typeface="Cambria"/>
                <a:ea typeface="Cambria"/>
                <a:cs typeface="Cambria"/>
                <a:sym typeface="Cambria"/>
              </a:defRPr>
            </a:pPr>
          </a:p>
          <a:p>
            <a:pPr defTabSz="368045">
              <a:lnSpc>
                <a:spcPct val="120000"/>
              </a:lnSpc>
              <a:defRPr sz="2200">
                <a:latin typeface="Cambria"/>
                <a:ea typeface="Cambria"/>
                <a:cs typeface="Cambria"/>
                <a:sym typeface="Cambria"/>
              </a:defRPr>
            </a:pPr>
            <a:r>
              <a:t>65 sin contar sus esclavos y esclavas, que eran siete mil trescientas treinta y siete personas. Tenían también doscientos cantores y cantoras. </a:t>
            </a:r>
          </a:p>
        </p:txBody>
      </p:sp>
      <p:pic>
        <p:nvPicPr>
          <p:cNvPr id="152"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53"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