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26</a:t>
            </a:r>
            <a:br/>
            <a:r>
              <a:rPr sz="9200"/>
              <a:t>Esperanza de justicia</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Job 42.1-6, 10-17</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5704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«Ciertamente dije cosas que no entendía, cosas demasiado maravillosas para mí, las cuales jamás podré comprender»</a:t>
            </a:r>
          </a:p>
          <a:p>
            <a:pPr defTabSz="1168400">
              <a:defRPr sz="4000">
                <a:solidFill>
                  <a:srgbClr val="3B3838"/>
                </a:solidFill>
                <a:latin typeface="Cambria"/>
                <a:ea typeface="Cambria"/>
                <a:cs typeface="Cambria"/>
                <a:sym typeface="Cambria"/>
              </a:defRPr>
            </a:pPr>
            <a:r>
              <a:t>(Job 42.3b-c).</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42.16-17</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RVR…"/>
          <p:cNvSpPr txBox="1"/>
          <p:nvPr/>
        </p:nvSpPr>
        <p:spPr>
          <a:xfrm>
            <a:off x="3477797" y="4803351"/>
            <a:ext cx="8601077" cy="6184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000">
                <a:latin typeface="Cambria"/>
                <a:ea typeface="Cambria"/>
                <a:cs typeface="Cambria"/>
                <a:sym typeface="Cambria"/>
              </a:defRPr>
            </a:pPr>
            <a:r>
              <a:t>RVR</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16 Después de esto vivió Job ciento cuarenta años, y vio a sus hijos y a los hijos de sus hijos, hasta la cuarta generación. </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17 Job murió muy anciano, colmado de días.</a:t>
            </a:r>
          </a:p>
        </p:txBody>
      </p:sp>
      <p:sp>
        <p:nvSpPr>
          <p:cNvPr id="158" name="VP…"/>
          <p:cNvSpPr txBox="1"/>
          <p:nvPr/>
        </p:nvSpPr>
        <p:spPr>
          <a:xfrm>
            <a:off x="13086477" y="4643711"/>
            <a:ext cx="10046883" cy="56743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VP</a:t>
            </a:r>
          </a:p>
          <a:p>
            <a:pPr defTabSz="736090">
              <a:lnSpc>
                <a:spcPct val="120000"/>
              </a:lnSpc>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16 Después de esto, Job vivió ciento cuarenta años, </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17 y murió a una edad muy avanzada, llegando a ver a sus hijos, nietos, bisnietos y tataranietos.</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3"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4"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4554071"/>
            <a:ext cx="17373601" cy="77952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Al final de la obra, Job, después de escuchar tanto las palabras de sus amigos como la de Dios, está en lista para expresar su autorreflexión. Acepta haber aprendido la lección cuando confiesa «ahora mis ojos te han visto, y he llegado a conocerte» (Job 42.5, TLA).</a:t>
            </a:r>
          </a:p>
          <a:p>
            <a:pPr defTabSz="887982">
              <a:lnSpc>
                <a:spcPct val="120000"/>
              </a:lnSpc>
              <a:spcBef>
                <a:spcPts val="1200"/>
              </a:spcBef>
              <a:buSzPct val="100000"/>
              <a:buChar char="•"/>
              <a:defRPr sz="4500">
                <a:latin typeface="Cambria"/>
                <a:ea typeface="Cambria"/>
                <a:cs typeface="Cambria"/>
                <a:sym typeface="Cambria"/>
              </a:defRPr>
            </a:pPr>
            <a:r>
              <a:t> En su proceso de sanación visualiza la oración como un espacio sagrado para derramar toda su angustia y pesares delante de Dios. La oración también es el vínculo que armoniza la relación con sus amigos.</a:t>
            </a:r>
          </a:p>
        </p:txBody>
      </p:sp>
      <p:pic>
        <p:nvPicPr>
          <p:cNvPr id="165"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6"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9"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0"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237736" y="5060726"/>
            <a:ext cx="19291742" cy="950214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100">
                <a:latin typeface="Cambria"/>
                <a:ea typeface="Cambria"/>
                <a:cs typeface="Cambria"/>
                <a:sym typeface="Cambria"/>
              </a:defRPr>
            </a:pPr>
            <a:r>
              <a:t> Dios se complace en la fidelidad de Job, así que decide hacerlo prosperar duplicando sus riquezas iniciales. Al final, Dios le llena de alegría y salud a tal nivel que alcanza a disfrutar de las bendiciones familiares hasta la cuarta generación.</a:t>
            </a:r>
          </a:p>
          <a:p>
            <a:pPr defTabSz="887982">
              <a:lnSpc>
                <a:spcPct val="120000"/>
              </a:lnSpc>
              <a:spcBef>
                <a:spcPts val="1200"/>
              </a:spcBef>
              <a:buSzPct val="100000"/>
              <a:buChar char="•"/>
              <a:defRPr sz="5100">
                <a:latin typeface="Cambria"/>
                <a:ea typeface="Cambria"/>
                <a:cs typeface="Cambria"/>
                <a:sym typeface="Cambria"/>
              </a:defRPr>
            </a:pPr>
            <a:r>
              <a:t> Dios es compasivo, solidario y justo. La justicia de Dios acoge al que sufre, defiende a las víctimas y ofrece la oportunidad de un nuevo amanecer gracias a la obra de Cristo Jesús, Señor nuestro. Ya no reina la adversidad, sino la gracia salvífica y solidaria de Dios.</a:t>
            </a:r>
          </a:p>
          <a:p>
            <a:pPr defTabSz="887982">
              <a:lnSpc>
                <a:spcPct val="120000"/>
              </a:lnSpc>
              <a:spcBef>
                <a:spcPts val="1200"/>
              </a:spcBef>
              <a:defRPr sz="5100">
                <a:latin typeface="Cambria"/>
                <a:ea typeface="Cambria"/>
                <a:cs typeface="Cambria"/>
                <a:sym typeface="Cambria"/>
              </a:defRPr>
            </a:pPr>
          </a:p>
        </p:txBody>
      </p:sp>
      <p:pic>
        <p:nvPicPr>
          <p:cNvPr id="171"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2"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5"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6"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4" y="4078612"/>
            <a:ext cx="18472151" cy="91186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4600">
                <a:latin typeface="Cambria"/>
                <a:ea typeface="Cambria"/>
                <a:cs typeface="Cambria"/>
                <a:sym typeface="Cambria"/>
              </a:defRPr>
            </a:lvl1pPr>
          </a:lstStyle>
          <a:p>
            <a:pPr/>
            <a:r>
              <a:t>¡Oh, Dios de justicia y paz!, gracias por tu consuelo en los días de angustia. Tu Espíritu conforta nuestras almas, es como un bálsamo refrescante que cura el corazón herido. De ti y solo de ti hemos recibido bondad, compasión y vida. En nuestras angustias, nos has socorrido y sanado. Así mismo, buen Dios, Dios nuestro, danos la fuerza para luchar a favor de la justicia y cuidar de los demás en el tiempo de crisis. Permite que vivamos y practiquemos un evangelio de amor y solidaridad con los que sufren. Señor, siguiendo tus pasos, cambiaremos al mundo para que sea un lugar de bien. Gracias por este ciclo de lecciones. Ayúdanos, Oh Señor, a no echar al olvido lo que tu palabra nos ha enseñado en este trimestre. En el nombre del Señor Jesús. Amén.</a:t>
            </a:r>
          </a:p>
        </p:txBody>
      </p:sp>
      <p:pic>
        <p:nvPicPr>
          <p:cNvPr id="177"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465221" indent="-465221" defTabSz="934719">
              <a:lnSpc>
                <a:spcPct val="100000"/>
              </a:lnSpc>
              <a:spcBef>
                <a:spcPts val="900"/>
              </a:spcBef>
              <a:buFontTx/>
              <a:defRPr sz="5680">
                <a:latin typeface="Cambria"/>
                <a:ea typeface="Cambria"/>
                <a:cs typeface="Cambria"/>
                <a:sym typeface="Cambria"/>
              </a:defRPr>
            </a:pPr>
            <a:r>
              <a:t>Comprender la importancia de la oración como un espacio para dejarse curar por el Espíritu de Dios.</a:t>
            </a:r>
          </a:p>
          <a:p>
            <a:pPr marL="465221" indent="-465221" defTabSz="934719">
              <a:lnSpc>
                <a:spcPct val="100000"/>
              </a:lnSpc>
              <a:spcBef>
                <a:spcPts val="900"/>
              </a:spcBef>
              <a:buFontTx/>
              <a:defRPr sz="5680">
                <a:latin typeface="Cambria"/>
                <a:ea typeface="Cambria"/>
                <a:cs typeface="Cambria"/>
                <a:sym typeface="Cambria"/>
              </a:defRPr>
            </a:pPr>
            <a:r>
              <a:t>Definir la justicia de Dios como una manifestación de su gracia y amor.</a:t>
            </a:r>
          </a:p>
          <a:p>
            <a:pPr marL="465221" indent="-465221" defTabSz="934719">
              <a:lnSpc>
                <a:spcPct val="100000"/>
              </a:lnSpc>
              <a:spcBef>
                <a:spcPts val="900"/>
              </a:spcBef>
              <a:buFontTx/>
              <a:defRPr sz="5680">
                <a:latin typeface="Cambria"/>
                <a:ea typeface="Cambria"/>
                <a:cs typeface="Cambria"/>
                <a:sym typeface="Cambria"/>
              </a:defRPr>
            </a:pPr>
            <a:r>
              <a:t>Ayudar a otros a entender que Dios nunca deja desamparado a quienes sufren, sino que les defiende, cuida y muestra su justicia aun, por encima de las adversidades.</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794512">
              <a:lnSpc>
                <a:spcPct val="100000"/>
              </a:lnSpc>
              <a:spcBef>
                <a:spcPts val="800"/>
              </a:spcBef>
              <a:buSzTx/>
              <a:buNone/>
              <a:defRPr b="1" sz="4760">
                <a:solidFill>
                  <a:srgbClr val="3B3838"/>
                </a:solidFill>
                <a:latin typeface="Cambria"/>
                <a:ea typeface="Cambria"/>
                <a:cs typeface="Cambria"/>
                <a:sym typeface="Cambria"/>
              </a:defRPr>
            </a:pPr>
            <a:r>
              <a:t>«oración»</a:t>
            </a:r>
            <a:r>
              <a:rPr b="0"/>
              <a:t>: En este libro, la oración es un espacio de diálogo con Dios en donde el orante puede expresar sus ideas, sentimientos y dolores libremente sin sentir que habrá algún reproche por lo que se diga. La práctica de la oración permite superar las ambigüedades para descubrir y descansar en la gracia y el amor de Dios.</a:t>
            </a:r>
            <a:endParaRPr b="0"/>
          </a:p>
          <a:p>
            <a:pPr marL="0" indent="0" defTabSz="794512">
              <a:lnSpc>
                <a:spcPct val="100000"/>
              </a:lnSpc>
              <a:spcBef>
                <a:spcPts val="800"/>
              </a:spcBef>
              <a:buSzTx/>
              <a:buNone/>
              <a:defRPr b="1" sz="4760">
                <a:solidFill>
                  <a:srgbClr val="3B3838"/>
                </a:solidFill>
                <a:latin typeface="Cambria"/>
                <a:ea typeface="Cambria"/>
                <a:cs typeface="Cambria"/>
                <a:sym typeface="Cambria"/>
              </a:defRPr>
            </a:pPr>
          </a:p>
          <a:p>
            <a:pPr marL="0" indent="0" defTabSz="794512">
              <a:lnSpc>
                <a:spcPct val="100000"/>
              </a:lnSpc>
              <a:spcBef>
                <a:spcPts val="800"/>
              </a:spcBef>
              <a:buSzTx/>
              <a:buNone/>
              <a:defRPr b="1" sz="4760">
                <a:solidFill>
                  <a:srgbClr val="3B3838"/>
                </a:solidFill>
                <a:latin typeface="Cambria"/>
                <a:ea typeface="Cambria"/>
                <a:cs typeface="Cambria"/>
                <a:sym typeface="Cambria"/>
              </a:defRPr>
            </a:pPr>
            <a:r>
              <a:t>«Mis ojos te ven»: </a:t>
            </a:r>
            <a:r>
              <a:rPr b="0"/>
              <a:t>En la tradición religiosa israelita nadie puede ver a Dios y vivir. Lo que esta frase quiere decir es que Job adquiere una nueva comprensión de la relación entre él y Dios, entre sufrimiento y justicia, entre castigo y gracia. Job logra verse así mismo y mirar sus circunstancias a través de la justicia y el amor divino. </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5281188"/>
            <a:ext cx="8601076" cy="5880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800">
                <a:latin typeface="Cambria"/>
                <a:ea typeface="Cambria"/>
                <a:cs typeface="Cambria"/>
                <a:sym typeface="Cambria"/>
              </a:defRPr>
            </a:pPr>
            <a:r>
              <a:t>RVR</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1 Respondió Job a Jehová y dijo:</a:t>
            </a:r>
          </a:p>
          <a:p>
            <a:pPr defTabSz="736090">
              <a:spcBef>
                <a:spcPts val="1200"/>
              </a:spcBef>
              <a:defRPr sz="4800">
                <a:latin typeface="Cambria"/>
                <a:ea typeface="Cambria"/>
                <a:cs typeface="Cambria"/>
                <a:sym typeface="Cambria"/>
              </a:defRPr>
            </a:pPr>
          </a:p>
          <a:p>
            <a:pPr defTabSz="736090">
              <a:spcBef>
                <a:spcPts val="1200"/>
              </a:spcBef>
              <a:defRPr sz="4800">
                <a:latin typeface="Cambria"/>
                <a:ea typeface="Cambria"/>
                <a:cs typeface="Cambria"/>
                <a:sym typeface="Cambria"/>
              </a:defRPr>
            </a:pPr>
            <a:r>
              <a:t>2 «Yo reconozco que todo lo puedes y que no hay pensamiento que te sea oculto.</a:t>
            </a:r>
          </a:p>
        </p:txBody>
      </p:sp>
      <p:sp>
        <p:nvSpPr>
          <p:cNvPr id="116" name="VP…"/>
          <p:cNvSpPr txBox="1"/>
          <p:nvPr/>
        </p:nvSpPr>
        <p:spPr>
          <a:xfrm>
            <a:off x="13054561" y="4989862"/>
            <a:ext cx="10046883" cy="4279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700">
                <a:latin typeface="Cambria"/>
                <a:ea typeface="Cambria"/>
                <a:cs typeface="Cambria"/>
                <a:sym typeface="Cambria"/>
              </a:defRPr>
            </a:pPr>
            <a:r>
              <a:t>VP</a:t>
            </a:r>
          </a:p>
          <a:p>
            <a:pPr defTabSz="736090">
              <a:lnSpc>
                <a:spcPct val="120000"/>
              </a:lnSpc>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1-2 Yo sé que tú lo puedes todo y que no hay nada que no puedas realizar.</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8216" y="3807233"/>
            <a:ext cx="8601077" cy="8496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700">
                <a:latin typeface="Cambria"/>
                <a:ea typeface="Cambria"/>
                <a:cs typeface="Cambria"/>
                <a:sym typeface="Cambria"/>
              </a:defRPr>
            </a:pPr>
            <a:r>
              <a:t>RVR</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3 “¿Quién es el que, falto de entendimiento, oscurece el consejo?” Así hablaba yo, y nada entendía; eran cosas demasiado maravillosas para mí, que yo no comprendía.</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4 Escucha, te ruego, y hablaré. Te preguntaré y tú me enseñarás.</a:t>
            </a:r>
          </a:p>
        </p:txBody>
      </p:sp>
      <p:sp>
        <p:nvSpPr>
          <p:cNvPr id="123" name="VP…"/>
          <p:cNvSpPr txBox="1"/>
          <p:nvPr/>
        </p:nvSpPr>
        <p:spPr>
          <a:xfrm>
            <a:off x="12926897" y="3585980"/>
            <a:ext cx="10046883" cy="9321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700">
                <a:latin typeface="Cambria"/>
                <a:ea typeface="Cambria"/>
                <a:cs typeface="Cambria"/>
                <a:sym typeface="Cambria"/>
              </a:defRPr>
            </a:pPr>
            <a:r>
              <a:t>VP</a:t>
            </a:r>
          </a:p>
          <a:p>
            <a:pPr defTabSz="736090">
              <a:lnSpc>
                <a:spcPct val="120000"/>
              </a:lnSpc>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3 ¿Quién soy yo para dudar de tu providencia, mostrando así mi ignorancia? Yo estaba hablando de cosas que no entiendo, cosas tan maravillosas que no las puedo comprender.</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4 Tú me dijiste: «Escucha, que quiero hablarte; respóndeme a estas preguntas.»</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318216" y="4439965"/>
            <a:ext cx="8601077" cy="6858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900">
                <a:latin typeface="Cambria"/>
                <a:ea typeface="Cambria"/>
                <a:cs typeface="Cambria"/>
                <a:sym typeface="Cambria"/>
              </a:defRPr>
            </a:pPr>
            <a:r>
              <a:t>RVR</a:t>
            </a:r>
          </a:p>
          <a:p>
            <a:pPr defTabSz="736090">
              <a:spcBef>
                <a:spcPts val="1200"/>
              </a:spcBef>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5 De oídas te conocía, mas ahora mis ojos te ven.</a:t>
            </a:r>
          </a:p>
          <a:p>
            <a:pPr defTabSz="736090">
              <a:spcBef>
                <a:spcPts val="1200"/>
              </a:spcBef>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6 Por eso me aborrezco y me arrepiento en polvo y ceniza».</a:t>
            </a:r>
          </a:p>
        </p:txBody>
      </p:sp>
      <p:sp>
        <p:nvSpPr>
          <p:cNvPr id="130" name="VP…"/>
          <p:cNvSpPr txBox="1"/>
          <p:nvPr/>
        </p:nvSpPr>
        <p:spPr>
          <a:xfrm>
            <a:off x="13150308" y="4248468"/>
            <a:ext cx="10046884" cy="68478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900">
                <a:latin typeface="Cambria"/>
                <a:ea typeface="Cambria"/>
                <a:cs typeface="Cambria"/>
                <a:sym typeface="Cambria"/>
              </a:defRPr>
            </a:pPr>
            <a:r>
              <a:t>VP</a:t>
            </a:r>
          </a:p>
          <a:p>
            <a:pPr defTabSz="736090">
              <a:lnSpc>
                <a:spcPct val="120000"/>
              </a:lnSpc>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5 Hasta ahora, sólo de oídas te conocía, pero ahora te veo con mis propios ojos.</a:t>
            </a:r>
          </a:p>
          <a:p>
            <a:pPr defTabSz="736090">
              <a:spcBef>
                <a:spcPts val="1200"/>
              </a:spcBef>
              <a:defRPr sz="4900">
                <a:latin typeface="Cambria"/>
                <a:ea typeface="Cambria"/>
                <a:cs typeface="Cambria"/>
                <a:sym typeface="Cambria"/>
              </a:defRPr>
            </a:pPr>
          </a:p>
          <a:p>
            <a:pPr defTabSz="736090">
              <a:spcBef>
                <a:spcPts val="1200"/>
              </a:spcBef>
              <a:defRPr sz="4900">
                <a:latin typeface="Cambria"/>
                <a:ea typeface="Cambria"/>
                <a:cs typeface="Cambria"/>
                <a:sym typeface="Cambria"/>
              </a:defRPr>
            </a:pPr>
            <a:r>
              <a:t>6 Por eso me retracto arrepentido, sentado en el polvo y la ceniza.</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42.10-11</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669295" y="4105503"/>
            <a:ext cx="8601076" cy="9156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700">
                <a:latin typeface="Cambria"/>
                <a:ea typeface="Cambria"/>
                <a:cs typeface="Cambria"/>
                <a:sym typeface="Cambria"/>
              </a:defRPr>
            </a:pPr>
            <a:r>
              <a:t>RVR</a:t>
            </a:r>
          </a:p>
          <a:p>
            <a:pPr defTabSz="736090">
              <a:spcBef>
                <a:spcPts val="1200"/>
              </a:spcBef>
              <a:defRPr sz="3700">
                <a:latin typeface="Cambria"/>
                <a:ea typeface="Cambria"/>
                <a:cs typeface="Cambria"/>
                <a:sym typeface="Cambria"/>
              </a:defRPr>
            </a:pPr>
          </a:p>
          <a:p>
            <a:pPr defTabSz="736090">
              <a:spcBef>
                <a:spcPts val="1200"/>
              </a:spcBef>
              <a:defRPr sz="3700">
                <a:latin typeface="Cambria"/>
                <a:ea typeface="Cambria"/>
                <a:cs typeface="Cambria"/>
                <a:sym typeface="Cambria"/>
              </a:defRPr>
            </a:pPr>
            <a:r>
              <a:t>10 Cuando Job hubo orado por sus amigos, Jehová le quitó la aflicción; y aumentó al doble todas las cosas que habían sido de Job. </a:t>
            </a:r>
          </a:p>
          <a:p>
            <a:pPr defTabSz="736090">
              <a:spcBef>
                <a:spcPts val="1200"/>
              </a:spcBef>
              <a:defRPr sz="3700">
                <a:latin typeface="Cambria"/>
                <a:ea typeface="Cambria"/>
                <a:cs typeface="Cambria"/>
                <a:sym typeface="Cambria"/>
              </a:defRPr>
            </a:pPr>
          </a:p>
          <a:p>
            <a:pPr defTabSz="736090">
              <a:spcBef>
                <a:spcPts val="1200"/>
              </a:spcBef>
              <a:defRPr sz="3700">
                <a:latin typeface="Cambria"/>
                <a:ea typeface="Cambria"/>
                <a:cs typeface="Cambria"/>
                <a:sym typeface="Cambria"/>
              </a:defRPr>
            </a:pPr>
            <a:r>
              <a:t>11 Todos sus hermanos, todas sus hermanas y todos los que antes lo habían conocido vinieron a él y comieron pan con él en su casa. Se condolieron de él, lo consolaron de todo aquel mal que Jehová había traído sobre él y cada uno le dio una moneda de plata y un anillo de oro.</a:t>
            </a:r>
          </a:p>
        </p:txBody>
      </p:sp>
      <p:sp>
        <p:nvSpPr>
          <p:cNvPr id="137" name="VP…"/>
          <p:cNvSpPr txBox="1"/>
          <p:nvPr/>
        </p:nvSpPr>
        <p:spPr>
          <a:xfrm>
            <a:off x="13022645" y="3890840"/>
            <a:ext cx="10046883" cy="92227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700">
                <a:latin typeface="Cambria"/>
                <a:ea typeface="Cambria"/>
                <a:cs typeface="Cambria"/>
                <a:sym typeface="Cambria"/>
              </a:defRPr>
            </a:pPr>
            <a:r>
              <a:t>VP</a:t>
            </a:r>
          </a:p>
          <a:p>
            <a:pPr defTabSz="736090">
              <a:lnSpc>
                <a:spcPct val="120000"/>
              </a:lnSpc>
              <a:defRPr sz="3700">
                <a:latin typeface="Cambria"/>
                <a:ea typeface="Cambria"/>
                <a:cs typeface="Cambria"/>
                <a:sym typeface="Cambria"/>
              </a:defRPr>
            </a:pPr>
          </a:p>
          <a:p>
            <a:pPr defTabSz="736090">
              <a:spcBef>
                <a:spcPts val="1200"/>
              </a:spcBef>
              <a:defRPr sz="3700">
                <a:latin typeface="Cambria"/>
                <a:ea typeface="Cambria"/>
                <a:cs typeface="Cambria"/>
                <a:sym typeface="Cambria"/>
              </a:defRPr>
            </a:pPr>
            <a:r>
              <a:t>10 Después que Job oró por sus amigos, Dios le devolvió su prosperidad anterior, y aun le dio dos veces más de lo que antes tenía. </a:t>
            </a:r>
          </a:p>
          <a:p>
            <a:pPr defTabSz="736090">
              <a:spcBef>
                <a:spcPts val="1200"/>
              </a:spcBef>
              <a:defRPr sz="3700">
                <a:latin typeface="Cambria"/>
                <a:ea typeface="Cambria"/>
                <a:cs typeface="Cambria"/>
                <a:sym typeface="Cambria"/>
              </a:defRPr>
            </a:pPr>
          </a:p>
          <a:p>
            <a:pPr defTabSz="736090">
              <a:spcBef>
                <a:spcPts val="1200"/>
              </a:spcBef>
              <a:defRPr sz="3700">
                <a:latin typeface="Cambria"/>
                <a:ea typeface="Cambria"/>
                <a:cs typeface="Cambria"/>
                <a:sym typeface="Cambria"/>
              </a:defRPr>
            </a:pPr>
            <a:r>
              <a:t>11 Entonces fueron a visitarlo todos sus hermanos, hermanas y amigos, y todos sus antiguos conocidos, y en su compañía celebraron un banquete en su casa. Le ofrecieron sus condolencias y lo consolaron por todas las calamidades que el Señor le había enviado, y cada uno de ellos le dio una cantidad de dinero y un anillo de oro.</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42.12-13</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4020373" y="4415470"/>
            <a:ext cx="8601077" cy="9194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500">
                <a:latin typeface="Cambria"/>
                <a:ea typeface="Cambria"/>
                <a:cs typeface="Cambria"/>
                <a:sym typeface="Cambria"/>
              </a:defRPr>
            </a:pPr>
            <a:r>
              <a:t>RVR</a:t>
            </a:r>
          </a:p>
          <a:p>
            <a:pPr defTabSz="736090">
              <a:spcBef>
                <a:spcPts val="1200"/>
              </a:spcBef>
              <a:defRPr sz="4500">
                <a:latin typeface="Cambria"/>
                <a:ea typeface="Cambria"/>
                <a:cs typeface="Cambria"/>
                <a:sym typeface="Cambria"/>
              </a:defRPr>
            </a:pPr>
          </a:p>
          <a:p>
            <a:pPr defTabSz="736090">
              <a:spcBef>
                <a:spcPts val="1200"/>
              </a:spcBef>
              <a:defRPr sz="4500">
                <a:latin typeface="Cambria"/>
                <a:ea typeface="Cambria"/>
                <a:cs typeface="Cambria"/>
                <a:sym typeface="Cambria"/>
              </a:defRPr>
            </a:pPr>
            <a:r>
              <a:t>12 Jehová bendijo el postrer estado de Job más que el primero, porque tuvo catorce mil ovejas, seis mil camellos, mil yuntas de bueyes y mil asnas. </a:t>
            </a:r>
          </a:p>
          <a:p>
            <a:pPr defTabSz="736090">
              <a:spcBef>
                <a:spcPts val="1200"/>
              </a:spcBef>
              <a:defRPr sz="4500">
                <a:latin typeface="Cambria"/>
                <a:ea typeface="Cambria"/>
                <a:cs typeface="Cambria"/>
                <a:sym typeface="Cambria"/>
              </a:defRPr>
            </a:pPr>
          </a:p>
          <a:p>
            <a:pPr defTabSz="736090">
              <a:spcBef>
                <a:spcPts val="1200"/>
              </a:spcBef>
              <a:defRPr sz="4500">
                <a:latin typeface="Cambria"/>
                <a:ea typeface="Cambria"/>
                <a:cs typeface="Cambria"/>
                <a:sym typeface="Cambria"/>
              </a:defRPr>
            </a:pPr>
            <a:r>
              <a:t>13 También tuvo siete hijos y tres hijas. </a:t>
            </a:r>
          </a:p>
          <a:p>
            <a:pPr defTabSz="736090">
              <a:spcBef>
                <a:spcPts val="1200"/>
              </a:spcBef>
              <a:defRPr sz="4500">
                <a:latin typeface="Cambria"/>
                <a:ea typeface="Cambria"/>
                <a:cs typeface="Cambria"/>
                <a:sym typeface="Cambria"/>
              </a:defRPr>
            </a:pPr>
          </a:p>
        </p:txBody>
      </p:sp>
      <p:sp>
        <p:nvSpPr>
          <p:cNvPr id="144" name="VP…"/>
          <p:cNvSpPr txBox="1"/>
          <p:nvPr/>
        </p:nvSpPr>
        <p:spPr>
          <a:xfrm>
            <a:off x="14171629" y="4165645"/>
            <a:ext cx="8744999" cy="7396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12 Dios bendijo a Job en sus últimos años más abundantemente que en los anteriores. Llegó a tener catorce mil ovejas, seis mil camellos, mil yuntas de bueyes y mil asnas.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13 También tuvo catorce hijos y tres hijas.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42.14-15</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477797" y="4504901"/>
            <a:ext cx="8601077" cy="6781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000">
                <a:latin typeface="Cambria"/>
                <a:ea typeface="Cambria"/>
                <a:cs typeface="Cambria"/>
                <a:sym typeface="Cambria"/>
              </a:defRPr>
            </a:pPr>
            <a:r>
              <a:t>RVR</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14 A la primera le puso por nombre Jemima; a la segunda, Cesia, y a la tercera, Keren-hapuc. </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15 Y no había en toda la tierra mujeres tan hermosas como las hijas de Job, a las que su padre dio herencia entre sus hermanos.</a:t>
            </a:r>
          </a:p>
        </p:txBody>
      </p:sp>
      <p:sp>
        <p:nvSpPr>
          <p:cNvPr id="151" name="VP…"/>
          <p:cNvSpPr txBox="1"/>
          <p:nvPr/>
        </p:nvSpPr>
        <p:spPr>
          <a:xfrm>
            <a:off x="13086477" y="4345261"/>
            <a:ext cx="10046883" cy="62712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VP</a:t>
            </a:r>
          </a:p>
          <a:p>
            <a:pPr defTabSz="736090">
              <a:lnSpc>
                <a:spcPct val="120000"/>
              </a:lnSpc>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14 A la mayor la llamó Jemimá, a la segunda, Quesiá y a la tercera, Queren-hapuc. </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15 No había en todo el mundo mujeres tan bonitas como las hijas de Job. Su padre las hizo herederas de sus bienes, junto con sus hermanos.</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