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8881868" cy="4192687"/>
          </a:xfrm>
          <a:prstGeom prst="rect">
            <a:avLst/>
          </a:prstGeom>
        </p:spPr>
        <p:txBody>
          <a:bodyPr/>
          <a:lstStyle/>
          <a:p>
            <a:pPr algn="l" defTabSz="1810511">
              <a:defRPr b="1" sz="9900">
                <a:solidFill>
                  <a:srgbClr val="F9570F"/>
                </a:solidFill>
                <a:latin typeface="Futura PT Heavy"/>
                <a:ea typeface="Futura PT Heavy"/>
                <a:cs typeface="Futura PT Heavy"/>
                <a:sym typeface="Futura PT Heavy"/>
              </a:defRPr>
            </a:pPr>
            <a:r>
              <a:rPr>
                <a:solidFill>
                  <a:srgbClr val="6567B3"/>
                </a:solidFill>
              </a:rPr>
              <a:t>Lección 25</a:t>
            </a:r>
            <a:br/>
            <a:r>
              <a:rPr sz="9108"/>
              <a:t>SOPORTANDO CARGOS FALSOS</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461211">
              <a:spcBef>
                <a:spcPts val="1500"/>
              </a:spcBef>
              <a:defRPr i="1" sz="4324">
                <a:solidFill>
                  <a:srgbClr val="767171"/>
                </a:solidFill>
                <a:latin typeface="Futura"/>
                <a:ea typeface="Futura"/>
                <a:cs typeface="Futura"/>
                <a:sym typeface="Futura"/>
              </a:defRPr>
            </a:lvl1pPr>
          </a:lstStyle>
          <a:p>
            <a:pPr/>
            <a:r>
              <a:t>Job 8.1-10, 20-22</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9672843" cy="25704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defTabSz="1168400">
              <a:defRPr sz="4000">
                <a:solidFill>
                  <a:srgbClr val="3B3838"/>
                </a:solidFill>
                <a:latin typeface="Cambria"/>
                <a:ea typeface="Cambria"/>
                <a:cs typeface="Cambria"/>
                <a:sym typeface="Cambria"/>
              </a:defRPr>
            </a:lvl1pPr>
          </a:lstStyle>
          <a:p>
            <a:pPr/>
            <a:r>
              <a:t>«Entonces intervino Bildad el suhita y dijo: “¿Hasta cuándo hablarás tales cosas, y las palabras de tu boca serán viento impetuoso?”» (Job 8.1-2) </a:t>
            </a: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56"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57"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987415" y="5437991"/>
            <a:ext cx="17373601" cy="602742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5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500">
                <a:latin typeface="Cambria"/>
                <a:ea typeface="Cambria"/>
                <a:cs typeface="Cambria"/>
                <a:sym typeface="Cambria"/>
              </a:defRPr>
            </a:pPr>
            <a:r>
              <a:t>Bildad considera que las quejas de Job en contra de Dios son inapropiadas e irreverentes. Decide formular una defensa acerca de la justicia divina. Para él es inconcebible pensar que Dios sea injusto, así que entiende equivocadamente que las calamidades de Job son consecuencias de su pecado.</a:t>
            </a:r>
          </a:p>
        </p:txBody>
      </p:sp>
      <p:pic>
        <p:nvPicPr>
          <p:cNvPr id="158"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59"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2"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63"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269652" y="4971946"/>
            <a:ext cx="19291743" cy="107010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buSzPct val="100000"/>
              <a:buChar char="•"/>
              <a:defRPr sz="5700">
                <a:latin typeface="Cambria"/>
                <a:ea typeface="Cambria"/>
                <a:cs typeface="Cambria"/>
                <a:sym typeface="Cambria"/>
              </a:defRPr>
            </a:pPr>
            <a:r>
              <a:t>El análisis de las Escrituras nos expone ante dos modelos diferentes de acompañamiento ministerial. Bildad es símbolo del modelo que desplaza la solidaridad para proponer un entendido teológico que oprime y pone mayor carga al corazón angustiado. Por su parte, Jesús introduce la teología de la compasión, que contempla a Dios como el sanador de las heridas humanas.</a:t>
            </a:r>
          </a:p>
          <a:p>
            <a:pPr defTabSz="887982">
              <a:lnSpc>
                <a:spcPct val="120000"/>
              </a:lnSpc>
              <a:spcBef>
                <a:spcPts val="1200"/>
              </a:spcBef>
              <a:defRPr sz="5700">
                <a:latin typeface="Cambria"/>
                <a:ea typeface="Cambria"/>
                <a:cs typeface="Cambria"/>
                <a:sym typeface="Cambria"/>
              </a:defRPr>
            </a:pPr>
          </a:p>
          <a:p>
            <a:pPr defTabSz="887982">
              <a:lnSpc>
                <a:spcPct val="120000"/>
              </a:lnSpc>
              <a:spcBef>
                <a:spcPts val="1200"/>
              </a:spcBef>
              <a:defRPr sz="5700">
                <a:latin typeface="Cambria"/>
                <a:ea typeface="Cambria"/>
                <a:cs typeface="Cambria"/>
                <a:sym typeface="Cambria"/>
              </a:defRPr>
            </a:pPr>
          </a:p>
        </p:txBody>
      </p:sp>
      <p:pic>
        <p:nvPicPr>
          <p:cNvPr id="164"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65"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68"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69"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5" y="4550494"/>
            <a:ext cx="18472150" cy="74726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4600">
                <a:latin typeface="Cambria"/>
                <a:ea typeface="Cambria"/>
                <a:cs typeface="Cambria"/>
                <a:sym typeface="Cambria"/>
              </a:defRPr>
            </a:lvl1pPr>
          </a:lstStyle>
          <a:p>
            <a:pPr/>
            <a:r>
              <a:t>Oh tú, Dios de amor, que amas a todo ser humano, y cuyas misericordias se renuevan cada mañana, también renueva nuestro deseo de servirte a través de  la ayuda que brindemos a los demás. Por favor, Señor, ayúdanos a ser bondadosos como tú que eres bondadoso, a ser solidarios como tú que eres solidario, a practicar la justicia como tú que eres la justicia. Haznos capaces de vivir la fe de tu santo Hijo Jesús, el Verbo encarnado, en medio del dolor de la gente. Desprende de nuestras mentes el deseo de cultivar una espiritualidad que ignore el sufrimiento humano. Ayudamos a ser cada día más como Jesús. Amén.</a:t>
            </a:r>
          </a:p>
        </p:txBody>
      </p:sp>
      <p:pic>
        <p:nvPicPr>
          <p:cNvPr id="170"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7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7" cy="6810638"/>
          </a:xfrm>
          <a:prstGeom prst="rect">
            <a:avLst/>
          </a:prstGeom>
        </p:spPr>
        <p:txBody>
          <a:bodyPr/>
          <a:lstStyle/>
          <a:p>
            <a:pPr marL="511743" indent="-511743" defTabSz="1028191">
              <a:lnSpc>
                <a:spcPct val="100000"/>
              </a:lnSpc>
              <a:spcBef>
                <a:spcPts val="1000"/>
              </a:spcBef>
              <a:buFontTx/>
              <a:defRPr sz="6248">
                <a:latin typeface="Cambria"/>
                <a:ea typeface="Cambria"/>
                <a:cs typeface="Cambria"/>
                <a:sym typeface="Cambria"/>
              </a:defRPr>
            </a:pPr>
            <a:r>
              <a:t>Evaluar las ideas y los argumentos teológicos presentes en el texto que intentan articular una respuesta al sufrimiento humano y a la justicia de Dios.</a:t>
            </a:r>
          </a:p>
          <a:p>
            <a:pPr marL="511743" indent="-511743" defTabSz="1028191">
              <a:lnSpc>
                <a:spcPct val="100000"/>
              </a:lnSpc>
              <a:spcBef>
                <a:spcPts val="1000"/>
              </a:spcBef>
              <a:buFontTx/>
              <a:defRPr sz="6248">
                <a:latin typeface="Cambria"/>
                <a:ea typeface="Cambria"/>
                <a:cs typeface="Cambria"/>
                <a:sym typeface="Cambria"/>
              </a:defRPr>
            </a:pPr>
            <a:r>
              <a:t>Adoptar un entendimiento teológico constructivo y un compromiso de cuidado a las personas que están y sufren adversidad.</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idx="1"/>
          </p:nvPr>
        </p:nvSpPr>
        <p:spPr>
          <a:xfrm>
            <a:off x="2879447" y="4608205"/>
            <a:ext cx="18625106" cy="8321631"/>
          </a:xfrm>
          <a:prstGeom prst="rect">
            <a:avLst/>
          </a:prstGeom>
        </p:spPr>
        <p:txBody>
          <a:bodyPr/>
          <a:lstStyle/>
          <a:p>
            <a:pPr marL="0" indent="0" defTabSz="1156716">
              <a:lnSpc>
                <a:spcPct val="100000"/>
              </a:lnSpc>
              <a:spcBef>
                <a:spcPts val="1100"/>
              </a:spcBef>
              <a:buSzTx/>
              <a:buNone/>
              <a:defRPr b="1" sz="6930">
                <a:solidFill>
                  <a:srgbClr val="3B3838"/>
                </a:solidFill>
                <a:latin typeface="Cambria"/>
                <a:ea typeface="Cambria"/>
                <a:cs typeface="Cambria"/>
                <a:sym typeface="Cambria"/>
              </a:defRPr>
            </a:pPr>
            <a:r>
              <a:t>«Íntegro»:</a:t>
            </a:r>
            <a:r>
              <a:rPr b="0"/>
              <a:t> Persona recta e intachable ante los ojos de Dios.</a:t>
            </a:r>
            <a:endParaRPr b="0"/>
          </a:p>
          <a:p>
            <a:pPr marL="0" indent="0" defTabSz="1156716">
              <a:lnSpc>
                <a:spcPct val="100000"/>
              </a:lnSpc>
              <a:spcBef>
                <a:spcPts val="1100"/>
              </a:spcBef>
              <a:buSzTx/>
              <a:buNone/>
              <a:defRPr b="1" sz="6930">
                <a:solidFill>
                  <a:srgbClr val="3B3838"/>
                </a:solidFill>
                <a:latin typeface="Cambria"/>
                <a:ea typeface="Cambria"/>
                <a:cs typeface="Cambria"/>
                <a:sym typeface="Cambria"/>
              </a:defRPr>
            </a:pPr>
          </a:p>
          <a:p>
            <a:pPr marL="0" indent="0" defTabSz="1156716">
              <a:lnSpc>
                <a:spcPct val="100000"/>
              </a:lnSpc>
              <a:spcBef>
                <a:spcPts val="1100"/>
              </a:spcBef>
              <a:buSzTx/>
              <a:buNone/>
              <a:defRPr b="1" sz="6930">
                <a:solidFill>
                  <a:srgbClr val="3B3838"/>
                </a:solidFill>
                <a:latin typeface="Cambria"/>
                <a:ea typeface="Cambria"/>
                <a:cs typeface="Cambria"/>
                <a:sym typeface="Cambria"/>
              </a:defRPr>
            </a:pPr>
            <a:r>
              <a:t>«Malvado»:</a:t>
            </a:r>
            <a:r>
              <a:rPr b="0"/>
              <a:t> Persona que se inclina al mal en una actitud desafiante a Dios y en total desprecio hacia la justicia, la rectitud, la virtud y el honor. </a:t>
            </a:r>
            <a:endParaRPr b="0"/>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Job 8.1-2</a:t>
            </a:r>
          </a:p>
        </p:txBody>
      </p:sp>
      <p:sp>
        <p:nvSpPr>
          <p:cNvPr id="11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15" name="RVR…"/>
          <p:cNvSpPr txBox="1"/>
          <p:nvPr/>
        </p:nvSpPr>
        <p:spPr>
          <a:xfrm>
            <a:off x="3126719" y="5249438"/>
            <a:ext cx="8601076" cy="59436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200">
                <a:latin typeface="Cambria"/>
                <a:ea typeface="Cambria"/>
                <a:cs typeface="Cambria"/>
                <a:sym typeface="Cambria"/>
              </a:defRPr>
            </a:pPr>
            <a:r>
              <a:t>RVR</a:t>
            </a:r>
          </a:p>
          <a:p>
            <a:pPr defTabSz="736090">
              <a:spcBef>
                <a:spcPts val="1200"/>
              </a:spcBef>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1 Respondió Bildad, el suhita, y dijo:</a:t>
            </a:r>
          </a:p>
          <a:p>
            <a:pPr defTabSz="736090">
              <a:spcBef>
                <a:spcPts val="1200"/>
              </a:spcBef>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2 «¿Hasta cuándo hablarás tales cosas y las palabras de tu boca serán como un viento impetuoso?</a:t>
            </a:r>
          </a:p>
        </p:txBody>
      </p:sp>
      <p:sp>
        <p:nvSpPr>
          <p:cNvPr id="116" name="VP…"/>
          <p:cNvSpPr txBox="1"/>
          <p:nvPr/>
        </p:nvSpPr>
        <p:spPr>
          <a:xfrm>
            <a:off x="13054561" y="5195602"/>
            <a:ext cx="10046883" cy="38684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200">
                <a:latin typeface="Cambria"/>
                <a:ea typeface="Cambria"/>
                <a:cs typeface="Cambria"/>
                <a:sym typeface="Cambria"/>
              </a:defRPr>
            </a:pPr>
            <a:r>
              <a:t>VP</a:t>
            </a:r>
          </a:p>
          <a:p>
            <a:pPr defTabSz="736090">
              <a:lnSpc>
                <a:spcPct val="120000"/>
              </a:lnSpc>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1-2 «¿Hasta cuándo vas a seguir hablando así, hablando como un viento huracanado?</a:t>
            </a:r>
          </a:p>
        </p:txBody>
      </p:sp>
      <p:pic>
        <p:nvPicPr>
          <p:cNvPr id="11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1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Job 8. 3-4</a:t>
            </a:r>
          </a:p>
        </p:txBody>
      </p:sp>
      <p:sp>
        <p:nvSpPr>
          <p:cNvPr id="121"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2" name="RVR…"/>
          <p:cNvSpPr txBox="1"/>
          <p:nvPr/>
        </p:nvSpPr>
        <p:spPr>
          <a:xfrm>
            <a:off x="3158635" y="4502076"/>
            <a:ext cx="8601077" cy="57023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700">
                <a:latin typeface="Cambria"/>
                <a:ea typeface="Cambria"/>
                <a:cs typeface="Cambria"/>
                <a:sym typeface="Cambria"/>
              </a:defRPr>
            </a:pPr>
            <a:r>
              <a:t>RVR</a:t>
            </a:r>
          </a:p>
          <a:p>
            <a:pPr defTabSz="736090">
              <a:spcBef>
                <a:spcPts val="1200"/>
              </a:spcBef>
              <a:defRPr sz="4700">
                <a:latin typeface="Cambria"/>
                <a:ea typeface="Cambria"/>
                <a:cs typeface="Cambria"/>
                <a:sym typeface="Cambria"/>
              </a:defRPr>
            </a:pPr>
          </a:p>
          <a:p>
            <a:pPr defTabSz="736090">
              <a:spcBef>
                <a:spcPts val="1200"/>
              </a:spcBef>
              <a:defRPr sz="4700">
                <a:latin typeface="Cambria"/>
                <a:ea typeface="Cambria"/>
                <a:cs typeface="Cambria"/>
                <a:sym typeface="Cambria"/>
              </a:defRPr>
            </a:pPr>
            <a:r>
              <a:t>3 ¿Acaso torcerá Dios el derecho o pervertirá el Todopoderoso la justicia?</a:t>
            </a:r>
          </a:p>
          <a:p>
            <a:pPr defTabSz="736090">
              <a:spcBef>
                <a:spcPts val="1200"/>
              </a:spcBef>
              <a:defRPr sz="4700">
                <a:latin typeface="Cambria"/>
                <a:ea typeface="Cambria"/>
                <a:cs typeface="Cambria"/>
                <a:sym typeface="Cambria"/>
              </a:defRPr>
            </a:pPr>
          </a:p>
          <a:p>
            <a:pPr defTabSz="736090">
              <a:spcBef>
                <a:spcPts val="1200"/>
              </a:spcBef>
              <a:defRPr sz="4700">
                <a:latin typeface="Cambria"/>
                <a:ea typeface="Cambria"/>
                <a:cs typeface="Cambria"/>
                <a:sym typeface="Cambria"/>
              </a:defRPr>
            </a:pPr>
            <a:r>
              <a:t>4 Si tus hijos pecaron contra él,</a:t>
            </a:r>
          </a:p>
        </p:txBody>
      </p:sp>
      <p:sp>
        <p:nvSpPr>
          <p:cNvPr id="123" name="VP…"/>
          <p:cNvSpPr txBox="1"/>
          <p:nvPr/>
        </p:nvSpPr>
        <p:spPr>
          <a:xfrm>
            <a:off x="12926896" y="4408487"/>
            <a:ext cx="10046883" cy="65278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700">
                <a:latin typeface="Cambria"/>
                <a:ea typeface="Cambria"/>
                <a:cs typeface="Cambria"/>
                <a:sym typeface="Cambria"/>
              </a:defRPr>
            </a:pPr>
            <a:r>
              <a:t>VP</a:t>
            </a:r>
          </a:p>
          <a:p>
            <a:pPr defTabSz="736090">
              <a:lnSpc>
                <a:spcPct val="120000"/>
              </a:lnSpc>
              <a:defRPr sz="4700">
                <a:latin typeface="Cambria"/>
                <a:ea typeface="Cambria"/>
                <a:cs typeface="Cambria"/>
                <a:sym typeface="Cambria"/>
              </a:defRPr>
            </a:pPr>
          </a:p>
          <a:p>
            <a:pPr defTabSz="736090">
              <a:spcBef>
                <a:spcPts val="1200"/>
              </a:spcBef>
              <a:defRPr sz="4700">
                <a:latin typeface="Cambria"/>
                <a:ea typeface="Cambria"/>
                <a:cs typeface="Cambria"/>
                <a:sym typeface="Cambria"/>
              </a:defRPr>
            </a:pPr>
            <a:r>
              <a:t>3 Dios, el Todopoderoso, nunca tuerce la justicia ni el derecho.</a:t>
            </a:r>
          </a:p>
          <a:p>
            <a:pPr defTabSz="736090">
              <a:spcBef>
                <a:spcPts val="1200"/>
              </a:spcBef>
              <a:defRPr sz="4700">
                <a:latin typeface="Cambria"/>
                <a:ea typeface="Cambria"/>
                <a:cs typeface="Cambria"/>
                <a:sym typeface="Cambria"/>
              </a:defRPr>
            </a:pPr>
          </a:p>
          <a:p>
            <a:pPr defTabSz="736090">
              <a:spcBef>
                <a:spcPts val="1200"/>
              </a:spcBef>
              <a:defRPr sz="4700">
                <a:latin typeface="Cambria"/>
                <a:ea typeface="Cambria"/>
                <a:cs typeface="Cambria"/>
                <a:sym typeface="Cambria"/>
              </a:defRPr>
            </a:pPr>
            <a:r>
              <a:t>4 Seguramente tus hijos pecaron contra Dios, y él les dio el castigo merecido.</a:t>
            </a:r>
          </a:p>
        </p:txBody>
      </p:sp>
      <p:pic>
        <p:nvPicPr>
          <p:cNvPr id="124"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5"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Job 8. 5-6</a:t>
            </a:r>
          </a:p>
        </p:txBody>
      </p:sp>
      <p:sp>
        <p:nvSpPr>
          <p:cNvPr id="128"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9" name="RVR…"/>
          <p:cNvSpPr txBox="1"/>
          <p:nvPr/>
        </p:nvSpPr>
        <p:spPr>
          <a:xfrm>
            <a:off x="3350132" y="4830671"/>
            <a:ext cx="8601077" cy="69088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400">
                <a:latin typeface="Cambria"/>
                <a:ea typeface="Cambria"/>
                <a:cs typeface="Cambria"/>
                <a:sym typeface="Cambria"/>
              </a:defRPr>
            </a:pPr>
            <a:r>
              <a:t>RVR</a:t>
            </a:r>
          </a:p>
          <a:p>
            <a:pPr defTabSz="736090">
              <a:spcBef>
                <a:spcPts val="1200"/>
              </a:spcBef>
              <a:defRPr sz="4400">
                <a:latin typeface="Cambria"/>
                <a:ea typeface="Cambria"/>
                <a:cs typeface="Cambria"/>
                <a:sym typeface="Cambria"/>
              </a:defRPr>
            </a:pPr>
          </a:p>
          <a:p>
            <a:pPr defTabSz="736090">
              <a:spcBef>
                <a:spcPts val="1200"/>
              </a:spcBef>
              <a:defRPr sz="4400">
                <a:latin typeface="Cambria"/>
                <a:ea typeface="Cambria"/>
                <a:cs typeface="Cambria"/>
                <a:sym typeface="Cambria"/>
              </a:defRPr>
            </a:pPr>
            <a:r>
              <a:t>5 Si tú desde temprano buscas a Dios y ruegas al Todopoderoso;</a:t>
            </a:r>
          </a:p>
          <a:p>
            <a:pPr defTabSz="736090">
              <a:spcBef>
                <a:spcPts val="1200"/>
              </a:spcBef>
              <a:defRPr sz="4400">
                <a:latin typeface="Cambria"/>
                <a:ea typeface="Cambria"/>
                <a:cs typeface="Cambria"/>
                <a:sym typeface="Cambria"/>
              </a:defRPr>
            </a:pPr>
          </a:p>
          <a:p>
            <a:pPr defTabSz="736090">
              <a:spcBef>
                <a:spcPts val="1200"/>
              </a:spcBef>
              <a:defRPr sz="4400">
                <a:latin typeface="Cambria"/>
                <a:ea typeface="Cambria"/>
                <a:cs typeface="Cambria"/>
                <a:sym typeface="Cambria"/>
              </a:defRPr>
            </a:pPr>
            <a:r>
              <a:t>6 si eres puro y recto, ciertamente él velará por ti y hará prosperar la morada de tu justicia.</a:t>
            </a:r>
          </a:p>
        </p:txBody>
      </p:sp>
      <p:sp>
        <p:nvSpPr>
          <p:cNvPr id="130" name="VP…"/>
          <p:cNvSpPr txBox="1"/>
          <p:nvPr/>
        </p:nvSpPr>
        <p:spPr>
          <a:xfrm>
            <a:off x="13150308" y="4568508"/>
            <a:ext cx="10046884" cy="62077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400">
                <a:latin typeface="Cambria"/>
                <a:ea typeface="Cambria"/>
                <a:cs typeface="Cambria"/>
                <a:sym typeface="Cambria"/>
              </a:defRPr>
            </a:pPr>
            <a:r>
              <a:t>VP</a:t>
            </a:r>
          </a:p>
          <a:p>
            <a:pPr defTabSz="736090">
              <a:lnSpc>
                <a:spcPct val="120000"/>
              </a:lnSpc>
              <a:defRPr sz="4400">
                <a:latin typeface="Cambria"/>
                <a:ea typeface="Cambria"/>
                <a:cs typeface="Cambria"/>
                <a:sym typeface="Cambria"/>
              </a:defRPr>
            </a:pPr>
          </a:p>
          <a:p>
            <a:pPr defTabSz="736090">
              <a:spcBef>
                <a:spcPts val="1200"/>
              </a:spcBef>
              <a:defRPr sz="4400">
                <a:latin typeface="Cambria"/>
                <a:ea typeface="Cambria"/>
                <a:cs typeface="Cambria"/>
                <a:sym typeface="Cambria"/>
              </a:defRPr>
            </a:pPr>
            <a:r>
              <a:t>5 Busca a Dios, al Todopoderoso, y pídele que tenga compasión de ti.</a:t>
            </a:r>
          </a:p>
          <a:p>
            <a:pPr defTabSz="736090">
              <a:spcBef>
                <a:spcPts val="1200"/>
              </a:spcBef>
              <a:defRPr sz="4400">
                <a:latin typeface="Cambria"/>
                <a:ea typeface="Cambria"/>
                <a:cs typeface="Cambria"/>
                <a:sym typeface="Cambria"/>
              </a:defRPr>
            </a:pPr>
          </a:p>
          <a:p>
            <a:pPr defTabSz="736090">
              <a:spcBef>
                <a:spcPts val="1200"/>
              </a:spcBef>
              <a:defRPr sz="4400">
                <a:latin typeface="Cambria"/>
                <a:ea typeface="Cambria"/>
                <a:cs typeface="Cambria"/>
                <a:sym typeface="Cambria"/>
              </a:defRPr>
            </a:pPr>
            <a:r>
              <a:t>6 Si tú actúas con pureza y rectitud, él velará por ti, y te dará el hogar que justamente mereces.</a:t>
            </a:r>
          </a:p>
        </p:txBody>
      </p:sp>
      <p:pic>
        <p:nvPicPr>
          <p:cNvPr id="131"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2"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Job 8. 7-8</a:t>
            </a:r>
          </a:p>
        </p:txBody>
      </p:sp>
      <p:sp>
        <p:nvSpPr>
          <p:cNvPr id="135"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36" name="RVR…"/>
          <p:cNvSpPr txBox="1"/>
          <p:nvPr/>
        </p:nvSpPr>
        <p:spPr>
          <a:xfrm>
            <a:off x="3701211" y="5345748"/>
            <a:ext cx="8601077" cy="7442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300">
                <a:latin typeface="Cambria"/>
                <a:ea typeface="Cambria"/>
                <a:cs typeface="Cambria"/>
                <a:sym typeface="Cambria"/>
              </a:defRPr>
            </a:pPr>
            <a:r>
              <a:t>RVR</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7 Y aunque tu principio haya sido pequeño, tu estado, al final, será engrandecido.</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8 »Pregunta tú ahora a las generaciones pasadas y disponte a interrogar a los padres de ellas;</a:t>
            </a:r>
          </a:p>
        </p:txBody>
      </p:sp>
      <p:sp>
        <p:nvSpPr>
          <p:cNvPr id="137" name="VP…"/>
          <p:cNvSpPr txBox="1"/>
          <p:nvPr/>
        </p:nvSpPr>
        <p:spPr>
          <a:xfrm>
            <a:off x="13054561" y="5247805"/>
            <a:ext cx="10046883" cy="62534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7 La riqueza que tenías no será nada comparada con lo que tendrás después.</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8 Consulta a las generaciones pasadas, aprende de la experiencia de los antiguos.</a:t>
            </a:r>
          </a:p>
        </p:txBody>
      </p:sp>
      <p:pic>
        <p:nvPicPr>
          <p:cNvPr id="138"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9"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Job 8. 9-10</a:t>
            </a:r>
          </a:p>
        </p:txBody>
      </p:sp>
      <p:sp>
        <p:nvSpPr>
          <p:cNvPr id="142"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43" name="RVR…"/>
          <p:cNvSpPr txBox="1"/>
          <p:nvPr/>
        </p:nvSpPr>
        <p:spPr>
          <a:xfrm>
            <a:off x="4020373" y="4413309"/>
            <a:ext cx="8601077" cy="83693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500">
                <a:latin typeface="Cambria"/>
                <a:ea typeface="Cambria"/>
                <a:cs typeface="Cambria"/>
                <a:sym typeface="Cambria"/>
              </a:defRPr>
            </a:pPr>
            <a:r>
              <a:t>RVR</a:t>
            </a:r>
          </a:p>
          <a:p>
            <a:pPr defTabSz="736090">
              <a:spcBef>
                <a:spcPts val="1200"/>
              </a:spcBef>
              <a:defRPr sz="4500">
                <a:latin typeface="Cambria"/>
                <a:ea typeface="Cambria"/>
                <a:cs typeface="Cambria"/>
                <a:sym typeface="Cambria"/>
              </a:defRPr>
            </a:pPr>
          </a:p>
          <a:p>
            <a:pPr defTabSz="736090">
              <a:spcBef>
                <a:spcPts val="1200"/>
              </a:spcBef>
              <a:defRPr sz="4500">
                <a:latin typeface="Cambria"/>
                <a:ea typeface="Cambria"/>
                <a:cs typeface="Cambria"/>
                <a:sym typeface="Cambria"/>
              </a:defRPr>
            </a:pPr>
            <a:r>
              <a:t>9 pues nosotros somos de ayer y nada sabemos, ya que nuestros días sobre la tierra son como una sombra.</a:t>
            </a:r>
          </a:p>
          <a:p>
            <a:pPr defTabSz="736090">
              <a:spcBef>
                <a:spcPts val="1200"/>
              </a:spcBef>
              <a:defRPr sz="4500">
                <a:latin typeface="Cambria"/>
                <a:ea typeface="Cambria"/>
                <a:cs typeface="Cambria"/>
                <a:sym typeface="Cambria"/>
              </a:defRPr>
            </a:pPr>
          </a:p>
          <a:p>
            <a:pPr defTabSz="736090">
              <a:spcBef>
                <a:spcPts val="1200"/>
              </a:spcBef>
              <a:defRPr sz="4500">
                <a:latin typeface="Cambria"/>
                <a:ea typeface="Cambria"/>
                <a:cs typeface="Cambria"/>
                <a:sym typeface="Cambria"/>
              </a:defRPr>
            </a:pPr>
            <a:r>
              <a:t>10 ¿No te enseñarán ellos, te hablarán y sacarán palabras de su corazón?</a:t>
            </a:r>
          </a:p>
        </p:txBody>
      </p:sp>
      <p:sp>
        <p:nvSpPr>
          <p:cNvPr id="144" name="VP…"/>
          <p:cNvSpPr txBox="1"/>
          <p:nvPr/>
        </p:nvSpPr>
        <p:spPr>
          <a:xfrm>
            <a:off x="14203545" y="4270769"/>
            <a:ext cx="8744999" cy="61010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9 Nosotros somos apenas de ayer, y nada sabemos; nuestros días en esta tierra pasan como una sombra.</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10 Pero los antiguos podrán hablarte y enseñarte muchas cosas.</a:t>
            </a:r>
          </a:p>
        </p:txBody>
      </p:sp>
      <p:pic>
        <p:nvPicPr>
          <p:cNvPr id="145"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46"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xfrm>
            <a:off x="4664240" y="1981200"/>
            <a:ext cx="17443453"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Job 8. 20-22</a:t>
            </a:r>
          </a:p>
        </p:txBody>
      </p:sp>
      <p:sp>
        <p:nvSpPr>
          <p:cNvPr id="149"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0" name="RVR…"/>
          <p:cNvSpPr txBox="1"/>
          <p:nvPr/>
        </p:nvSpPr>
        <p:spPr>
          <a:xfrm>
            <a:off x="3477797" y="4820041"/>
            <a:ext cx="8601077" cy="76835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000">
                <a:latin typeface="Cambria"/>
                <a:ea typeface="Cambria"/>
                <a:cs typeface="Cambria"/>
                <a:sym typeface="Cambria"/>
              </a:defRPr>
            </a:pPr>
            <a:r>
              <a:t>RVR</a:t>
            </a:r>
          </a:p>
          <a:p>
            <a:pPr defTabSz="736090">
              <a:spcBef>
                <a:spcPts val="1200"/>
              </a:spcBef>
              <a:defRPr sz="4000">
                <a:latin typeface="Cambria"/>
                <a:ea typeface="Cambria"/>
                <a:cs typeface="Cambria"/>
                <a:sym typeface="Cambria"/>
              </a:defRPr>
            </a:pPr>
          </a:p>
          <a:p>
            <a:pPr defTabSz="736090">
              <a:spcBef>
                <a:spcPts val="1200"/>
              </a:spcBef>
              <a:defRPr sz="4000">
                <a:latin typeface="Cambria"/>
                <a:ea typeface="Cambria"/>
                <a:cs typeface="Cambria"/>
                <a:sym typeface="Cambria"/>
              </a:defRPr>
            </a:pPr>
            <a:r>
              <a:t>20 »Dios no desecha al íntegro ni ofrece apoyo a la mano del maligno.</a:t>
            </a:r>
          </a:p>
          <a:p>
            <a:pPr defTabSz="736090">
              <a:spcBef>
                <a:spcPts val="1200"/>
              </a:spcBef>
              <a:defRPr sz="4000">
                <a:latin typeface="Cambria"/>
                <a:ea typeface="Cambria"/>
                <a:cs typeface="Cambria"/>
                <a:sym typeface="Cambria"/>
              </a:defRPr>
            </a:pPr>
          </a:p>
          <a:p>
            <a:pPr defTabSz="736090">
              <a:spcBef>
                <a:spcPts val="1200"/>
              </a:spcBef>
              <a:defRPr sz="4000">
                <a:latin typeface="Cambria"/>
                <a:ea typeface="Cambria"/>
                <a:cs typeface="Cambria"/>
                <a:sym typeface="Cambria"/>
              </a:defRPr>
            </a:pPr>
            <a:r>
              <a:t>21 Él llenará aún tu boca de risas, y tus labios de júbilo.</a:t>
            </a:r>
          </a:p>
          <a:p>
            <a:pPr defTabSz="736090">
              <a:spcBef>
                <a:spcPts val="1200"/>
              </a:spcBef>
              <a:defRPr sz="4000">
                <a:latin typeface="Cambria"/>
                <a:ea typeface="Cambria"/>
                <a:cs typeface="Cambria"/>
                <a:sym typeface="Cambria"/>
              </a:defRPr>
            </a:pPr>
          </a:p>
          <a:p>
            <a:pPr defTabSz="736090">
              <a:spcBef>
                <a:spcPts val="1200"/>
              </a:spcBef>
              <a:defRPr sz="4000">
                <a:latin typeface="Cambria"/>
                <a:ea typeface="Cambria"/>
                <a:cs typeface="Cambria"/>
                <a:sym typeface="Cambria"/>
              </a:defRPr>
            </a:pPr>
            <a:r>
              <a:t>22 Los que te aborrecen serán cubiertos de confusión: la morada de los impíos perecerá.»</a:t>
            </a:r>
          </a:p>
        </p:txBody>
      </p:sp>
      <p:sp>
        <p:nvSpPr>
          <p:cNvPr id="151" name="VP…"/>
          <p:cNvSpPr txBox="1"/>
          <p:nvPr/>
        </p:nvSpPr>
        <p:spPr>
          <a:xfrm>
            <a:off x="13182226" y="4593708"/>
            <a:ext cx="10046883" cy="85191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000">
                <a:latin typeface="Cambria"/>
                <a:ea typeface="Cambria"/>
                <a:cs typeface="Cambria"/>
                <a:sym typeface="Cambria"/>
              </a:defRPr>
            </a:pPr>
            <a:r>
              <a:t>VP</a:t>
            </a:r>
          </a:p>
          <a:p>
            <a:pPr defTabSz="736090">
              <a:lnSpc>
                <a:spcPct val="120000"/>
              </a:lnSpc>
              <a:defRPr sz="4000">
                <a:latin typeface="Cambria"/>
                <a:ea typeface="Cambria"/>
                <a:cs typeface="Cambria"/>
                <a:sym typeface="Cambria"/>
              </a:defRPr>
            </a:pPr>
          </a:p>
          <a:p>
            <a:pPr defTabSz="736090">
              <a:spcBef>
                <a:spcPts val="1200"/>
              </a:spcBef>
              <a:defRPr sz="4000">
                <a:latin typeface="Cambria"/>
                <a:ea typeface="Cambria"/>
                <a:cs typeface="Cambria"/>
                <a:sym typeface="Cambria"/>
              </a:defRPr>
            </a:pPr>
            <a:r>
              <a:t>20 Dios no abandona al hombre intachable, ni brinda su apoyo a los malvados.</a:t>
            </a:r>
          </a:p>
          <a:p>
            <a:pPr defTabSz="736090">
              <a:spcBef>
                <a:spcPts val="1200"/>
              </a:spcBef>
              <a:defRPr sz="4000">
                <a:latin typeface="Cambria"/>
                <a:ea typeface="Cambria"/>
                <a:cs typeface="Cambria"/>
                <a:sym typeface="Cambria"/>
              </a:defRPr>
            </a:pPr>
          </a:p>
          <a:p>
            <a:pPr defTabSz="736090">
              <a:spcBef>
                <a:spcPts val="1200"/>
              </a:spcBef>
              <a:defRPr sz="4000">
                <a:latin typeface="Cambria"/>
                <a:ea typeface="Cambria"/>
                <a:cs typeface="Cambria"/>
                <a:sym typeface="Cambria"/>
              </a:defRPr>
            </a:pPr>
            <a:r>
              <a:t>21 Él hará que vuelvas a reír y que grites de alegría;</a:t>
            </a:r>
          </a:p>
          <a:p>
            <a:pPr defTabSz="736090">
              <a:spcBef>
                <a:spcPts val="1200"/>
              </a:spcBef>
              <a:defRPr sz="4000">
                <a:latin typeface="Cambria"/>
                <a:ea typeface="Cambria"/>
                <a:cs typeface="Cambria"/>
                <a:sym typeface="Cambria"/>
              </a:defRPr>
            </a:pPr>
          </a:p>
          <a:p>
            <a:pPr defTabSz="736090">
              <a:spcBef>
                <a:spcPts val="1200"/>
              </a:spcBef>
              <a:defRPr sz="4000">
                <a:latin typeface="Cambria"/>
                <a:ea typeface="Cambria"/>
                <a:cs typeface="Cambria"/>
                <a:sym typeface="Cambria"/>
              </a:defRPr>
            </a:pPr>
            <a:r>
              <a:t>22 en cambio, tus enemigos se cubrirán de vergüenza y la casa de los malvados será destruida.</a:t>
            </a:r>
          </a:p>
        </p:txBody>
      </p:sp>
      <p:pic>
        <p:nvPicPr>
          <p:cNvPr id="152"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53"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