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spcBef>
        <a:spcPts val="800"/>
      </a:spcBef>
      <a:defRPr sz="2400">
        <a:latin typeface="+mj-lt"/>
        <a:ea typeface="+mj-ea"/>
        <a:cs typeface="+mj-cs"/>
        <a:sym typeface="Calibri"/>
      </a:defRPr>
    </a:lvl1pPr>
    <a:lvl2pPr indent="228600" defTabSz="1828800" latinLnBrk="0">
      <a:spcBef>
        <a:spcPts val="800"/>
      </a:spcBef>
      <a:defRPr sz="2400">
        <a:latin typeface="+mj-lt"/>
        <a:ea typeface="+mj-ea"/>
        <a:cs typeface="+mj-cs"/>
        <a:sym typeface="Calibri"/>
      </a:defRPr>
    </a:lvl2pPr>
    <a:lvl3pPr indent="457200" defTabSz="1828800" latinLnBrk="0">
      <a:spcBef>
        <a:spcPts val="800"/>
      </a:spcBef>
      <a:defRPr sz="2400">
        <a:latin typeface="+mj-lt"/>
        <a:ea typeface="+mj-ea"/>
        <a:cs typeface="+mj-cs"/>
        <a:sym typeface="Calibri"/>
      </a:defRPr>
    </a:lvl3pPr>
    <a:lvl4pPr indent="685800" defTabSz="1828800" latinLnBrk="0">
      <a:spcBef>
        <a:spcPts val="800"/>
      </a:spcBef>
      <a:defRPr sz="2400">
        <a:latin typeface="+mj-lt"/>
        <a:ea typeface="+mj-ea"/>
        <a:cs typeface="+mj-cs"/>
        <a:sym typeface="Calibri"/>
      </a:defRPr>
    </a:lvl4pPr>
    <a:lvl5pPr indent="914400" defTabSz="1828800" latinLnBrk="0">
      <a:spcBef>
        <a:spcPts val="800"/>
      </a:spcBef>
      <a:defRPr sz="2400">
        <a:latin typeface="+mj-lt"/>
        <a:ea typeface="+mj-ea"/>
        <a:cs typeface="+mj-cs"/>
        <a:sym typeface="Calibri"/>
      </a:defRPr>
    </a:lvl5pPr>
    <a:lvl6pPr indent="1143000" defTabSz="1828800" latinLnBrk="0">
      <a:spcBef>
        <a:spcPts val="800"/>
      </a:spcBef>
      <a:defRPr sz="2400">
        <a:latin typeface="+mj-lt"/>
        <a:ea typeface="+mj-ea"/>
        <a:cs typeface="+mj-cs"/>
        <a:sym typeface="Calibri"/>
      </a:defRPr>
    </a:lvl6pPr>
    <a:lvl7pPr indent="1371600" defTabSz="1828800" latinLnBrk="0">
      <a:spcBef>
        <a:spcPts val="800"/>
      </a:spcBef>
      <a:defRPr sz="2400">
        <a:latin typeface="+mj-lt"/>
        <a:ea typeface="+mj-ea"/>
        <a:cs typeface="+mj-cs"/>
        <a:sym typeface="Calibri"/>
      </a:defRPr>
    </a:lvl7pPr>
    <a:lvl8pPr indent="1600200" defTabSz="1828800" latinLnBrk="0">
      <a:spcBef>
        <a:spcPts val="800"/>
      </a:spcBef>
      <a:defRPr sz="2400">
        <a:latin typeface="+mj-lt"/>
        <a:ea typeface="+mj-ea"/>
        <a:cs typeface="+mj-cs"/>
        <a:sym typeface="Calibri"/>
      </a:defRPr>
    </a:lvl8pPr>
    <a:lvl9pPr indent="1828800" defTabSz="1828800" latinLnBrk="0">
      <a:spcBef>
        <a:spcPts val="800"/>
      </a:spcBef>
      <a:defRPr sz="24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828800" y="2244724"/>
            <a:ext cx="20726400" cy="4775202"/>
          </a:xfrm>
          <a:prstGeom prst="rect">
            <a:avLst/>
          </a:prstGeom>
        </p:spPr>
        <p:txBody>
          <a:bodyPr anchor="b"/>
          <a:lstStyle>
            <a:lvl1pPr algn="ctr">
              <a:defRPr sz="12000"/>
            </a:lvl1pPr>
          </a:lstStyle>
          <a:p>
            <a:pPr/>
            <a:r>
              <a:t>Title Text</a:t>
            </a:r>
          </a:p>
        </p:txBody>
      </p:sp>
      <p:sp>
        <p:nvSpPr>
          <p:cNvPr id="12" name="Body Level One…"/>
          <p:cNvSpPr txBox="1"/>
          <p:nvPr>
            <p:ph type="body" sz="quarter" idx="1"/>
          </p:nvPr>
        </p:nvSpPr>
        <p:spPr>
          <a:xfrm>
            <a:off x="3048000" y="7204074"/>
            <a:ext cx="18288000" cy="3311527"/>
          </a:xfrm>
          <a:prstGeom prst="rect">
            <a:avLst/>
          </a:prstGeom>
        </p:spPr>
        <p:txBody>
          <a:bodyPr/>
          <a:lstStyle>
            <a:lvl1pPr marL="0" indent="0" algn="ctr">
              <a:buSzTx/>
              <a:buFontTx/>
              <a:buNone/>
              <a:defRPr sz="4800"/>
            </a:lvl1pPr>
            <a:lvl2pPr marL="0" indent="0" algn="ctr">
              <a:buSzTx/>
              <a:buFontTx/>
              <a:buNone/>
              <a:defRPr sz="4800"/>
            </a:lvl2pPr>
            <a:lvl3pPr marL="0" indent="0" algn="ctr">
              <a:buSzTx/>
              <a:buFontTx/>
              <a:buNone/>
              <a:defRPr sz="4800"/>
            </a:lvl3pPr>
            <a:lvl4pPr marL="0" indent="0" algn="ctr">
              <a:buSzTx/>
              <a:buFontTx/>
              <a:buNone/>
              <a:defRPr sz="4800"/>
            </a:lvl4pPr>
            <a:lvl5pPr marL="0" indent="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1663700" y="3419480"/>
            <a:ext cx="21031202" cy="5705474"/>
          </a:xfrm>
          <a:prstGeom prst="rect">
            <a:avLst/>
          </a:prstGeom>
        </p:spPr>
        <p:txBody>
          <a:bodyPr anchor="b"/>
          <a:lstStyle>
            <a:lvl1pPr>
              <a:defRPr sz="12000"/>
            </a:lvl1pPr>
          </a:lstStyle>
          <a:p>
            <a:pPr/>
            <a:r>
              <a:t>Title Text</a:t>
            </a:r>
          </a:p>
        </p:txBody>
      </p:sp>
      <p:sp>
        <p:nvSpPr>
          <p:cNvPr id="30" name="Body Level One…"/>
          <p:cNvSpPr txBox="1"/>
          <p:nvPr>
            <p:ph type="body" sz="quarter" idx="1"/>
          </p:nvPr>
        </p:nvSpPr>
        <p:spPr>
          <a:xfrm>
            <a:off x="1663700" y="9178928"/>
            <a:ext cx="21031202" cy="3000377"/>
          </a:xfrm>
          <a:prstGeom prst="rect">
            <a:avLst/>
          </a:prstGeom>
        </p:spPr>
        <p:txBody>
          <a:bodyPr/>
          <a:lstStyle>
            <a:lvl1pPr marL="0" indent="0">
              <a:buSzTx/>
              <a:buFontTx/>
              <a:buNone/>
              <a:defRPr sz="4800"/>
            </a:lvl1pPr>
            <a:lvl2pPr marL="0" indent="0">
              <a:buSzTx/>
              <a:buFontTx/>
              <a:buNone/>
              <a:defRPr sz="4800"/>
            </a:lvl2pPr>
            <a:lvl3pPr marL="0" indent="0">
              <a:buSzTx/>
              <a:buFontTx/>
              <a:buNone/>
              <a:defRPr sz="4800"/>
            </a:lvl3pPr>
            <a:lvl4pPr marL="0" indent="0">
              <a:buSzTx/>
              <a:buFontTx/>
              <a:buNone/>
              <a:defRPr sz="4800"/>
            </a:lvl4pPr>
            <a:lvl5pPr marL="0" indent="0">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679574" y="730254"/>
            <a:ext cx="21031202" cy="2651126"/>
          </a:xfrm>
          <a:prstGeom prst="rect">
            <a:avLst/>
          </a:prstGeom>
        </p:spPr>
        <p:txBody>
          <a:bodyPr/>
          <a:lstStyle/>
          <a:p>
            <a:pPr/>
            <a:r>
              <a:t>Title Text</a:t>
            </a:r>
          </a:p>
        </p:txBody>
      </p:sp>
      <p:sp>
        <p:nvSpPr>
          <p:cNvPr id="48" name="Body Level One…"/>
          <p:cNvSpPr txBox="1"/>
          <p:nvPr>
            <p:ph type="body" sz="quarter" idx="1"/>
          </p:nvPr>
        </p:nvSpPr>
        <p:spPr>
          <a:xfrm>
            <a:off x="1679575" y="3362326"/>
            <a:ext cx="10315580" cy="1647827"/>
          </a:xfrm>
          <a:prstGeom prst="rect">
            <a:avLst/>
          </a:prstGeom>
        </p:spPr>
        <p:txBody>
          <a:bodyPr anchor="b"/>
          <a:lstStyle>
            <a:lvl1pPr marL="0" indent="0">
              <a:buSzTx/>
              <a:buFontTx/>
              <a:buNone/>
              <a:defRPr b="1" sz="4800"/>
            </a:lvl1pPr>
            <a:lvl2pPr marL="0" indent="0">
              <a:buSzTx/>
              <a:buFontTx/>
              <a:buNone/>
              <a:defRPr b="1" sz="4800"/>
            </a:lvl2pPr>
            <a:lvl3pPr marL="0" indent="0">
              <a:buSzTx/>
              <a:buFontTx/>
              <a:buNone/>
              <a:defRPr b="1" sz="4800"/>
            </a:lvl3pPr>
            <a:lvl4pPr marL="0" indent="0">
              <a:buSzTx/>
              <a:buFontTx/>
              <a:buNone/>
              <a:defRPr b="1" sz="4800"/>
            </a:lvl4pPr>
            <a:lvl5pPr marL="0" indent="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2344402" y="3362326"/>
            <a:ext cx="10366379" cy="1647827"/>
          </a:xfrm>
          <a:prstGeom prst="rect">
            <a:avLst/>
          </a:prstGeom>
          <a:ln w="12700"/>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73" name="Body Level One…"/>
          <p:cNvSpPr txBox="1"/>
          <p:nvPr>
            <p:ph type="body" sz="half" idx="1"/>
          </p:nvPr>
        </p:nvSpPr>
        <p:spPr>
          <a:xfrm>
            <a:off x="10366374" y="1974854"/>
            <a:ext cx="12344403" cy="9747253"/>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1679574" y="4114800"/>
            <a:ext cx="7864479" cy="7623176"/>
          </a:xfrm>
          <a:prstGeom prst="rect">
            <a:avLst/>
          </a:prstGeom>
          <a:ln w="12700"/>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83" name="Picture Placeholder 2"/>
          <p:cNvSpPr/>
          <p:nvPr>
            <p:ph type="pic" sz="half" idx="21"/>
          </p:nvPr>
        </p:nvSpPr>
        <p:spPr>
          <a:xfrm>
            <a:off x="10366374" y="1974854"/>
            <a:ext cx="12344403" cy="9747253"/>
          </a:xfrm>
          <a:prstGeom prst="rect">
            <a:avLst/>
          </a:prstGeom>
          <a:ln w="12700"/>
        </p:spPr>
        <p:txBody>
          <a:bodyPr lIns="91439" tIns="45719" rIns="91439" bIns="45719">
            <a:noAutofit/>
          </a:bodyPr>
          <a:lstStyle/>
          <a:p>
            <a:pPr/>
          </a:p>
        </p:txBody>
      </p:sp>
      <p:sp>
        <p:nvSpPr>
          <p:cNvPr id="84" name="Body Level One…"/>
          <p:cNvSpPr txBox="1"/>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chor="ctr">
            <a:normAutofit fontScale="100000" lnSpcReduction="0"/>
          </a:bodyPr>
          <a:lstStyle/>
          <a:p>
            <a:pPr/>
            <a:r>
              <a:t>Title Text</a:t>
            </a:r>
          </a:p>
        </p:txBody>
      </p:sp>
      <p:sp>
        <p:nvSpPr>
          <p:cNvPr id="3" name="Body Level One…"/>
          <p:cNvSpPr txBox="1"/>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203056" y="12835872"/>
            <a:ext cx="504544" cy="483906"/>
          </a:xfrm>
          <a:prstGeom prst="rect">
            <a:avLst/>
          </a:prstGeom>
          <a:ln w="25400">
            <a:miter lim="400000"/>
          </a:ln>
        </p:spPr>
        <p:txBody>
          <a:bodyPr wrap="none" lIns="91437" tIns="91437" rIns="91437" bIns="91437" anchor="ctr">
            <a:spAutoFit/>
          </a:bodyPr>
          <a:lstStyle>
            <a:lvl1pPr algn="r">
              <a:defRPr sz="24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1pPr>
      <a:lvl2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2pPr>
      <a:lvl3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3pPr>
      <a:lvl4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4pPr>
      <a:lvl5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5pPr>
      <a:lvl6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6pPr>
      <a:lvl7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7pPr>
      <a:lvl8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8pPr>
      <a:lvl9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841373" y="195940"/>
            <a:ext cx="18881868" cy="4192687"/>
          </a:xfrm>
          <a:prstGeom prst="rect">
            <a:avLst/>
          </a:prstGeom>
        </p:spPr>
        <p:txBody>
          <a:bodyPr/>
          <a:lstStyle/>
          <a:p>
            <a:pPr algn="l">
              <a:defRPr b="1" sz="10000">
                <a:solidFill>
                  <a:srgbClr val="F9570F"/>
                </a:solidFill>
                <a:latin typeface="Futura PT Heavy"/>
                <a:ea typeface="Futura PT Heavy"/>
                <a:cs typeface="Futura PT Heavy"/>
                <a:sym typeface="Futura PT Heavy"/>
              </a:defRPr>
            </a:pPr>
            <a:r>
              <a:rPr>
                <a:solidFill>
                  <a:srgbClr val="6567B3"/>
                </a:solidFill>
              </a:rPr>
              <a:t>Lección 20</a:t>
            </a:r>
            <a:br/>
            <a:r>
              <a:t>ACCIONES IMPARCIALES</a:t>
            </a:r>
          </a:p>
        </p:txBody>
      </p:sp>
      <p:pic>
        <p:nvPicPr>
          <p:cNvPr id="95" name="arte 21-22 small.png" descr="arte 21-22 small.png"/>
          <p:cNvPicPr>
            <a:picLocks noChangeAspect="1"/>
          </p:cNvPicPr>
          <p:nvPr/>
        </p:nvPicPr>
        <p:blipFill>
          <a:blip r:embed="rId2">
            <a:extLst/>
          </a:blip>
          <a:stretch>
            <a:fillRect/>
          </a:stretch>
        </p:blipFill>
        <p:spPr>
          <a:xfrm>
            <a:off x="-34655" y="992413"/>
            <a:ext cx="24453310" cy="16324848"/>
          </a:xfrm>
          <a:prstGeom prst="rect">
            <a:avLst/>
          </a:prstGeom>
          <a:ln w="12700">
            <a:miter lim="400000"/>
          </a:ln>
        </p:spPr>
      </p:pic>
      <p:sp>
        <p:nvSpPr>
          <p:cNvPr id="96" name="Subtitle 2"/>
          <p:cNvSpPr txBox="1"/>
          <p:nvPr>
            <p:ph type="subTitle" sz="quarter" idx="1"/>
          </p:nvPr>
        </p:nvSpPr>
        <p:spPr>
          <a:xfrm>
            <a:off x="866773" y="4561228"/>
            <a:ext cx="8886830" cy="885829"/>
          </a:xfrm>
          <a:prstGeom prst="rect">
            <a:avLst/>
          </a:prstGeom>
        </p:spPr>
        <p:txBody>
          <a:bodyPr/>
          <a:lstStyle>
            <a:lvl1pPr algn="l" defTabSz="1461211">
              <a:spcBef>
                <a:spcPts val="1500"/>
              </a:spcBef>
              <a:defRPr i="1" sz="4324">
                <a:solidFill>
                  <a:srgbClr val="767171"/>
                </a:solidFill>
                <a:latin typeface="Futura"/>
                <a:ea typeface="Futura"/>
                <a:cs typeface="Futura"/>
                <a:sym typeface="Futura"/>
              </a:defRPr>
            </a:lvl1pPr>
          </a:lstStyle>
          <a:p>
            <a:pPr/>
            <a:r>
              <a:t>Éxodo 23.1-12</a:t>
            </a:r>
          </a:p>
        </p:txBody>
      </p:sp>
      <p:sp>
        <p:nvSpPr>
          <p:cNvPr id="97" name="TextBox 3"/>
          <p:cNvSpPr txBox="1"/>
          <p:nvPr/>
        </p:nvSpPr>
        <p:spPr>
          <a:xfrm>
            <a:off x="20109815" y="12776200"/>
            <a:ext cx="2326825" cy="5765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a:defRPr sz="2600">
                <a:solidFill>
                  <a:srgbClr val="FFFFFF"/>
                </a:solidFill>
                <a:latin typeface="Futura PT Medium"/>
                <a:ea typeface="Futura PT Medium"/>
                <a:cs typeface="Futura PT Medium"/>
                <a:sym typeface="Futura PT Medium"/>
              </a:defRPr>
            </a:lvl1pPr>
          </a:lstStyle>
          <a:p>
            <a:pPr/>
            <a:r>
              <a:t>Año 30/Vol. 1</a:t>
            </a:r>
          </a:p>
        </p:txBody>
      </p:sp>
      <p:sp>
        <p:nvSpPr>
          <p:cNvPr id="98" name="TextBox 5"/>
          <p:cNvSpPr txBox="1"/>
          <p:nvPr/>
        </p:nvSpPr>
        <p:spPr>
          <a:xfrm>
            <a:off x="831214" y="5619658"/>
            <a:ext cx="9672843" cy="3764277"/>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defTabSz="1168400">
              <a:defRPr sz="4000">
                <a:solidFill>
                  <a:srgbClr val="3B3838"/>
                </a:solidFill>
                <a:latin typeface="Cambria"/>
                <a:ea typeface="Cambria"/>
                <a:cs typeface="Cambria"/>
                <a:sym typeface="Cambria"/>
              </a:defRPr>
            </a:lvl1pPr>
          </a:lstStyle>
          <a:p>
            <a:pPr/>
            <a:r>
              <a:t>«No seguirás a la mayoría para hacer el mal. No testificarás en un pleito, inclinándote a la mayoría, para pervertir la causa. Tampoco harás favoritismo al pobre en su pleito». (Ex 23.2-3)</a:t>
            </a:r>
          </a:p>
        </p:txBody>
      </p:sp>
      <p:pic>
        <p:nvPicPr>
          <p:cNvPr id="99" name="Picture 2" descr="Picture 2"/>
          <p:cNvPicPr>
            <a:picLocks noChangeAspect="1"/>
          </p:cNvPicPr>
          <p:nvPr/>
        </p:nvPicPr>
        <p:blipFill>
          <a:blip r:embed="rId3">
            <a:extLst/>
          </a:blip>
          <a:stretch>
            <a:fillRect/>
          </a:stretch>
        </p:blipFill>
        <p:spPr>
          <a:xfrm>
            <a:off x="22412326" y="11782424"/>
            <a:ext cx="1933577" cy="193357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56"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57"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987415" y="4533206"/>
            <a:ext cx="17373601" cy="86029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defRPr sz="4500">
                <a:latin typeface="Cambria"/>
                <a:ea typeface="Cambria"/>
                <a:cs typeface="Cambria"/>
                <a:sym typeface="Cambria"/>
              </a:defRPr>
            </a:pPr>
            <a:r>
              <a:t>Las ideas principales de esta lección son: </a:t>
            </a:r>
          </a:p>
          <a:p>
            <a:pPr defTabSz="887982">
              <a:lnSpc>
                <a:spcPct val="120000"/>
              </a:lnSpc>
              <a:spcBef>
                <a:spcPts val="1200"/>
              </a:spcBef>
              <a:buSzPct val="100000"/>
              <a:buChar char="•"/>
              <a:defRPr sz="4500">
                <a:latin typeface="Cambria"/>
                <a:ea typeface="Cambria"/>
                <a:cs typeface="Cambria"/>
                <a:sym typeface="Cambria"/>
              </a:defRPr>
            </a:pPr>
            <a:r>
              <a:t>	Descartaremos de nuestras prácticas la mentira, el chisme y la difamación como instrumentos para lidiar con los conflictos en las relaciones humanas.</a:t>
            </a:r>
          </a:p>
          <a:p>
            <a:pPr defTabSz="887982">
              <a:lnSpc>
                <a:spcPct val="120000"/>
              </a:lnSpc>
              <a:spcBef>
                <a:spcPts val="1200"/>
              </a:spcBef>
              <a:buSzPct val="100000"/>
              <a:buChar char="•"/>
              <a:defRPr sz="4500">
                <a:latin typeface="Cambria"/>
                <a:ea typeface="Cambria"/>
                <a:cs typeface="Cambria"/>
                <a:sym typeface="Cambria"/>
              </a:defRPr>
            </a:pPr>
            <a:r>
              <a:t>   Adoptemos un compromiso ético a favor del cuidado y la defensa del pobre. La pobreza no es un fenómeno natural, es resultado de nuestras prácticas económicas y desigualdades. A través de las fiestas nacionales, la Torá procuraba un espacio de justicia, reivindicación y cuidado del pobre ante las injusticias de los privilegiados.</a:t>
            </a:r>
          </a:p>
          <a:p>
            <a:pPr defTabSz="887982">
              <a:lnSpc>
                <a:spcPct val="120000"/>
              </a:lnSpc>
              <a:spcBef>
                <a:spcPts val="1200"/>
              </a:spcBef>
              <a:defRPr sz="4500">
                <a:latin typeface="Cambria"/>
                <a:ea typeface="Cambria"/>
                <a:cs typeface="Cambria"/>
                <a:sym typeface="Cambria"/>
              </a:defRPr>
            </a:pPr>
            <a:r>
              <a:t> </a:t>
            </a:r>
          </a:p>
        </p:txBody>
      </p:sp>
      <p:pic>
        <p:nvPicPr>
          <p:cNvPr id="158"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59"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62"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63"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046238" y="5365427"/>
            <a:ext cx="19291743" cy="397764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887982">
              <a:lnSpc>
                <a:spcPct val="120000"/>
              </a:lnSpc>
              <a:spcBef>
                <a:spcPts val="1200"/>
              </a:spcBef>
              <a:buSzPct val="100000"/>
              <a:buChar char="•"/>
              <a:defRPr sz="5300">
                <a:latin typeface="Cambria"/>
                <a:ea typeface="Cambria"/>
                <a:cs typeface="Cambria"/>
                <a:sym typeface="Cambria"/>
              </a:defRPr>
            </a:lvl1pPr>
          </a:lstStyle>
          <a:p>
            <a:pPr/>
            <a:r>
              <a:t>  La Ley exige un trato digno hacia los extranjeros. En Ex 22.21-23, Yahvé se deja conocer como el Dios que protege al extranjero y al indefenso. </a:t>
            </a:r>
          </a:p>
        </p:txBody>
      </p:sp>
      <p:pic>
        <p:nvPicPr>
          <p:cNvPr id="164"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65"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itle 1"/>
          <p:cNvSpPr txBox="1"/>
          <p:nvPr>
            <p:ph type="title"/>
          </p:nvPr>
        </p:nvSpPr>
        <p:spPr>
          <a:xfrm>
            <a:off x="4518026" y="1962150"/>
            <a:ext cx="6156327" cy="1171576"/>
          </a:xfrm>
          <a:prstGeom prst="rect">
            <a:avLst/>
          </a:prstGeom>
        </p:spPr>
        <p:txBody>
          <a:bodyPr/>
          <a:lstStyle>
            <a:lvl1pPr defTabSz="1517902">
              <a:defRPr sz="6400">
                <a:solidFill>
                  <a:schemeClr val="accent4"/>
                </a:solidFill>
                <a:latin typeface="Futura Std Medium Condensed"/>
                <a:ea typeface="Futura Std Medium Condensed"/>
                <a:cs typeface="Futura Std Medium Condensed"/>
                <a:sym typeface="Futura Std Medium Condensed"/>
              </a:defRPr>
            </a:lvl1pPr>
          </a:lstStyle>
          <a:p>
            <a:pPr/>
            <a:r>
              <a:t>ORACIÓN</a:t>
            </a:r>
          </a:p>
        </p:txBody>
      </p:sp>
      <p:sp>
        <p:nvSpPr>
          <p:cNvPr id="168" name="Straight Connector 5"/>
          <p:cNvSpPr/>
          <p:nvPr/>
        </p:nvSpPr>
        <p:spPr>
          <a:xfrm>
            <a:off x="4660900" y="3133725"/>
            <a:ext cx="12693653" cy="0"/>
          </a:xfrm>
          <a:prstGeom prst="line">
            <a:avLst/>
          </a:prstGeom>
          <a:ln w="50800">
            <a:solidFill>
              <a:schemeClr val="accent4"/>
            </a:solidFill>
            <a:miter/>
          </a:ln>
        </p:spPr>
        <p:txBody>
          <a:bodyPr lIns="91437" tIns="91437" rIns="91437" bIns="91437"/>
          <a:lstStyle/>
          <a:p>
            <a:pPr/>
          </a:p>
        </p:txBody>
      </p:sp>
      <p:sp>
        <p:nvSpPr>
          <p:cNvPr id="169" name="Bendito Padre de los cielos y de la tierra, para quien todas las cosas están abiertas y no hay nada oculto, hoy queremos reafirmar nuestra fe, a ejemplo del patriarca Abraham, en tu infinita providencia y ante tus designios eternos que todo lo encamina a"/>
          <p:cNvSpPr txBox="1"/>
          <p:nvPr/>
        </p:nvSpPr>
        <p:spPr>
          <a:xfrm>
            <a:off x="2955925" y="4118196"/>
            <a:ext cx="18472150" cy="81457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1168400">
              <a:lnSpc>
                <a:spcPct val="120000"/>
              </a:lnSpc>
              <a:defRPr i="1" sz="5000">
                <a:latin typeface="Cambria"/>
                <a:ea typeface="Cambria"/>
                <a:cs typeface="Cambria"/>
                <a:sym typeface="Cambria"/>
              </a:defRPr>
            </a:lvl1pPr>
          </a:lstStyle>
          <a:p>
            <a:pPr/>
            <a:r>
              <a:t>Dios grande y misericordioso, gracias por tu palabra que es vida para nosotros. Ayúdanos a asumir los principios éticos hoy expuestos. Danos la fuerza de tu Espíritu para desechar todo acto que atente contra el hermano. Líbranos de caer presos del chisme, la murmuración y la difamación. Danos de tu sabiduría para manejar correctamente los conflictos con otras personas. Así también, querido Dios, concédenos el valor para ser voz, defensa y cuidadores del pobre y del extranjero. Permite que aprendamos a ver al necesitado a través de tu amor. En Cristo Jesús. Amén.</a:t>
            </a:r>
          </a:p>
        </p:txBody>
      </p:sp>
      <p:pic>
        <p:nvPicPr>
          <p:cNvPr id="170" name="Picture 2" descr="Picture 2"/>
          <p:cNvPicPr>
            <a:picLocks noChangeAspect="1"/>
          </p:cNvPicPr>
          <p:nvPr/>
        </p:nvPicPr>
        <p:blipFill>
          <a:blip r:embed="rId2">
            <a:extLst/>
          </a:blip>
          <a:stretch>
            <a:fillRect/>
          </a:stretch>
        </p:blipFill>
        <p:spPr>
          <a:xfrm>
            <a:off x="2384424" y="1517650"/>
            <a:ext cx="2060576" cy="2060576"/>
          </a:xfrm>
          <a:prstGeom prst="rect">
            <a:avLst/>
          </a:prstGeom>
          <a:ln w="12700">
            <a:miter lim="400000"/>
          </a:ln>
        </p:spPr>
      </p:pic>
      <p:pic>
        <p:nvPicPr>
          <p:cNvPr id="17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4044948" y="2139950"/>
            <a:ext cx="6156331" cy="1171576"/>
          </a:xfrm>
          <a:prstGeom prst="rect">
            <a:avLst/>
          </a:prstGeom>
        </p:spPr>
        <p:txBody>
          <a:bodyPr/>
          <a:lstStyle>
            <a:lvl1pPr defTabSz="1517902">
              <a:defRPr sz="6400">
                <a:solidFill>
                  <a:srgbClr val="7030A0"/>
                </a:solidFill>
                <a:latin typeface="Futura Std Medium Condensed"/>
                <a:ea typeface="Futura Std Medium Condensed"/>
                <a:cs typeface="Futura Std Medium Condensed"/>
                <a:sym typeface="Futura Std Medium Condensed"/>
              </a:defRPr>
            </a:lvl1pPr>
          </a:lstStyle>
          <a:p>
            <a:pPr/>
            <a:r>
              <a:t>OBJETIVOS</a:t>
            </a:r>
          </a:p>
        </p:txBody>
      </p:sp>
      <p:sp>
        <p:nvSpPr>
          <p:cNvPr id="102" name="Content Placeholder 2"/>
          <p:cNvSpPr txBox="1"/>
          <p:nvPr>
            <p:ph type="body" sz="half" idx="1"/>
          </p:nvPr>
        </p:nvSpPr>
        <p:spPr>
          <a:xfrm>
            <a:off x="2513339" y="4952352"/>
            <a:ext cx="18865197" cy="6810638"/>
          </a:xfrm>
          <a:prstGeom prst="rect">
            <a:avLst/>
          </a:prstGeom>
        </p:spPr>
        <p:txBody>
          <a:bodyPr/>
          <a:lstStyle>
            <a:lvl1pPr marL="581526" indent="-581526" defTabSz="1168400">
              <a:lnSpc>
                <a:spcPct val="100000"/>
              </a:lnSpc>
              <a:spcBef>
                <a:spcPts val="1200"/>
              </a:spcBef>
              <a:buFontTx/>
              <a:defRPr sz="7100">
                <a:latin typeface="Cambria"/>
                <a:ea typeface="Cambria"/>
                <a:cs typeface="Cambria"/>
                <a:sym typeface="Cambria"/>
              </a:defRPr>
            </a:lvl1pPr>
          </a:lstStyle>
          <a:p>
            <a:pPr/>
            <a:r>
              <a:t>Integrar a la práctica cristiana las directrices éticas y disposiciones legales para la administración de la justicia y los deberes hacia los demás incluidas en el pasaje bíblico.</a:t>
            </a:r>
          </a:p>
        </p:txBody>
      </p:sp>
      <p:sp>
        <p:nvSpPr>
          <p:cNvPr id="103" name="Straight Connector 5"/>
          <p:cNvSpPr/>
          <p:nvPr/>
        </p:nvSpPr>
        <p:spPr>
          <a:xfrm flipV="1">
            <a:off x="4248148" y="3124200"/>
            <a:ext cx="15395579" cy="187329"/>
          </a:xfrm>
          <a:prstGeom prst="line">
            <a:avLst/>
          </a:prstGeom>
          <a:ln w="50800">
            <a:solidFill>
              <a:srgbClr val="7030A0"/>
            </a:solidFill>
            <a:miter/>
          </a:ln>
        </p:spPr>
        <p:txBody>
          <a:bodyPr lIns="91437" tIns="91437" rIns="91437" bIns="91437"/>
          <a:lstStyle/>
          <a:p>
            <a:pPr/>
          </a:p>
        </p:txBody>
      </p:sp>
      <p:pic>
        <p:nvPicPr>
          <p:cNvPr id="104" name="Picture 4" descr="Picture 4"/>
          <p:cNvPicPr>
            <a:picLocks noChangeAspect="1"/>
          </p:cNvPicPr>
          <p:nvPr/>
        </p:nvPicPr>
        <p:blipFill>
          <a:blip r:embed="rId2">
            <a:extLst/>
          </a:blip>
          <a:stretch>
            <a:fillRect/>
          </a:stretch>
        </p:blipFill>
        <p:spPr>
          <a:xfrm>
            <a:off x="1511300" y="1597024"/>
            <a:ext cx="2257426" cy="2257426"/>
          </a:xfrm>
          <a:prstGeom prst="rect">
            <a:avLst/>
          </a:prstGeom>
          <a:ln w="12700">
            <a:miter lim="400000"/>
          </a:ln>
        </p:spPr>
      </p:pic>
      <p:pic>
        <p:nvPicPr>
          <p:cNvPr id="105" name="Picture 4" descr="Picture 4"/>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08" name="Content Placeholder 2"/>
          <p:cNvSpPr txBox="1"/>
          <p:nvPr>
            <p:ph type="body" idx="1"/>
          </p:nvPr>
        </p:nvSpPr>
        <p:spPr>
          <a:xfrm>
            <a:off x="2879447" y="4608205"/>
            <a:ext cx="18625106" cy="8321631"/>
          </a:xfrm>
          <a:prstGeom prst="rect">
            <a:avLst/>
          </a:prstGeom>
        </p:spPr>
        <p:txBody>
          <a:bodyPr/>
          <a:lstStyle/>
          <a:p>
            <a:pPr marL="0" indent="0" defTabSz="1168400">
              <a:lnSpc>
                <a:spcPct val="100000"/>
              </a:lnSpc>
              <a:spcBef>
                <a:spcPts val="1200"/>
              </a:spcBef>
              <a:buSzTx/>
              <a:buNone/>
              <a:defRPr b="1" sz="7000">
                <a:solidFill>
                  <a:srgbClr val="3B3838"/>
                </a:solidFill>
                <a:latin typeface="Cambria"/>
                <a:ea typeface="Cambria"/>
                <a:cs typeface="Cambria"/>
                <a:sym typeface="Cambria"/>
              </a:defRPr>
            </a:pPr>
            <a:r>
              <a:t>«pobre»:</a:t>
            </a:r>
            <a:r>
              <a:rPr b="0"/>
              <a:t> Es la persona carente de riquezas y poder político, quien solo tiene a Dios como su defensor. De ahí el nombre hebreo de anawim, en referencia a los marginados e indigentes. La opresión del pobre es condenada por Dios (cf. Is 58.3, Am 4.1).</a:t>
            </a:r>
          </a:p>
        </p:txBody>
      </p:sp>
      <p:sp>
        <p:nvSpPr>
          <p:cNvPr id="109"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0"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Éxodo 23.1-2</a:t>
            </a:r>
          </a:p>
        </p:txBody>
      </p:sp>
      <p:sp>
        <p:nvSpPr>
          <p:cNvPr id="114"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15" name="RVR…"/>
          <p:cNvSpPr txBox="1"/>
          <p:nvPr/>
        </p:nvSpPr>
        <p:spPr>
          <a:xfrm>
            <a:off x="3126719" y="4576338"/>
            <a:ext cx="8601076" cy="72898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300">
                <a:latin typeface="Cambria"/>
                <a:ea typeface="Cambria"/>
                <a:cs typeface="Cambria"/>
                <a:sym typeface="Cambria"/>
              </a:defRPr>
            </a:pPr>
            <a:r>
              <a:t>RVR</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  »No admitirás falso rumor. No te pondrás de acuerdo con el malvado para ser testigo falso.</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2 »No seguirás a la mayoría para hacer mal, ni responderás en un litigio inclinándote a la mayoría para hacer agravios. </a:t>
            </a:r>
          </a:p>
        </p:txBody>
      </p:sp>
      <p:sp>
        <p:nvSpPr>
          <p:cNvPr id="116" name="VP…"/>
          <p:cNvSpPr txBox="1"/>
          <p:nvPr/>
        </p:nvSpPr>
        <p:spPr>
          <a:xfrm>
            <a:off x="13054561" y="3974148"/>
            <a:ext cx="10046883" cy="73964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 »No des informes falsos, ni te hagas cómplice del malvado para ser testigo en favor de una injusticia.</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2 »No sigas a la mayoría en su maldad. »Cuando hagas declaraciones en un caso legal, no te dejes llevar por la mayoría, inclinándote por lo que no es justo; </a:t>
            </a:r>
          </a:p>
        </p:txBody>
      </p:sp>
      <p:pic>
        <p:nvPicPr>
          <p:cNvPr id="117"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1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Éxodo 23.3-4</a:t>
            </a:r>
          </a:p>
        </p:txBody>
      </p:sp>
      <p:sp>
        <p:nvSpPr>
          <p:cNvPr id="121"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2" name="RVR…"/>
          <p:cNvSpPr txBox="1"/>
          <p:nvPr/>
        </p:nvSpPr>
        <p:spPr>
          <a:xfrm>
            <a:off x="3126719" y="5224038"/>
            <a:ext cx="8601076" cy="59944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300">
                <a:latin typeface="Cambria"/>
                <a:ea typeface="Cambria"/>
                <a:cs typeface="Cambria"/>
                <a:sym typeface="Cambria"/>
              </a:defRPr>
            </a:pPr>
            <a:r>
              <a:t>RVR</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3 Tampoco favorecerás al pobre en su causa.</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4 »Si encuentras el buey de tu enemigo o su asno extraviado, regresa a llevárselo. </a:t>
            </a:r>
          </a:p>
        </p:txBody>
      </p:sp>
      <p:sp>
        <p:nvSpPr>
          <p:cNvPr id="123" name="VP…"/>
          <p:cNvSpPr txBox="1"/>
          <p:nvPr/>
        </p:nvSpPr>
        <p:spPr>
          <a:xfrm>
            <a:off x="13054561" y="4945698"/>
            <a:ext cx="10046883" cy="54533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3 pero tampoco favorezcas indebidamente las demandas del pobre.</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4 »Si encuentras el buey o el asno que tu enemigo había perdido, devuélveselo. </a:t>
            </a:r>
          </a:p>
        </p:txBody>
      </p:sp>
      <p:pic>
        <p:nvPicPr>
          <p:cNvPr id="124"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25"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Éxodo 23.5-6</a:t>
            </a:r>
          </a:p>
        </p:txBody>
      </p:sp>
      <p:sp>
        <p:nvSpPr>
          <p:cNvPr id="128"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9" name="RVR…"/>
          <p:cNvSpPr txBox="1"/>
          <p:nvPr/>
        </p:nvSpPr>
        <p:spPr>
          <a:xfrm>
            <a:off x="3126719" y="4900188"/>
            <a:ext cx="8601076" cy="66421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300">
                <a:latin typeface="Cambria"/>
                <a:ea typeface="Cambria"/>
                <a:cs typeface="Cambria"/>
                <a:sym typeface="Cambria"/>
              </a:defRPr>
            </a:pPr>
            <a:r>
              <a:t>RVR</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5 Si ves el asno del que te aborrece caído debajo de su carga, ¿lo dejarás sin ayuda? Antes bien le ayudarás a levantarlo.</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6 »No violarás el derecho del pobre en su pleito.</a:t>
            </a:r>
          </a:p>
        </p:txBody>
      </p:sp>
      <p:sp>
        <p:nvSpPr>
          <p:cNvPr id="130" name="VP…"/>
          <p:cNvSpPr txBox="1"/>
          <p:nvPr/>
        </p:nvSpPr>
        <p:spPr>
          <a:xfrm>
            <a:off x="13054561" y="4813345"/>
            <a:ext cx="10046883" cy="61010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5 No dejes de ayudar a aquel que te odia; si ves que su asno cae bajo el peso de la carga, ayúdale a quitar la carga de encima.</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6 »No le desconozcas al pobre sus derechos en un asunto legal.</a:t>
            </a:r>
          </a:p>
        </p:txBody>
      </p:sp>
      <p:pic>
        <p:nvPicPr>
          <p:cNvPr id="131"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2"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Éxodo 23.7-8</a:t>
            </a:r>
          </a:p>
        </p:txBody>
      </p:sp>
      <p:sp>
        <p:nvSpPr>
          <p:cNvPr id="135"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36" name="RVR…"/>
          <p:cNvSpPr txBox="1"/>
          <p:nvPr/>
        </p:nvSpPr>
        <p:spPr>
          <a:xfrm>
            <a:off x="3126719" y="4218985"/>
            <a:ext cx="8601076" cy="72898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300">
                <a:latin typeface="Cambria"/>
                <a:ea typeface="Cambria"/>
                <a:cs typeface="Cambria"/>
                <a:sym typeface="Cambria"/>
              </a:defRPr>
            </a:pPr>
            <a:r>
              <a:t>RVR</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7 »De palabra de mentira te alejarás, y no matarás al inocente y justo, porque yo no justificaré al malvado.</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8 »No recibirás soborno, porque el soborno ciega a los que ven y pervierte las palabras de los justos.</a:t>
            </a:r>
          </a:p>
        </p:txBody>
      </p:sp>
      <p:sp>
        <p:nvSpPr>
          <p:cNvPr id="137" name="VP…"/>
          <p:cNvSpPr txBox="1"/>
          <p:nvPr/>
        </p:nvSpPr>
        <p:spPr>
          <a:xfrm>
            <a:off x="13054561" y="4165645"/>
            <a:ext cx="10046883" cy="739648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7 »Apártate de las acusaciones falsas y no condenes a muerte al hombre inocente y sin culpa, porque yo no declararé inocente al culpable.</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8 »No aceptes soborno, porque el soborno vuelve ciegos a los hombres y hace que los inocentes pierdan el caso.</a:t>
            </a:r>
          </a:p>
        </p:txBody>
      </p:sp>
      <p:pic>
        <p:nvPicPr>
          <p:cNvPr id="138"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9"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Éxodo 23.9-10</a:t>
            </a:r>
          </a:p>
        </p:txBody>
      </p:sp>
      <p:sp>
        <p:nvSpPr>
          <p:cNvPr id="142"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43" name="RVR…"/>
          <p:cNvSpPr txBox="1"/>
          <p:nvPr/>
        </p:nvSpPr>
        <p:spPr>
          <a:xfrm>
            <a:off x="3126719" y="4218985"/>
            <a:ext cx="8601076" cy="72898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300">
                <a:latin typeface="Cambria"/>
                <a:ea typeface="Cambria"/>
                <a:cs typeface="Cambria"/>
                <a:sym typeface="Cambria"/>
              </a:defRPr>
            </a:pPr>
            <a:r>
              <a:t>RVR</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9 »No oprimirás al extranjero, porque vosotros sabéis cómo es el alma del extranjero, ya que extranjeros fuisteis en la tierra de Egipto.</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10 »Seis años sembrarás tu tierra y recogerás su cosecha, </a:t>
            </a:r>
          </a:p>
        </p:txBody>
      </p:sp>
      <p:sp>
        <p:nvSpPr>
          <p:cNvPr id="144" name="VP…"/>
          <p:cNvSpPr txBox="1"/>
          <p:nvPr/>
        </p:nvSpPr>
        <p:spPr>
          <a:xfrm>
            <a:off x="13054561" y="4079272"/>
            <a:ext cx="10046883" cy="61010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9 »No oprimas al extranjero, pues ustedes fueron extranjeros en Egipto y ya saben lo que es vivir en otro país.</a:t>
            </a:r>
          </a:p>
          <a:p>
            <a:pPr defTabSz="736090">
              <a:spcBef>
                <a:spcPts val="1200"/>
              </a:spcBef>
              <a:defRPr sz="4300">
                <a:latin typeface="Cambria"/>
                <a:ea typeface="Cambria"/>
                <a:cs typeface="Cambria"/>
                <a:sym typeface="Cambria"/>
              </a:defRPr>
            </a:pPr>
          </a:p>
          <a:p>
            <a:pPr defTabSz="736090">
              <a:spcBef>
                <a:spcPts val="1200"/>
              </a:spcBef>
              <a:defRPr sz="4300">
                <a:latin typeface="Cambria"/>
                <a:ea typeface="Cambria"/>
                <a:cs typeface="Cambria"/>
                <a:sym typeface="Cambria"/>
              </a:defRPr>
            </a:pPr>
            <a:r>
              <a:t>10 »Cultiva la tierra y recoge las cosechas durante seis años, </a:t>
            </a:r>
          </a:p>
        </p:txBody>
      </p:sp>
      <p:pic>
        <p:nvPicPr>
          <p:cNvPr id="145"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46"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le 1"/>
          <p:cNvSpPr txBox="1"/>
          <p:nvPr>
            <p:ph type="title"/>
          </p:nvPr>
        </p:nvSpPr>
        <p:spPr>
          <a:xfrm>
            <a:off x="4664240" y="1981200"/>
            <a:ext cx="17443453"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t>Éxodo 23.11-12</a:t>
            </a:r>
          </a:p>
        </p:txBody>
      </p:sp>
      <p:sp>
        <p:nvSpPr>
          <p:cNvPr id="149"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50" name="RVR…"/>
          <p:cNvSpPr txBox="1"/>
          <p:nvPr/>
        </p:nvSpPr>
        <p:spPr>
          <a:xfrm>
            <a:off x="3126719" y="3833796"/>
            <a:ext cx="8601076" cy="88900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4100">
                <a:latin typeface="Cambria"/>
                <a:ea typeface="Cambria"/>
                <a:cs typeface="Cambria"/>
                <a:sym typeface="Cambria"/>
              </a:defRPr>
            </a:pPr>
            <a:r>
              <a:t>RVR</a:t>
            </a:r>
          </a:p>
          <a:p>
            <a:pPr defTabSz="736090">
              <a:spcBef>
                <a:spcPts val="1200"/>
              </a:spcBef>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11 pero el séptimo año la dejarás </a:t>
            </a:r>
          </a:p>
          <a:p>
            <a:pPr defTabSz="736090">
              <a:spcBef>
                <a:spcPts val="1200"/>
              </a:spcBef>
              <a:defRPr sz="4100">
                <a:latin typeface="Cambria"/>
                <a:ea typeface="Cambria"/>
                <a:cs typeface="Cambria"/>
                <a:sym typeface="Cambria"/>
              </a:defRPr>
            </a:pPr>
            <a:r>
              <a:t>libre, para que coman los pobres de tu pueblo, y de lo que quede comerán las bestias del campo. Así harás con tu viña y con tu olivar.</a:t>
            </a:r>
          </a:p>
          <a:p>
            <a:pPr defTabSz="736090">
              <a:spcBef>
                <a:spcPts val="1200"/>
              </a:spcBef>
              <a:defRPr sz="4100">
                <a:latin typeface="Cambria"/>
                <a:ea typeface="Cambria"/>
                <a:cs typeface="Cambria"/>
                <a:sym typeface="Cambria"/>
              </a:defRPr>
            </a:pPr>
          </a:p>
          <a:p>
            <a:pPr defTabSz="736090">
              <a:spcBef>
                <a:spcPts val="1200"/>
              </a:spcBef>
              <a:defRPr sz="4100">
                <a:latin typeface="Cambria"/>
                <a:ea typeface="Cambria"/>
                <a:cs typeface="Cambria"/>
                <a:sym typeface="Cambria"/>
              </a:defRPr>
            </a:pPr>
            <a:r>
              <a:t>12 »Seis días trabajarás, pero el séptimo día reposarás, para que descansen tu buey y tu asno, y tomen refrigerio el hijo de tu sierva y el extranjero.</a:t>
            </a:r>
          </a:p>
        </p:txBody>
      </p:sp>
      <p:sp>
        <p:nvSpPr>
          <p:cNvPr id="151" name="VP…"/>
          <p:cNvSpPr txBox="1"/>
          <p:nvPr/>
        </p:nvSpPr>
        <p:spPr>
          <a:xfrm>
            <a:off x="13054561" y="3460024"/>
            <a:ext cx="10046883" cy="89992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200">
                <a:latin typeface="Cambria"/>
                <a:ea typeface="Cambria"/>
                <a:cs typeface="Cambria"/>
                <a:sym typeface="Cambria"/>
              </a:defRPr>
            </a:pPr>
            <a:r>
              <a:t>VP</a:t>
            </a:r>
          </a:p>
          <a:p>
            <a:pPr defTabSz="736090">
              <a:lnSpc>
                <a:spcPct val="120000"/>
              </a:lnSpc>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11 pero el séptimo año no la cultives: déjala descansar para que la gente pobre de tu país coma de ella, y para que los animales salvajes se coman lo que sobre. Haz lo mismo con tus viñedos y tus olivos.</a:t>
            </a:r>
          </a:p>
          <a:p>
            <a:pPr defTabSz="736090">
              <a:spcBef>
                <a:spcPts val="1200"/>
              </a:spcBef>
              <a:defRPr sz="4200">
                <a:latin typeface="Cambria"/>
                <a:ea typeface="Cambria"/>
                <a:cs typeface="Cambria"/>
                <a:sym typeface="Cambria"/>
              </a:defRPr>
            </a:pPr>
          </a:p>
          <a:p>
            <a:pPr defTabSz="736090">
              <a:spcBef>
                <a:spcPts val="1200"/>
              </a:spcBef>
              <a:defRPr sz="4200">
                <a:latin typeface="Cambria"/>
                <a:ea typeface="Cambria"/>
                <a:cs typeface="Cambria"/>
                <a:sym typeface="Cambria"/>
              </a:defRPr>
            </a:pPr>
            <a:r>
              <a:t>12 »Haz durante seis días todo lo que tengas que hacer, pero descansa el día séptimo, para que descansen también tu buey y tu asno, y recobren sus fuerzas tu esclavo y el extranjero.</a:t>
            </a:r>
          </a:p>
        </p:txBody>
      </p:sp>
      <p:pic>
        <p:nvPicPr>
          <p:cNvPr id="152"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53"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