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8881868" cy="4192687"/>
          </a:xfrm>
          <a:prstGeom prst="rect">
            <a:avLst/>
          </a:prstGeom>
        </p:spPr>
        <p:txBody>
          <a:bodyPr/>
          <a:lstStyle/>
          <a:p>
            <a:pPr algn="l">
              <a:defRPr b="1" sz="10000">
                <a:solidFill>
                  <a:srgbClr val="F9570F"/>
                </a:solidFill>
                <a:latin typeface="Futura PT Heavy"/>
                <a:ea typeface="Futura PT Heavy"/>
                <a:cs typeface="Futura PT Heavy"/>
                <a:sym typeface="Futura PT Heavy"/>
              </a:defRPr>
            </a:pPr>
            <a:r>
              <a:rPr>
                <a:solidFill>
                  <a:srgbClr val="6567B3"/>
                </a:solidFill>
              </a:rPr>
              <a:t>Lección 19</a:t>
            </a:r>
            <a:br/>
            <a:r>
              <a:t>Esperanza improbable</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461211">
              <a:spcBef>
                <a:spcPts val="1500"/>
              </a:spcBef>
              <a:defRPr i="1" sz="4324">
                <a:solidFill>
                  <a:srgbClr val="767171"/>
                </a:solidFill>
                <a:latin typeface="Futura"/>
                <a:ea typeface="Futura"/>
                <a:cs typeface="Futura"/>
                <a:sym typeface="Futura"/>
              </a:defRPr>
            </a:lvl1pPr>
          </a:lstStyle>
          <a:p>
            <a:pPr/>
            <a:r>
              <a:t>Génesis 21.8-20</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672843" cy="40436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p>
            <a:pPr defTabSz="1168400">
              <a:defRPr sz="3300">
                <a:solidFill>
                  <a:srgbClr val="3B3838"/>
                </a:solidFill>
                <a:latin typeface="Cambria"/>
                <a:ea typeface="Cambria"/>
                <a:cs typeface="Cambria"/>
                <a:sym typeface="Cambria"/>
              </a:defRPr>
            </a:pPr>
            <a:r>
              <a:t>«Entonces Dios escuchó la voz del muchacho, y el ángel de Dios llamó a Agar desde el cielo y le dijo: ¿Qué tienes, Agar? No temas, porque Dios ha oído la voz del muchacho, allí donde está. Levántate, alza al muchacho y tómalo de la mano, porque de él haré una gran nación». </a:t>
            </a:r>
          </a:p>
          <a:p>
            <a:pPr defTabSz="1168400">
              <a:defRPr sz="3300">
                <a:solidFill>
                  <a:srgbClr val="3B3838"/>
                </a:solidFill>
                <a:latin typeface="Cambria"/>
                <a:ea typeface="Cambria"/>
                <a:cs typeface="Cambria"/>
                <a:sym typeface="Cambria"/>
              </a:defRPr>
            </a:pPr>
            <a:r>
              <a:t>(Gn 21.17-18)</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Génesis 21.20</a:t>
            </a:r>
          </a:p>
        </p:txBody>
      </p:sp>
      <p:sp>
        <p:nvSpPr>
          <p:cNvPr id="156"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7" name="VP…"/>
          <p:cNvSpPr txBox="1"/>
          <p:nvPr/>
        </p:nvSpPr>
        <p:spPr>
          <a:xfrm>
            <a:off x="13013557" y="4863147"/>
            <a:ext cx="9646796" cy="561848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400">
                <a:latin typeface="Cambria"/>
                <a:ea typeface="Cambria"/>
                <a:cs typeface="Cambria"/>
                <a:sym typeface="Cambria"/>
              </a:defRPr>
            </a:pPr>
            <a:r>
              <a:t>VP</a:t>
            </a:r>
          </a:p>
          <a:p>
            <a:pPr defTabSz="736090">
              <a:lnSpc>
                <a:spcPct val="120000"/>
              </a:lnSpc>
              <a:defRPr sz="4400">
                <a:latin typeface="Cambria"/>
                <a:ea typeface="Cambria"/>
                <a:cs typeface="Cambria"/>
                <a:sym typeface="Cambria"/>
              </a:defRPr>
            </a:pPr>
          </a:p>
          <a:p>
            <a:pPr defTabSz="736090">
              <a:lnSpc>
                <a:spcPct val="120000"/>
              </a:lnSpc>
              <a:defRPr sz="4400">
                <a:latin typeface="Cambria"/>
                <a:ea typeface="Cambria"/>
                <a:cs typeface="Cambria"/>
                <a:sym typeface="Cambria"/>
              </a:defRPr>
            </a:pPr>
            <a:r>
              <a:t>20 Dios ayudó al muchacho, el cual creció y vivió en el desierto de Parán, y llegó a ser un buen tirador de arco. Más tarde su madre lo casó con una mujer egipcia.</a:t>
            </a:r>
          </a:p>
        </p:txBody>
      </p:sp>
      <p:sp>
        <p:nvSpPr>
          <p:cNvPr id="158" name="RVR…"/>
          <p:cNvSpPr txBox="1"/>
          <p:nvPr/>
        </p:nvSpPr>
        <p:spPr>
          <a:xfrm>
            <a:off x="3329962" y="4841239"/>
            <a:ext cx="8601076" cy="403352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400">
                <a:latin typeface="Cambria"/>
                <a:ea typeface="Cambria"/>
                <a:cs typeface="Cambria"/>
                <a:sym typeface="Cambria"/>
              </a:defRPr>
            </a:pPr>
            <a:r>
              <a:t>RVR</a:t>
            </a:r>
          </a:p>
          <a:p>
            <a:pPr defTabSz="736090">
              <a:lnSpc>
                <a:spcPct val="120000"/>
              </a:lnSpc>
              <a:defRPr sz="4400">
                <a:latin typeface="Cambria"/>
                <a:ea typeface="Cambria"/>
                <a:cs typeface="Cambria"/>
                <a:sym typeface="Cambria"/>
              </a:defRPr>
            </a:pPr>
          </a:p>
          <a:p>
            <a:pPr defTabSz="736090">
              <a:lnSpc>
                <a:spcPct val="120000"/>
              </a:lnSpc>
              <a:defRPr sz="4400">
                <a:latin typeface="Cambria"/>
                <a:ea typeface="Cambria"/>
                <a:cs typeface="Cambria"/>
                <a:sym typeface="Cambria"/>
              </a:defRPr>
            </a:pPr>
            <a:r>
              <a:t>20 Dios asistió al muchacho, el cual creció, habitó en el desierto y fue tirador de arco.</a:t>
            </a:r>
          </a:p>
        </p:txBody>
      </p:sp>
      <p:pic>
        <p:nvPicPr>
          <p:cNvPr id="159"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60"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3"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64"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987415" y="4129345"/>
            <a:ext cx="17373601" cy="941070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5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500">
                <a:latin typeface="Cambria"/>
                <a:ea typeface="Cambria"/>
                <a:cs typeface="Cambria"/>
                <a:sym typeface="Cambria"/>
              </a:defRPr>
            </a:pPr>
            <a:r>
              <a:t> Agar e Ismael aun cuando son apartados de la seguridad del campamento de Abraham descubren en el desierto la gracia vivificante de Dios. Precisamente, Dios transforma el lugar que representa infertilidad, sufrimiento y dolor en una experiencia donde fluye el agua de vida. </a:t>
            </a:r>
          </a:p>
          <a:p>
            <a:pPr defTabSz="887982">
              <a:lnSpc>
                <a:spcPct val="120000"/>
              </a:lnSpc>
              <a:spcBef>
                <a:spcPts val="1200"/>
              </a:spcBef>
              <a:buSzPct val="100000"/>
              <a:buChar char="•"/>
              <a:defRPr sz="4500">
                <a:latin typeface="Cambria"/>
                <a:ea typeface="Cambria"/>
                <a:cs typeface="Cambria"/>
                <a:sym typeface="Cambria"/>
              </a:defRPr>
            </a:pPr>
            <a:r>
              <a:t> Hoy hay muchas familias y personas en crisis que descubren en este relato al Dios que nunca abandona a sus hijos e hijas, y que interviene con el poder de su amor para levantarlos y ofrecerles un mejor porvenir.</a:t>
            </a:r>
          </a:p>
          <a:p>
            <a:pPr defTabSz="887982">
              <a:lnSpc>
                <a:spcPct val="120000"/>
              </a:lnSpc>
              <a:spcBef>
                <a:spcPts val="1200"/>
              </a:spcBef>
              <a:defRPr sz="4500">
                <a:latin typeface="Cambria"/>
                <a:ea typeface="Cambria"/>
                <a:cs typeface="Cambria"/>
                <a:sym typeface="Cambria"/>
              </a:defRPr>
            </a:pPr>
            <a:r>
              <a:t> </a:t>
            </a:r>
          </a:p>
        </p:txBody>
      </p:sp>
      <p:pic>
        <p:nvPicPr>
          <p:cNvPr id="165"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66"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9"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70"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046238" y="5441627"/>
            <a:ext cx="19291743" cy="38252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887982">
              <a:lnSpc>
                <a:spcPct val="120000"/>
              </a:lnSpc>
              <a:spcBef>
                <a:spcPts val="1200"/>
              </a:spcBef>
              <a:buSzPct val="100000"/>
              <a:buChar char="•"/>
              <a:defRPr sz="5300">
                <a:latin typeface="Cambria"/>
                <a:ea typeface="Cambria"/>
                <a:cs typeface="Cambria"/>
                <a:sym typeface="Cambria"/>
              </a:defRPr>
            </a:lvl1pPr>
          </a:lstStyle>
          <a:p>
            <a:pPr/>
            <a:r>
              <a:t>La lección nos brinda un espacio de reflexión para identificar y corregir patrones y conductas tóxicas que puedan engendrar de forma consciente o inconsciente la violencia intrafamiliar. Dios interviene para que las familias crezcan de manera saludable.</a:t>
            </a:r>
          </a:p>
        </p:txBody>
      </p:sp>
      <p:pic>
        <p:nvPicPr>
          <p:cNvPr id="171"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72"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75"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76"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4567776"/>
            <a:ext cx="18472150" cy="72466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5000">
                <a:latin typeface="Cambria"/>
                <a:ea typeface="Cambria"/>
                <a:cs typeface="Cambria"/>
                <a:sym typeface="Cambria"/>
              </a:defRPr>
            </a:lvl1pPr>
          </a:lstStyle>
          <a:p>
            <a:pPr/>
            <a:r>
              <a:t>Dios eterno, cuidador de la familia, a ti sea toda la gloria y la honra. Gracias por tu palabra e intervención. Danos la fuerza para formar familias saludables en donde cada miembro se sienta amado, cuidado, respetado y valorado. Ayúdanos, Señor, a descartar de nuestros hogares cualquier rastro de violencia intrafamiliar. Si fuese necesario, danos la entereza para pedir perdón y así rectificar las malas decisiones y levantar familias sostenidas en tu eterno amor. En el nombre de Jesús. Amén.  </a:t>
            </a:r>
          </a:p>
        </p:txBody>
      </p:sp>
      <p:pic>
        <p:nvPicPr>
          <p:cNvPr id="177"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7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581526" indent="-581526" defTabSz="1168400">
              <a:lnSpc>
                <a:spcPct val="100000"/>
              </a:lnSpc>
              <a:spcBef>
                <a:spcPts val="1200"/>
              </a:spcBef>
              <a:buFontTx/>
              <a:defRPr sz="7100">
                <a:latin typeface="Cambria"/>
                <a:ea typeface="Cambria"/>
                <a:cs typeface="Cambria"/>
                <a:sym typeface="Cambria"/>
              </a:defRPr>
            </a:pPr>
            <a:r>
              <a:t>Reflexionar acerca de la importancia de fomentar relaciones intrafamiliares saludables.</a:t>
            </a:r>
          </a:p>
          <a:p>
            <a:pPr marL="581526" indent="-581526" defTabSz="1168400">
              <a:lnSpc>
                <a:spcPct val="100000"/>
              </a:lnSpc>
              <a:spcBef>
                <a:spcPts val="1200"/>
              </a:spcBef>
              <a:buFontTx/>
              <a:defRPr sz="7100">
                <a:latin typeface="Cambria"/>
                <a:ea typeface="Cambria"/>
                <a:cs typeface="Cambria"/>
                <a:sym typeface="Cambria"/>
              </a:defRPr>
            </a:pPr>
            <a:r>
              <a:t>Evaluar nuestras acciones a la luz del pasaje bíblico para identificar y corregir comportamientos que den lugar a la violencia intrafamiliar.</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idx="1"/>
          </p:nvPr>
        </p:nvSpPr>
        <p:spPr>
          <a:xfrm>
            <a:off x="2879447" y="4608205"/>
            <a:ext cx="18625106" cy="8321631"/>
          </a:xfrm>
          <a:prstGeom prst="rect">
            <a:avLst/>
          </a:prstGeom>
        </p:spPr>
        <p:txBody>
          <a:bodyPr/>
          <a:lstStyle/>
          <a:p>
            <a:pPr marL="0" indent="0" defTabSz="1145032">
              <a:lnSpc>
                <a:spcPct val="100000"/>
              </a:lnSpc>
              <a:spcBef>
                <a:spcPts val="1100"/>
              </a:spcBef>
              <a:buSzTx/>
              <a:buNone/>
              <a:defRPr b="1" sz="6860">
                <a:solidFill>
                  <a:srgbClr val="3B3838"/>
                </a:solidFill>
                <a:latin typeface="Cambria"/>
                <a:ea typeface="Cambria"/>
                <a:cs typeface="Cambria"/>
                <a:sym typeface="Cambria"/>
              </a:defRPr>
            </a:pPr>
            <a:r>
              <a:t>«Ángel de Dios»:</a:t>
            </a:r>
            <a:r>
              <a:rPr b="0"/>
              <a:t> Del hebreo «mal˓ak ha-elohim», que significa mensajero de Dios. Este nombre nos hace pensar en más que un ángel. Probablemente, se trata de una teofanía; es decir, una manifestación de Dios en forma visible mediante la cual se comunica con el ser humano. Algunos estudiosos la interpretan como la presencia misma de Dios.</a:t>
            </a:r>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Génesis 21.8-9</a:t>
            </a:r>
          </a:p>
        </p:txBody>
      </p:sp>
      <p:sp>
        <p:nvSpPr>
          <p:cNvPr id="11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15" name="RVR…"/>
          <p:cNvSpPr txBox="1"/>
          <p:nvPr/>
        </p:nvSpPr>
        <p:spPr>
          <a:xfrm>
            <a:off x="3126719" y="4576338"/>
            <a:ext cx="8601076" cy="7289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300">
                <a:latin typeface="Cambria"/>
                <a:ea typeface="Cambria"/>
                <a:cs typeface="Cambria"/>
                <a:sym typeface="Cambria"/>
              </a:defRPr>
            </a:pPr>
            <a:r>
              <a:t>RVR</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8  El niño creció y fue destetado, y ofreció Abraham un gran banquete el día que fue destetado Isaac. </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9 Pero Sara vio que el hijo de Agar, la egipcia, el cual ésta le había dado a luz a Abraham, se burlaba de su hijo Isaac. </a:t>
            </a:r>
          </a:p>
        </p:txBody>
      </p:sp>
      <p:sp>
        <p:nvSpPr>
          <p:cNvPr id="116" name="VP…"/>
          <p:cNvSpPr txBox="1"/>
          <p:nvPr/>
        </p:nvSpPr>
        <p:spPr>
          <a:xfrm>
            <a:off x="13054561" y="4297997"/>
            <a:ext cx="10046883" cy="67487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8 El niño Isaac creció y lo destetaron. El día en que fue destetado, Abraham hizo una gran fiesta. </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9 Pero Sara vio que el hijo que Agar la egipcia le había dado a Abraham, se burlaba de Isaac. </a:t>
            </a:r>
          </a:p>
        </p:txBody>
      </p:sp>
      <p:pic>
        <p:nvPicPr>
          <p:cNvPr id="11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1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4606922" y="1981200"/>
            <a:ext cx="18732048"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Génesis 21.10-11</a:t>
            </a:r>
          </a:p>
        </p:txBody>
      </p:sp>
      <p:sp>
        <p:nvSpPr>
          <p:cNvPr id="12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2" name="RVR…"/>
          <p:cNvSpPr txBox="1"/>
          <p:nvPr/>
        </p:nvSpPr>
        <p:spPr>
          <a:xfrm>
            <a:off x="3313178" y="4165364"/>
            <a:ext cx="8601077" cy="787273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1200"/>
              </a:spcBef>
              <a:defRPr sz="4300">
                <a:latin typeface="Cambria"/>
                <a:ea typeface="Cambria"/>
                <a:cs typeface="Cambria"/>
                <a:sym typeface="Cambria"/>
              </a:defRPr>
            </a:pPr>
            <a:r>
              <a:t>RVR</a:t>
            </a:r>
          </a:p>
          <a:p>
            <a:pPr defTabSz="736090">
              <a:lnSpc>
                <a:spcPct val="110000"/>
              </a:lnSpc>
              <a:spcBef>
                <a:spcPts val="1200"/>
              </a:spcBef>
              <a:defRPr sz="4300">
                <a:latin typeface="Cambria"/>
                <a:ea typeface="Cambria"/>
                <a:cs typeface="Cambria"/>
                <a:sym typeface="Cambria"/>
              </a:defRPr>
            </a:pPr>
          </a:p>
          <a:p>
            <a:pPr defTabSz="736090">
              <a:lnSpc>
                <a:spcPct val="110000"/>
              </a:lnSpc>
              <a:spcBef>
                <a:spcPts val="1200"/>
              </a:spcBef>
              <a:defRPr sz="4300">
                <a:latin typeface="Cambria"/>
                <a:ea typeface="Cambria"/>
                <a:cs typeface="Cambria"/>
                <a:sym typeface="Cambria"/>
              </a:defRPr>
            </a:pPr>
            <a:r>
              <a:t>10 Por eso dijo a Abraham: «Echa a esta sierva y a su hijo, porque el hijo de esta sierva no ha de heredar con Isaac, mi hijo.» </a:t>
            </a:r>
          </a:p>
          <a:p>
            <a:pPr defTabSz="736090">
              <a:lnSpc>
                <a:spcPct val="110000"/>
              </a:lnSpc>
              <a:spcBef>
                <a:spcPts val="1200"/>
              </a:spcBef>
              <a:defRPr sz="4300">
                <a:latin typeface="Cambria"/>
                <a:ea typeface="Cambria"/>
                <a:cs typeface="Cambria"/>
                <a:sym typeface="Cambria"/>
              </a:defRPr>
            </a:pPr>
          </a:p>
          <a:p>
            <a:pPr defTabSz="736090">
              <a:lnSpc>
                <a:spcPct val="110000"/>
              </a:lnSpc>
              <a:spcBef>
                <a:spcPts val="1200"/>
              </a:spcBef>
              <a:defRPr sz="4300">
                <a:latin typeface="Cambria"/>
                <a:ea typeface="Cambria"/>
                <a:cs typeface="Cambria"/>
                <a:sym typeface="Cambria"/>
              </a:defRPr>
            </a:pPr>
            <a:r>
              <a:t>11 Estas palabras le parecieron muy graves a Abraham, por tratarse de su hijo. </a:t>
            </a:r>
          </a:p>
        </p:txBody>
      </p:sp>
      <p:sp>
        <p:nvSpPr>
          <p:cNvPr id="123" name="VP…"/>
          <p:cNvSpPr txBox="1"/>
          <p:nvPr/>
        </p:nvSpPr>
        <p:spPr>
          <a:xfrm>
            <a:off x="12625659" y="4139555"/>
            <a:ext cx="9952291" cy="71602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5200"/>
              </a:spcBef>
              <a:defRPr sz="4300">
                <a:latin typeface="Cambria"/>
                <a:ea typeface="Cambria"/>
                <a:cs typeface="Cambria"/>
                <a:sym typeface="Cambria"/>
              </a:defRPr>
            </a:pPr>
            <a:r>
              <a:t>VP</a:t>
            </a:r>
          </a:p>
          <a:p>
            <a:pPr defTabSz="736090">
              <a:lnSpc>
                <a:spcPct val="110000"/>
              </a:lnSpc>
              <a:spcBef>
                <a:spcPts val="1200"/>
              </a:spcBef>
              <a:defRPr sz="4300">
                <a:latin typeface="Cambria"/>
                <a:ea typeface="Cambria"/>
                <a:cs typeface="Cambria"/>
                <a:sym typeface="Cambria"/>
              </a:defRPr>
            </a:pPr>
          </a:p>
          <a:p>
            <a:pPr defTabSz="736090">
              <a:lnSpc>
                <a:spcPct val="110000"/>
              </a:lnSpc>
              <a:spcBef>
                <a:spcPts val="1200"/>
              </a:spcBef>
              <a:defRPr sz="4300">
                <a:latin typeface="Cambria"/>
                <a:ea typeface="Cambria"/>
                <a:cs typeface="Cambria"/>
                <a:sym typeface="Cambria"/>
              </a:defRPr>
            </a:pPr>
            <a:r>
              <a:t>10 Entonces fue a decirle a Abraham: «¡Que se vayan esa esclava y su hijo! Mi hijo Isaac no tiene por qué compartir su herencia con el hijo de esa esclava.»</a:t>
            </a:r>
          </a:p>
          <a:p>
            <a:pPr defTabSz="736090">
              <a:lnSpc>
                <a:spcPct val="110000"/>
              </a:lnSpc>
              <a:spcBef>
                <a:spcPts val="1200"/>
              </a:spcBef>
              <a:defRPr sz="4300">
                <a:latin typeface="Cambria"/>
                <a:ea typeface="Cambria"/>
                <a:cs typeface="Cambria"/>
                <a:sym typeface="Cambria"/>
              </a:defRPr>
            </a:pPr>
          </a:p>
          <a:p>
            <a:pPr defTabSz="736090">
              <a:lnSpc>
                <a:spcPct val="110000"/>
              </a:lnSpc>
              <a:spcBef>
                <a:spcPts val="1200"/>
              </a:spcBef>
              <a:defRPr sz="4300">
                <a:latin typeface="Cambria"/>
                <a:ea typeface="Cambria"/>
                <a:cs typeface="Cambria"/>
                <a:sym typeface="Cambria"/>
              </a:defRPr>
            </a:pPr>
            <a:r>
              <a:t>11 Esto le dolió mucho a Abraham, porque se trataba de un hijo suyo. </a:t>
            </a:r>
          </a:p>
        </p:txBody>
      </p:sp>
      <p:pic>
        <p:nvPicPr>
          <p:cNvPr id="12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5" name="Picture 6" descr="Picture 6"/>
          <p:cNvPicPr>
            <a:picLocks noChangeAspect="1"/>
          </p:cNvPicPr>
          <p:nvPr/>
        </p:nvPicPr>
        <p:blipFill>
          <a:blip r:embed="rId3">
            <a:extLst/>
          </a:blip>
          <a:stretch>
            <a:fillRect/>
          </a:stretch>
        </p:blipFill>
        <p:spPr>
          <a:xfrm>
            <a:off x="20709436" y="12286594"/>
            <a:ext cx="3394077" cy="120967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Génesis 21.12-13</a:t>
            </a:r>
          </a:p>
        </p:txBody>
      </p:sp>
      <p:sp>
        <p:nvSpPr>
          <p:cNvPr id="12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9" name="RVR…"/>
          <p:cNvSpPr txBox="1"/>
          <p:nvPr/>
        </p:nvSpPr>
        <p:spPr>
          <a:xfrm>
            <a:off x="3170380" y="3761861"/>
            <a:ext cx="8601077" cy="862330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RVR</a:t>
            </a:r>
          </a:p>
          <a:p>
            <a:pPr defTabSz="736090">
              <a:lnSpc>
                <a:spcPct val="120000"/>
              </a:lnSpc>
              <a:defRPr sz="4300">
                <a:latin typeface="Cambria"/>
                <a:ea typeface="Cambria"/>
                <a:cs typeface="Cambria"/>
                <a:sym typeface="Cambria"/>
              </a:defRPr>
            </a:pPr>
          </a:p>
          <a:p>
            <a:pPr defTabSz="736090">
              <a:lnSpc>
                <a:spcPct val="120000"/>
              </a:lnSpc>
              <a:defRPr sz="4300">
                <a:latin typeface="Cambria"/>
                <a:ea typeface="Cambria"/>
                <a:cs typeface="Cambria"/>
                <a:sym typeface="Cambria"/>
              </a:defRPr>
            </a:pPr>
            <a:r>
              <a:t>12 Entonces dijo Dios a Abraham: «No te preocupes por el muchacho ni por tu sierva. Escucha todo cuanto te diga Sara, porque en Isaac te será llamada descendencia. </a:t>
            </a:r>
          </a:p>
          <a:p>
            <a:pPr defTabSz="736090">
              <a:lnSpc>
                <a:spcPct val="120000"/>
              </a:lnSpc>
              <a:defRPr sz="4300">
                <a:latin typeface="Cambria"/>
                <a:ea typeface="Cambria"/>
                <a:cs typeface="Cambria"/>
                <a:sym typeface="Cambria"/>
              </a:defRPr>
            </a:pPr>
          </a:p>
          <a:p>
            <a:pPr defTabSz="736090">
              <a:lnSpc>
                <a:spcPct val="120000"/>
              </a:lnSpc>
              <a:defRPr sz="4300">
                <a:latin typeface="Cambria"/>
                <a:ea typeface="Cambria"/>
                <a:cs typeface="Cambria"/>
                <a:sym typeface="Cambria"/>
              </a:defRPr>
            </a:pPr>
            <a:r>
              <a:t>13 También del hijo de la sierva haré una nación, porque es tu descendiente.»</a:t>
            </a:r>
          </a:p>
        </p:txBody>
      </p:sp>
      <p:sp>
        <p:nvSpPr>
          <p:cNvPr id="130" name="VP…"/>
          <p:cNvSpPr txBox="1"/>
          <p:nvPr/>
        </p:nvSpPr>
        <p:spPr>
          <a:xfrm>
            <a:off x="13109305" y="3761861"/>
            <a:ext cx="9646796" cy="86233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lnSpc>
                <a:spcPct val="120000"/>
              </a:lnSpc>
              <a:defRPr sz="4300">
                <a:latin typeface="Cambria"/>
                <a:ea typeface="Cambria"/>
                <a:cs typeface="Cambria"/>
                <a:sym typeface="Cambria"/>
              </a:defRPr>
            </a:pPr>
            <a:r>
              <a:t>12 Pero Dios le dijo: «No te preocupes por el muchacho ni por tu esclava. Haz todo lo que Sara te pida, porque tu descendencia vendrá por medio de Isaac. </a:t>
            </a:r>
          </a:p>
          <a:p>
            <a:pPr defTabSz="736090">
              <a:lnSpc>
                <a:spcPct val="120000"/>
              </a:lnSpc>
              <a:defRPr sz="4300">
                <a:latin typeface="Cambria"/>
                <a:ea typeface="Cambria"/>
                <a:cs typeface="Cambria"/>
                <a:sym typeface="Cambria"/>
              </a:defRPr>
            </a:pPr>
          </a:p>
          <a:p>
            <a:pPr defTabSz="736090">
              <a:lnSpc>
                <a:spcPct val="120000"/>
              </a:lnSpc>
              <a:defRPr sz="4300">
                <a:latin typeface="Cambria"/>
                <a:ea typeface="Cambria"/>
                <a:cs typeface="Cambria"/>
                <a:sym typeface="Cambria"/>
              </a:defRPr>
            </a:pPr>
            <a:r>
              <a:t>13 En cuanto al hijo de la esclava, yo haré que también de él salga una gran nación, porque es hijo tuyo.»</a:t>
            </a:r>
          </a:p>
        </p:txBody>
      </p:sp>
      <p:pic>
        <p:nvPicPr>
          <p:cNvPr id="13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Génesis 21.14-15</a:t>
            </a:r>
          </a:p>
        </p:txBody>
      </p:sp>
      <p:sp>
        <p:nvSpPr>
          <p:cNvPr id="135"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6" name="VP…"/>
          <p:cNvSpPr txBox="1"/>
          <p:nvPr/>
        </p:nvSpPr>
        <p:spPr>
          <a:xfrm>
            <a:off x="13045473" y="3773488"/>
            <a:ext cx="9646796" cy="7797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VP</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14 Al día siguiente, muy temprano, Abraham le dio a Agar pan y un cuero con agua; se lo puso todo sobre la espalda, le entregó al niño Ismael y la despidió. Ella se fue, y estuvo caminando sin rumbo por el desierto de Beerseba. </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15 Cuando se acabó el agua que había en el cuero, dejó al niño debajo de un arbusto </a:t>
            </a:r>
          </a:p>
        </p:txBody>
      </p:sp>
      <p:sp>
        <p:nvSpPr>
          <p:cNvPr id="137" name="RVR…"/>
          <p:cNvSpPr txBox="1"/>
          <p:nvPr/>
        </p:nvSpPr>
        <p:spPr>
          <a:xfrm>
            <a:off x="3170380" y="3824091"/>
            <a:ext cx="8601077" cy="849884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RVR</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14 Al día siguiente, Abraham se levantó muy de mañana, tomó pan y un odre de agua y se lo dio a Agar. Lo puso sobre su hombro, le entregó el muchacho y la despidió. Ella salió y anduvo errante por el desierto de Beerseba. </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15 Cuando le faltó el agua del odre, puso al muchacho debajo de un arbusto, </a:t>
            </a:r>
          </a:p>
        </p:txBody>
      </p:sp>
      <p:pic>
        <p:nvPicPr>
          <p:cNvPr id="138"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9"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Génesis 21.16-17</a:t>
            </a:r>
          </a:p>
        </p:txBody>
      </p:sp>
      <p:sp>
        <p:nvSpPr>
          <p:cNvPr id="142"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3" name="VP…"/>
          <p:cNvSpPr txBox="1"/>
          <p:nvPr/>
        </p:nvSpPr>
        <p:spPr>
          <a:xfrm>
            <a:off x="13013557" y="3916891"/>
            <a:ext cx="9646796" cy="795782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700">
                <a:latin typeface="Cambria"/>
                <a:ea typeface="Cambria"/>
                <a:cs typeface="Cambria"/>
                <a:sym typeface="Cambria"/>
              </a:defRPr>
            </a:pPr>
            <a:r>
              <a:t>VP</a:t>
            </a:r>
          </a:p>
          <a:p>
            <a:pPr defTabSz="736090">
              <a:lnSpc>
                <a:spcPct val="120000"/>
              </a:lnSpc>
              <a:defRPr sz="3700">
                <a:latin typeface="Cambria"/>
                <a:ea typeface="Cambria"/>
                <a:cs typeface="Cambria"/>
                <a:sym typeface="Cambria"/>
              </a:defRPr>
            </a:pPr>
          </a:p>
          <a:p>
            <a:pPr defTabSz="736090">
              <a:lnSpc>
                <a:spcPct val="120000"/>
              </a:lnSpc>
              <a:defRPr sz="3700">
                <a:latin typeface="Cambria"/>
                <a:ea typeface="Cambria"/>
                <a:cs typeface="Cambria"/>
                <a:sym typeface="Cambria"/>
              </a:defRPr>
            </a:pPr>
            <a:r>
              <a:t>16 y fue a sentarse a cierta distancia de allí, pues no quería verlo morir. Cuando ella se sentó, el niño comenzó a llorar.</a:t>
            </a:r>
          </a:p>
          <a:p>
            <a:pPr defTabSz="736090">
              <a:lnSpc>
                <a:spcPct val="120000"/>
              </a:lnSpc>
              <a:defRPr sz="3700">
                <a:latin typeface="Cambria"/>
                <a:ea typeface="Cambria"/>
                <a:cs typeface="Cambria"/>
                <a:sym typeface="Cambria"/>
              </a:defRPr>
            </a:pPr>
          </a:p>
          <a:p>
            <a:pPr defTabSz="736090">
              <a:lnSpc>
                <a:spcPct val="120000"/>
              </a:lnSpc>
              <a:defRPr sz="3700">
                <a:latin typeface="Cambria"/>
                <a:ea typeface="Cambria"/>
                <a:cs typeface="Cambria"/>
                <a:sym typeface="Cambria"/>
              </a:defRPr>
            </a:pPr>
            <a:r>
              <a:t>17 Dios oyó que el muchacho lloraba; y desde el cielo el ángel de Dios llamó a Agar y le dijo: «¿Qué te pasa, Agar? No tengas miedo, porque Dios ha oído el llanto del muchacho ahí donde está. </a:t>
            </a:r>
          </a:p>
        </p:txBody>
      </p:sp>
      <p:sp>
        <p:nvSpPr>
          <p:cNvPr id="144" name="RVR…"/>
          <p:cNvSpPr txBox="1"/>
          <p:nvPr/>
        </p:nvSpPr>
        <p:spPr>
          <a:xfrm>
            <a:off x="3170380" y="3804147"/>
            <a:ext cx="8601077" cy="92684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700">
                <a:latin typeface="Cambria"/>
                <a:ea typeface="Cambria"/>
                <a:cs typeface="Cambria"/>
                <a:sym typeface="Cambria"/>
              </a:defRPr>
            </a:pPr>
            <a:r>
              <a:t>RVR</a:t>
            </a:r>
          </a:p>
          <a:p>
            <a:pPr defTabSz="736090">
              <a:lnSpc>
                <a:spcPct val="120000"/>
              </a:lnSpc>
              <a:defRPr sz="3700">
                <a:latin typeface="Cambria"/>
                <a:ea typeface="Cambria"/>
                <a:cs typeface="Cambria"/>
                <a:sym typeface="Cambria"/>
              </a:defRPr>
            </a:pPr>
          </a:p>
          <a:p>
            <a:pPr defTabSz="736090">
              <a:lnSpc>
                <a:spcPct val="120000"/>
              </a:lnSpc>
              <a:defRPr sz="3700">
                <a:latin typeface="Cambria"/>
                <a:ea typeface="Cambria"/>
                <a:cs typeface="Cambria"/>
                <a:sym typeface="Cambria"/>
              </a:defRPr>
            </a:pPr>
            <a:r>
              <a:t>16 se fue y se sentó enfrente, a distancia de un tiro de arco, porque decía: «No veré cuando el muchacho muera.» Cuando ella se sentó enfrente, el muchacho alzó la voz y lloró.</a:t>
            </a:r>
          </a:p>
          <a:p>
            <a:pPr defTabSz="736090">
              <a:lnSpc>
                <a:spcPct val="120000"/>
              </a:lnSpc>
              <a:defRPr sz="3700">
                <a:latin typeface="Cambria"/>
                <a:ea typeface="Cambria"/>
                <a:cs typeface="Cambria"/>
                <a:sym typeface="Cambria"/>
              </a:defRPr>
            </a:pPr>
          </a:p>
          <a:p>
            <a:pPr defTabSz="736090">
              <a:lnSpc>
                <a:spcPct val="120000"/>
              </a:lnSpc>
              <a:defRPr sz="3700">
                <a:latin typeface="Cambria"/>
                <a:ea typeface="Cambria"/>
                <a:cs typeface="Cambria"/>
                <a:sym typeface="Cambria"/>
              </a:defRPr>
            </a:pPr>
            <a:r>
              <a:t>17 Oyó Dios la voz del muchacho, y el ángel de Dios llamó a Agar desde el cielo y le dijo: «¿Qué tienes, Agar? No temas, porque Dios ha oído la voz del muchacho ahí donde está. </a:t>
            </a:r>
          </a:p>
        </p:txBody>
      </p:sp>
      <p:pic>
        <p:nvPicPr>
          <p:cNvPr id="145"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46"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Génesis 21.18-19</a:t>
            </a:r>
          </a:p>
        </p:txBody>
      </p:sp>
      <p:sp>
        <p:nvSpPr>
          <p:cNvPr id="149"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0" name="VP…"/>
          <p:cNvSpPr txBox="1"/>
          <p:nvPr/>
        </p:nvSpPr>
        <p:spPr>
          <a:xfrm>
            <a:off x="12981640" y="4690986"/>
            <a:ext cx="9646796" cy="66649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100">
                <a:latin typeface="Cambria"/>
                <a:ea typeface="Cambria"/>
                <a:cs typeface="Cambria"/>
                <a:sym typeface="Cambria"/>
              </a:defRPr>
            </a:pPr>
            <a:r>
              <a:t>VP</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18 Anda, ve a buscar al niño, y no lo sueltes de la mano, pues yo haré que de él salga una gran nación.»</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19 Entonces Dios hizo que Agar viera un pozo de agua. Ella fue y llenó de agua el cuero, y dio de beber a Ismael. </a:t>
            </a:r>
          </a:p>
        </p:txBody>
      </p:sp>
      <p:sp>
        <p:nvSpPr>
          <p:cNvPr id="151" name="RVR…"/>
          <p:cNvSpPr txBox="1"/>
          <p:nvPr/>
        </p:nvSpPr>
        <p:spPr>
          <a:xfrm>
            <a:off x="3170380" y="4740137"/>
            <a:ext cx="8601077" cy="73964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100">
                <a:latin typeface="Cambria"/>
                <a:ea typeface="Cambria"/>
                <a:cs typeface="Cambria"/>
                <a:sym typeface="Cambria"/>
              </a:defRPr>
            </a:pPr>
            <a:r>
              <a:t>RVR</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18 Levántate, toma al muchacho y tenlo de la mano, porque yo haré de él una gran nación.»</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19 Entonces Dios le abrió los ojos, y vio una fuente de agua. Fue Agar, llenó de agua el odre y dio de beber al muchacho. </a:t>
            </a:r>
          </a:p>
        </p:txBody>
      </p:sp>
      <p:pic>
        <p:nvPicPr>
          <p:cNvPr id="152"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3"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