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defTabSz="1700783">
              <a:defRPr b="1" sz="9300">
                <a:solidFill>
                  <a:srgbClr val="F9570F"/>
                </a:solidFill>
                <a:latin typeface="Futura PT Heavy"/>
                <a:ea typeface="Futura PT Heavy"/>
                <a:cs typeface="Futura PT Heavy"/>
                <a:sym typeface="Futura PT Heavy"/>
              </a:defRPr>
            </a:pPr>
            <a:r>
              <a:rPr>
                <a:solidFill>
                  <a:srgbClr val="6567B3"/>
                </a:solidFill>
              </a:rPr>
              <a:t>Lección 17</a:t>
            </a:r>
            <a:br/>
            <a:r>
              <a:t>Las consecuencias de la Justicia</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Nahúm 1.1-3, 6-8, 12-13, 15</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29768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168400">
              <a:defRPr sz="3800">
                <a:solidFill>
                  <a:srgbClr val="3B3838"/>
                </a:solidFill>
                <a:latin typeface="Cambria"/>
                <a:ea typeface="Cambria"/>
                <a:cs typeface="Cambria"/>
                <a:sym typeface="Cambria"/>
              </a:defRPr>
            </a:lvl1pPr>
          </a:lstStyle>
          <a:p>
            <a:pPr/>
            <a:r>
              <a:t>«Jehová es Dios celoso y vengador; Jehová es vengador y lleno de indignación; se venga de sus adversarios, y guarda enojo para sus enemigos» (Nah 1.2)</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54"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55"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4118196"/>
            <a:ext cx="18472150" cy="81457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Señor, haz de mí un instrumento de tu paz: donde haya odio, ponga yo amor, donde haya ofensa, ponga yo perdón, donde haya discordia, ponga yo unión, donde haya error, ponga yo verdad, donde haya duda, ponga yo fe, donde haya desesperación, ponga yo esperanza, donde haya tinieblas, ponga yo luz, donde haya tristeza, ponga yo alegría. Oh, Maestro, que yo no busque tanto ser consolado como consolar, ser comprendido como comprender, ser amado como amar. Porque dando se recibe, olvidando se encuentra, perdonando se es perdonado, y muriendo se resucita a la vida eterna. Amén.</a:t>
            </a:r>
          </a:p>
        </p:txBody>
      </p:sp>
      <p:pic>
        <p:nvPicPr>
          <p:cNvPr id="156"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57"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488482" indent="-488482" defTabSz="981455">
              <a:lnSpc>
                <a:spcPct val="100000"/>
              </a:lnSpc>
              <a:spcBef>
                <a:spcPts val="1000"/>
              </a:spcBef>
              <a:buFontTx/>
              <a:defRPr sz="5964">
                <a:latin typeface="Cambria"/>
                <a:ea typeface="Cambria"/>
                <a:cs typeface="Cambria"/>
                <a:sym typeface="Cambria"/>
              </a:defRPr>
            </a:pPr>
            <a:r>
              <a:t>Entender la justicia de Dios como un asunto incompatible con cualquier tipo de marginación y violencia.</a:t>
            </a:r>
          </a:p>
          <a:p>
            <a:pPr marL="488482" indent="-488482" defTabSz="981455">
              <a:lnSpc>
                <a:spcPct val="100000"/>
              </a:lnSpc>
              <a:spcBef>
                <a:spcPts val="1000"/>
              </a:spcBef>
              <a:buFontTx/>
              <a:defRPr sz="5964">
                <a:latin typeface="Cambria"/>
                <a:ea typeface="Cambria"/>
                <a:cs typeface="Cambria"/>
                <a:sym typeface="Cambria"/>
              </a:defRPr>
            </a:pPr>
            <a:r>
              <a:t>Asumir la defensa y el apoyo de las víctimas de violencia mediante el repudio enérgico de cualquier acto que implique el maltrato físico, psicológico y social por entenderse contrario a las enseñanzas del Evangelio.</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7571044"/>
          </a:xfrm>
          <a:prstGeom prst="rect">
            <a:avLst/>
          </a:prstGeom>
        </p:spPr>
        <p:txBody>
          <a:bodyPr/>
          <a:lstStyle/>
          <a:p>
            <a:pPr marL="0" indent="0" defTabSz="1168400">
              <a:lnSpc>
                <a:spcPct val="100000"/>
              </a:lnSpc>
              <a:spcBef>
                <a:spcPts val="1200"/>
              </a:spcBef>
              <a:buSzTx/>
              <a:buNone/>
              <a:defRPr b="1" sz="6500">
                <a:solidFill>
                  <a:srgbClr val="3B3838"/>
                </a:solidFill>
                <a:latin typeface="Cambria"/>
                <a:ea typeface="Cambria"/>
                <a:cs typeface="Cambria"/>
                <a:sym typeface="Cambria"/>
              </a:defRPr>
            </a:pPr>
            <a:r>
              <a:t>«La ira de Dios»: </a:t>
            </a:r>
            <a:r>
              <a:rPr b="0"/>
              <a:t>En su maravillosa gracia es la acción o el juicio de Dios que se manifiesta contra todo sistema de injusticia que engendre violencia y opresión contra el ser humano.</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Nahúm 1.1-3</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3126719" y="3757188"/>
            <a:ext cx="8601076" cy="8928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3500">
                <a:latin typeface="Cambria"/>
                <a:ea typeface="Cambria"/>
                <a:cs typeface="Cambria"/>
                <a:sym typeface="Cambria"/>
              </a:defRPr>
            </a:pPr>
            <a:r>
              <a:t>RVR</a:t>
            </a:r>
          </a:p>
          <a:p>
            <a:pPr defTabSz="736090">
              <a:spcBef>
                <a:spcPts val="1200"/>
              </a:spcBef>
              <a:defRPr sz="3500">
                <a:latin typeface="Cambria"/>
                <a:ea typeface="Cambria"/>
                <a:cs typeface="Cambria"/>
                <a:sym typeface="Cambria"/>
              </a:defRPr>
            </a:pPr>
          </a:p>
          <a:p>
            <a:pPr defTabSz="736090">
              <a:spcBef>
                <a:spcPts val="1200"/>
              </a:spcBef>
              <a:defRPr sz="3500">
                <a:latin typeface="Cambria"/>
                <a:ea typeface="Cambria"/>
                <a:cs typeface="Cambria"/>
                <a:sym typeface="Cambria"/>
              </a:defRPr>
            </a:pPr>
            <a:r>
              <a:t>1 Profecía sobre Nínive. Libro de la visión de Nahúm de Elcos.</a:t>
            </a:r>
          </a:p>
          <a:p>
            <a:pPr defTabSz="736090">
              <a:spcBef>
                <a:spcPts val="1200"/>
              </a:spcBef>
              <a:defRPr sz="3500">
                <a:latin typeface="Cambria"/>
                <a:ea typeface="Cambria"/>
                <a:cs typeface="Cambria"/>
                <a:sym typeface="Cambria"/>
              </a:defRPr>
            </a:pPr>
          </a:p>
          <a:p>
            <a:pPr defTabSz="736090">
              <a:spcBef>
                <a:spcPts val="1200"/>
              </a:spcBef>
              <a:defRPr sz="3500">
                <a:latin typeface="Cambria"/>
                <a:ea typeface="Cambria"/>
                <a:cs typeface="Cambria"/>
                <a:sym typeface="Cambria"/>
              </a:defRPr>
            </a:pPr>
            <a:r>
              <a:t>2 «Jehová es Dios celoso y vengador; Jehová es vengador y está lleno de indignación; se venga de sus adversarios y se enoja con sus enemigos.</a:t>
            </a:r>
          </a:p>
          <a:p>
            <a:pPr defTabSz="736090">
              <a:spcBef>
                <a:spcPts val="1200"/>
              </a:spcBef>
              <a:defRPr sz="3500">
                <a:latin typeface="Cambria"/>
                <a:ea typeface="Cambria"/>
                <a:cs typeface="Cambria"/>
                <a:sym typeface="Cambria"/>
              </a:defRPr>
            </a:pPr>
          </a:p>
          <a:p>
            <a:pPr defTabSz="736090">
              <a:spcBef>
                <a:spcPts val="1200"/>
              </a:spcBef>
              <a:defRPr sz="3500">
                <a:latin typeface="Cambria"/>
                <a:ea typeface="Cambria"/>
                <a:cs typeface="Cambria"/>
                <a:sym typeface="Cambria"/>
              </a:defRPr>
            </a:pPr>
            <a:r>
              <a:t>3 Jehová es tardo para la ira y grande en poder, y no tendrá por inocente al culpable. Jehová marcha sobre la tempestad y el torbellino, y las nubes son el polvo de sus pies.</a:t>
            </a:r>
          </a:p>
        </p:txBody>
      </p:sp>
      <p:sp>
        <p:nvSpPr>
          <p:cNvPr id="116" name="VP…"/>
          <p:cNvSpPr txBox="1"/>
          <p:nvPr/>
        </p:nvSpPr>
        <p:spPr>
          <a:xfrm>
            <a:off x="13022645" y="3659294"/>
            <a:ext cx="10046883" cy="75793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a:latin typeface="Cambria"/>
                <a:ea typeface="Cambria"/>
                <a:cs typeface="Cambria"/>
                <a:sym typeface="Cambria"/>
              </a:defRPr>
            </a:pPr>
            <a:r>
              <a:t>VP</a:t>
            </a:r>
          </a:p>
          <a:p>
            <a:pPr defTabSz="736090">
              <a:lnSpc>
                <a:spcPct val="120000"/>
              </a:lnSpc>
              <a:defRPr>
                <a:latin typeface="Cambria"/>
                <a:ea typeface="Cambria"/>
                <a:cs typeface="Cambria"/>
                <a:sym typeface="Cambria"/>
              </a:defRPr>
            </a:pPr>
          </a:p>
          <a:p>
            <a:pPr defTabSz="736090">
              <a:spcBef>
                <a:spcPts val="1200"/>
              </a:spcBef>
              <a:defRPr>
                <a:latin typeface="Cambria"/>
                <a:ea typeface="Cambria"/>
                <a:cs typeface="Cambria"/>
                <a:sym typeface="Cambria"/>
              </a:defRPr>
            </a:pPr>
            <a:r>
              <a:t>1 Libro de la profecía que Nahúm de Elcós recibió por revelación. Éste es el mensaje dirigido a la ciudad de Nínive.</a:t>
            </a:r>
          </a:p>
          <a:p>
            <a:pPr defTabSz="736090">
              <a:spcBef>
                <a:spcPts val="1200"/>
              </a:spcBef>
              <a:defRPr>
                <a:latin typeface="Cambria"/>
                <a:ea typeface="Cambria"/>
                <a:cs typeface="Cambria"/>
                <a:sym typeface="Cambria"/>
              </a:defRPr>
            </a:pPr>
          </a:p>
          <a:p>
            <a:pPr defTabSz="736090">
              <a:spcBef>
                <a:spcPts val="1200"/>
              </a:spcBef>
              <a:defRPr>
                <a:latin typeface="Cambria"/>
                <a:ea typeface="Cambria"/>
                <a:cs typeface="Cambria"/>
                <a:sym typeface="Cambria"/>
              </a:defRPr>
            </a:pPr>
            <a:r>
              <a:t>2 El Señor es Dios celoso y vengador: se venga de los que se le oponen, y se enoja con sus enemigos.</a:t>
            </a:r>
          </a:p>
          <a:p>
            <a:pPr defTabSz="736090">
              <a:spcBef>
                <a:spcPts val="1200"/>
              </a:spcBef>
              <a:defRPr>
                <a:latin typeface="Cambria"/>
                <a:ea typeface="Cambria"/>
                <a:cs typeface="Cambria"/>
                <a:sym typeface="Cambria"/>
              </a:defRPr>
            </a:pPr>
          </a:p>
          <a:p>
            <a:pPr defTabSz="736090">
              <a:spcBef>
                <a:spcPts val="1200"/>
              </a:spcBef>
              <a:defRPr>
                <a:latin typeface="Cambria"/>
                <a:ea typeface="Cambria"/>
                <a:cs typeface="Cambria"/>
                <a:sym typeface="Cambria"/>
              </a:defRPr>
            </a:pPr>
            <a:r>
              <a:t>3 El Señor es paciente pero poderoso, y no dejará de castigar al culpable. El Señor camina sobre la tormenta, y las nubes son el polvo de sus pies.</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Nahúm 1.6-8</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313178" y="3755789"/>
            <a:ext cx="8601077" cy="86918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a:latin typeface="Cambria"/>
                <a:ea typeface="Cambria"/>
                <a:cs typeface="Cambria"/>
                <a:sym typeface="Cambria"/>
              </a:defRPr>
            </a:pPr>
            <a:r>
              <a:t>RVR</a:t>
            </a:r>
          </a:p>
          <a:p>
            <a:pPr defTabSz="736090">
              <a:lnSpc>
                <a:spcPct val="110000"/>
              </a:lnSpc>
              <a:spcBef>
                <a:spcPts val="1200"/>
              </a:spcBef>
              <a:defRPr>
                <a:latin typeface="Cambria"/>
                <a:ea typeface="Cambria"/>
                <a:cs typeface="Cambria"/>
                <a:sym typeface="Cambria"/>
              </a:defRPr>
            </a:pPr>
          </a:p>
          <a:p>
            <a:pPr defTabSz="736090">
              <a:lnSpc>
                <a:spcPct val="110000"/>
              </a:lnSpc>
              <a:spcBef>
                <a:spcPts val="1200"/>
              </a:spcBef>
              <a:defRPr>
                <a:latin typeface="Cambria"/>
                <a:ea typeface="Cambria"/>
                <a:cs typeface="Cambria"/>
                <a:sym typeface="Cambria"/>
              </a:defRPr>
            </a:pPr>
            <a:r>
              <a:t>6 ¿Quién puede resistir su ira? ¿Quién quedará en pie ante el ardor de su enojo? Su ira se derrama como fuego y ante él se quiebran las peñas.</a:t>
            </a:r>
          </a:p>
          <a:p>
            <a:pPr defTabSz="736090">
              <a:lnSpc>
                <a:spcPct val="110000"/>
              </a:lnSpc>
              <a:spcBef>
                <a:spcPts val="1200"/>
              </a:spcBef>
              <a:defRPr>
                <a:latin typeface="Cambria"/>
                <a:ea typeface="Cambria"/>
                <a:cs typeface="Cambria"/>
                <a:sym typeface="Cambria"/>
              </a:defRPr>
            </a:pPr>
          </a:p>
          <a:p>
            <a:pPr defTabSz="736090">
              <a:lnSpc>
                <a:spcPct val="110000"/>
              </a:lnSpc>
              <a:spcBef>
                <a:spcPts val="1200"/>
              </a:spcBef>
              <a:defRPr>
                <a:latin typeface="Cambria"/>
                <a:ea typeface="Cambria"/>
                <a:cs typeface="Cambria"/>
                <a:sym typeface="Cambria"/>
              </a:defRPr>
            </a:pPr>
            <a:r>
              <a:t>7 Jehová es bueno, fortaleza en el día de la angustia, y conoce a los que en él confían.</a:t>
            </a:r>
          </a:p>
          <a:p>
            <a:pPr defTabSz="736090">
              <a:lnSpc>
                <a:spcPct val="110000"/>
              </a:lnSpc>
              <a:spcBef>
                <a:spcPts val="1200"/>
              </a:spcBef>
              <a:defRPr>
                <a:latin typeface="Cambria"/>
                <a:ea typeface="Cambria"/>
                <a:cs typeface="Cambria"/>
                <a:sym typeface="Cambria"/>
              </a:defRPr>
            </a:pPr>
          </a:p>
          <a:p>
            <a:pPr defTabSz="736090">
              <a:lnSpc>
                <a:spcPct val="110000"/>
              </a:lnSpc>
              <a:spcBef>
                <a:spcPts val="1200"/>
              </a:spcBef>
              <a:defRPr>
                <a:latin typeface="Cambria"/>
                <a:ea typeface="Cambria"/>
                <a:cs typeface="Cambria"/>
                <a:sym typeface="Cambria"/>
              </a:defRPr>
            </a:pPr>
            <a:r>
              <a:t>8 Mas con inundación impetuosa consumirá a sus adversarios, y las tinieblas perseguirán a sus enemigos.</a:t>
            </a:r>
          </a:p>
        </p:txBody>
      </p:sp>
      <p:sp>
        <p:nvSpPr>
          <p:cNvPr id="123" name="VP…"/>
          <p:cNvSpPr txBox="1"/>
          <p:nvPr/>
        </p:nvSpPr>
        <p:spPr>
          <a:xfrm>
            <a:off x="12593742" y="3564291"/>
            <a:ext cx="9952292" cy="869188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a:latin typeface="Cambria"/>
                <a:ea typeface="Cambria"/>
                <a:cs typeface="Cambria"/>
                <a:sym typeface="Cambria"/>
              </a:defRPr>
            </a:pPr>
            <a:r>
              <a:t>VP</a:t>
            </a:r>
          </a:p>
          <a:p>
            <a:pPr defTabSz="736090">
              <a:lnSpc>
                <a:spcPct val="110000"/>
              </a:lnSpc>
              <a:spcBef>
                <a:spcPts val="1200"/>
              </a:spcBef>
              <a:defRPr>
                <a:latin typeface="Cambria"/>
                <a:ea typeface="Cambria"/>
                <a:cs typeface="Cambria"/>
                <a:sym typeface="Cambria"/>
              </a:defRPr>
            </a:pPr>
          </a:p>
          <a:p>
            <a:pPr defTabSz="736090">
              <a:lnSpc>
                <a:spcPct val="110000"/>
              </a:lnSpc>
              <a:spcBef>
                <a:spcPts val="1200"/>
              </a:spcBef>
              <a:defRPr>
                <a:latin typeface="Cambria"/>
                <a:ea typeface="Cambria"/>
                <a:cs typeface="Cambria"/>
                <a:sym typeface="Cambria"/>
              </a:defRPr>
            </a:pPr>
            <a:r>
              <a:t>6 ¿Quién podrá mantenerse de pie ante su ira? ¿Quién podrá resistir su enojo? Su furia se derrama como fuego, y ante él se parten en dos las peñas.</a:t>
            </a:r>
          </a:p>
          <a:p>
            <a:pPr defTabSz="736090">
              <a:lnSpc>
                <a:spcPct val="110000"/>
              </a:lnSpc>
              <a:spcBef>
                <a:spcPts val="1200"/>
              </a:spcBef>
              <a:defRPr>
                <a:latin typeface="Cambria"/>
                <a:ea typeface="Cambria"/>
                <a:cs typeface="Cambria"/>
                <a:sym typeface="Cambria"/>
              </a:defRPr>
            </a:pPr>
          </a:p>
          <a:p>
            <a:pPr defTabSz="736090">
              <a:lnSpc>
                <a:spcPct val="110000"/>
              </a:lnSpc>
              <a:spcBef>
                <a:spcPts val="1200"/>
              </a:spcBef>
              <a:defRPr>
                <a:latin typeface="Cambria"/>
                <a:ea typeface="Cambria"/>
                <a:cs typeface="Cambria"/>
                <a:sym typeface="Cambria"/>
              </a:defRPr>
            </a:pPr>
            <a:r>
              <a:t>7 El Señor es bueno; es un refugio en horas de angustia: protege a los que en él confían.</a:t>
            </a:r>
          </a:p>
          <a:p>
            <a:pPr defTabSz="736090">
              <a:lnSpc>
                <a:spcPct val="110000"/>
              </a:lnSpc>
              <a:spcBef>
                <a:spcPts val="1200"/>
              </a:spcBef>
              <a:defRPr>
                <a:latin typeface="Cambria"/>
                <a:ea typeface="Cambria"/>
                <a:cs typeface="Cambria"/>
                <a:sym typeface="Cambria"/>
              </a:defRPr>
            </a:pPr>
          </a:p>
          <a:p>
            <a:pPr defTabSz="736090">
              <a:lnSpc>
                <a:spcPct val="110000"/>
              </a:lnSpc>
              <a:spcBef>
                <a:spcPts val="1200"/>
              </a:spcBef>
              <a:defRPr>
                <a:latin typeface="Cambria"/>
                <a:ea typeface="Cambria"/>
                <a:cs typeface="Cambria"/>
                <a:sym typeface="Cambria"/>
              </a:defRPr>
            </a:pPr>
            <a:r>
              <a:t>8 Pero, como inundación que todo lo arrasa, destruye a los que se le oponen; la oscuridad alcanzará a sus enemigos.</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Nahúm 1.12-13</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170380" y="4150481"/>
            <a:ext cx="8601077" cy="78460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RVR</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12 »Así ha dicho Jehová: “Aunque tengan reposo y sean tantos, aun así serán talados, y él pasará. Bastante te he afligido; no te afligiré más,</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13 porque ahora quebraré el yugo que pesa sobre ti, y romperé tus cadenas.”</a:t>
            </a:r>
          </a:p>
        </p:txBody>
      </p:sp>
      <p:sp>
        <p:nvSpPr>
          <p:cNvPr id="130" name="VP…"/>
          <p:cNvSpPr txBox="1"/>
          <p:nvPr/>
        </p:nvSpPr>
        <p:spPr>
          <a:xfrm>
            <a:off x="13109305" y="4150481"/>
            <a:ext cx="9646796" cy="78460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12 Por eso dice el Señor a su pueblo: «Aunque los asirios sean fuertes y numerosos, serán destruidos y pasarán. Yo te he hecho sufrir,</a:t>
            </a:r>
          </a:p>
          <a:p>
            <a:pPr defTabSz="736090">
              <a:lnSpc>
                <a:spcPct val="120000"/>
              </a:lnSpc>
              <a:defRPr sz="4300">
                <a:latin typeface="Cambria"/>
                <a:ea typeface="Cambria"/>
                <a:cs typeface="Cambria"/>
                <a:sym typeface="Cambria"/>
              </a:defRPr>
            </a:pPr>
            <a:r>
              <a:t>pero no te haré sufrir más.</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13 Haré pedazos el yugo que tienes encima y romperé tus cadenas.» </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Nahúm 1.15</a:t>
            </a:r>
          </a:p>
        </p:txBody>
      </p:sp>
      <p:sp>
        <p:nvSpPr>
          <p:cNvPr id="135"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36" name="RVR…"/>
          <p:cNvSpPr txBox="1"/>
          <p:nvPr/>
        </p:nvSpPr>
        <p:spPr>
          <a:xfrm>
            <a:off x="3170380" y="4539101"/>
            <a:ext cx="8601077" cy="70688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RVR</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15 «¡Mirad! Sobre los montes los pies del que trae buenas nuevas, del que anuncia la paz. Celebra, Judá, tus fiestas, cumple tus votos, porque nunca más te invadirá el malvado; ha sido destruido del todo.</a:t>
            </a:r>
          </a:p>
        </p:txBody>
      </p:sp>
      <p:sp>
        <p:nvSpPr>
          <p:cNvPr id="137" name="VP…"/>
          <p:cNvSpPr txBox="1"/>
          <p:nvPr/>
        </p:nvSpPr>
        <p:spPr>
          <a:xfrm>
            <a:off x="13077389" y="4321313"/>
            <a:ext cx="9646795" cy="62915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4300">
                <a:latin typeface="Cambria"/>
                <a:ea typeface="Cambria"/>
                <a:cs typeface="Cambria"/>
                <a:sym typeface="Cambria"/>
              </a:defRPr>
            </a:pPr>
            <a:r>
              <a:t>VP</a:t>
            </a:r>
          </a:p>
          <a:p>
            <a:pPr defTabSz="736090">
              <a:lnSpc>
                <a:spcPct val="120000"/>
              </a:lnSpc>
              <a:defRPr sz="4300">
                <a:latin typeface="Cambria"/>
                <a:ea typeface="Cambria"/>
                <a:cs typeface="Cambria"/>
                <a:sym typeface="Cambria"/>
              </a:defRPr>
            </a:pPr>
          </a:p>
          <a:p>
            <a:pPr defTabSz="736090">
              <a:lnSpc>
                <a:spcPct val="120000"/>
              </a:lnSpc>
              <a:defRPr sz="4300">
                <a:latin typeface="Cambria"/>
                <a:ea typeface="Cambria"/>
                <a:cs typeface="Cambria"/>
                <a:sym typeface="Cambria"/>
              </a:defRPr>
            </a:pPr>
            <a:r>
              <a:t>15 ¡Miren! ¡Ya viene sobre los montes el mensajero que trae noticias de paz! Celebra tus fiestas, Judá; cumple tus promesas. Nunca más te invadirán los malvados; han sido destruidos por completo. </a:t>
            </a:r>
          </a:p>
        </p:txBody>
      </p:sp>
      <p:pic>
        <p:nvPicPr>
          <p:cNvPr id="138"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9"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42"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43"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923582" y="4214043"/>
            <a:ext cx="17373601" cy="86029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5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500">
                <a:latin typeface="Cambria"/>
                <a:ea typeface="Cambria"/>
                <a:cs typeface="Cambria"/>
                <a:sym typeface="Cambria"/>
              </a:defRPr>
            </a:pPr>
            <a:r>
              <a:t> Dios rechaza el abuso, la opresión y la violencia por ser signos de muerte. Nahúm identifica estos desvalores como la causa de la indignación de Dios. El Dios de la Biblia es el Dios de la vida y la libertad. De frente a la opresión causada por Asiria, Yahvé decide asumir la defensa de las víctimas.</a:t>
            </a:r>
          </a:p>
          <a:p>
            <a:pPr defTabSz="887982">
              <a:lnSpc>
                <a:spcPct val="120000"/>
              </a:lnSpc>
              <a:spcBef>
                <a:spcPts val="1200"/>
              </a:spcBef>
              <a:buSzPct val="100000"/>
              <a:buChar char="•"/>
              <a:defRPr sz="4500">
                <a:latin typeface="Cambria"/>
                <a:ea typeface="Cambria"/>
                <a:cs typeface="Cambria"/>
                <a:sym typeface="Cambria"/>
              </a:defRPr>
            </a:pPr>
            <a:r>
              <a:t> Nahúm usó un himno corto para introducir varias cualidades de Dios. El principio básico del oráculo es el anuncio del fin de las fuerzas que se oponen a la justicia y al amor.</a:t>
            </a:r>
          </a:p>
          <a:p>
            <a:pPr defTabSz="887982">
              <a:lnSpc>
                <a:spcPct val="120000"/>
              </a:lnSpc>
              <a:spcBef>
                <a:spcPts val="1200"/>
              </a:spcBef>
              <a:defRPr sz="4500">
                <a:latin typeface="Cambria"/>
                <a:ea typeface="Cambria"/>
                <a:cs typeface="Cambria"/>
                <a:sym typeface="Cambria"/>
              </a:defRPr>
            </a:pPr>
            <a:r>
              <a:t> </a:t>
            </a:r>
          </a:p>
        </p:txBody>
      </p:sp>
      <p:pic>
        <p:nvPicPr>
          <p:cNvPr id="144"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45"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48"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49"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078154" y="5548593"/>
            <a:ext cx="19291743" cy="46964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887982">
              <a:lnSpc>
                <a:spcPct val="120000"/>
              </a:lnSpc>
              <a:spcBef>
                <a:spcPts val="1200"/>
              </a:spcBef>
              <a:buSzPct val="100000"/>
              <a:buChar char="•"/>
              <a:defRPr sz="5200">
                <a:latin typeface="Cambria"/>
                <a:ea typeface="Cambria"/>
                <a:cs typeface="Cambria"/>
                <a:sym typeface="Cambria"/>
              </a:defRPr>
            </a:lvl1pPr>
          </a:lstStyle>
          <a:p>
            <a:pPr/>
            <a:r>
              <a:t> La idea de la «ira de Dios» debe ser entendida desde la gracia divina que actúa en oposición a todo sistema de injusticia que engendra violencia y opresión contra el ser humano. El Dios Santo de Israel, Padre de Jesucristo, es intolerante ante la violencia que desgarra la dignidad humana.</a:t>
            </a:r>
          </a:p>
        </p:txBody>
      </p:sp>
      <p:pic>
        <p:nvPicPr>
          <p:cNvPr id="150"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51"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