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15</a:t>
            </a:r>
            <a:br/>
            <a:r>
              <a:t>JUSTICIA Y MISERICORDIA</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2 Samuel 9.1-7, 9-12</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9768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3800">
                <a:solidFill>
                  <a:srgbClr val="3B3838"/>
                </a:solidFill>
                <a:latin typeface="Cambria"/>
                <a:ea typeface="Cambria"/>
                <a:cs typeface="Cambria"/>
                <a:sym typeface="Cambria"/>
              </a:defRPr>
            </a:lvl1pPr>
          </a:lstStyle>
          <a:p>
            <a:pPr/>
            <a:r>
              <a:t>«Entonces David preguntó: ¿Hay todavía alguno que haya quedado de la casa de Saúl, a quien yo muestre bondad por amor a Jonatán?» (2 S 9.1).</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56"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57"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95917" y="3864081"/>
            <a:ext cx="17373601" cy="100050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0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000">
                <a:latin typeface="Cambria"/>
                <a:ea typeface="Cambria"/>
                <a:cs typeface="Cambria"/>
                <a:sym typeface="Cambria"/>
              </a:defRPr>
            </a:pPr>
            <a:r>
              <a:t> La misericordia es uno de los atributos de Dios que hace palpable su ternura ante el sufrimiento humano. Dios es absoluto e incondicionalmente misericordioso. </a:t>
            </a:r>
          </a:p>
          <a:p>
            <a:pPr defTabSz="887982">
              <a:lnSpc>
                <a:spcPct val="120000"/>
              </a:lnSpc>
              <a:spcBef>
                <a:spcPts val="1200"/>
              </a:spcBef>
              <a:buSzPct val="100000"/>
              <a:buChar char="•"/>
              <a:defRPr sz="4000">
                <a:latin typeface="Cambria"/>
                <a:ea typeface="Cambria"/>
                <a:cs typeface="Cambria"/>
                <a:sym typeface="Cambria"/>
              </a:defRPr>
            </a:pPr>
            <a:r>
              <a:t> El pasaje presenta a David como un gobernante benevolente que modela la misericordia y la justicia de Dios.</a:t>
            </a:r>
          </a:p>
          <a:p>
            <a:pPr defTabSz="887982">
              <a:lnSpc>
                <a:spcPct val="120000"/>
              </a:lnSpc>
              <a:spcBef>
                <a:spcPts val="1200"/>
              </a:spcBef>
              <a:buSzPct val="100000"/>
              <a:buChar char="•"/>
              <a:defRPr sz="4000">
                <a:latin typeface="Cambria"/>
                <a:ea typeface="Cambria"/>
                <a:cs typeface="Cambria"/>
                <a:sym typeface="Cambria"/>
              </a:defRPr>
            </a:pPr>
            <a:r>
              <a:t> David cumple su promesa a Jonatán al mostrar misericordia hacia Mefiboset. En la conversación con Siba, la expresión cambia de «a quien haga yo misericordia por amor de Jonatán» a «a quien haga yo misericordia de Dios». La raíz de la misericordia reside en Dios. El Espíritu Santo nos ha dotado con la capacidad de mostrar compasión y solidaridad hacia el prójimo, haciendo de la misericordia un asunto humano.</a:t>
            </a:r>
          </a:p>
          <a:p>
            <a:pPr defTabSz="887982">
              <a:lnSpc>
                <a:spcPct val="120000"/>
              </a:lnSpc>
              <a:spcBef>
                <a:spcPts val="1200"/>
              </a:spcBef>
              <a:defRPr sz="4000">
                <a:latin typeface="Cambria"/>
                <a:ea typeface="Cambria"/>
                <a:cs typeface="Cambria"/>
                <a:sym typeface="Cambria"/>
              </a:defRPr>
            </a:pPr>
            <a:r>
              <a:t> </a:t>
            </a:r>
          </a:p>
        </p:txBody>
      </p:sp>
      <p:pic>
        <p:nvPicPr>
          <p:cNvPr id="158"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9"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78154" y="4270274"/>
            <a:ext cx="19291743" cy="94234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buSzPct val="100000"/>
              <a:buChar char="•"/>
              <a:defRPr sz="4600">
                <a:latin typeface="Cambria"/>
                <a:ea typeface="Cambria"/>
                <a:cs typeface="Cambria"/>
                <a:sym typeface="Cambria"/>
              </a:defRPr>
            </a:pPr>
            <a:r>
              <a:t> El rey ordena que traigan a Mefiboset de la casa de Maquir en Lo-debar para su casa. Es invitado a formar parte de la familia real al ser incluido en la mesa de David. La mesa es signo de compasión, ternura e inclusión. La iglesia es la mesa del Señor para el mundo.</a:t>
            </a:r>
          </a:p>
          <a:p>
            <a:pPr defTabSz="887982">
              <a:lnSpc>
                <a:spcPct val="120000"/>
              </a:lnSpc>
              <a:spcBef>
                <a:spcPts val="1200"/>
              </a:spcBef>
              <a:defRPr sz="4600">
                <a:latin typeface="Cambria"/>
                <a:ea typeface="Cambria"/>
                <a:cs typeface="Cambria"/>
                <a:sym typeface="Cambria"/>
              </a:defRPr>
            </a:pPr>
            <a:r>
              <a:t>•	Por último, Mefiboset, lisiado de los pies, representa a las personas con diversidad funcional. Por medio de la acción del rey, Dios muestra su compasión hacia el hijo de Jonatán restituyendo los bienes familiares y abriendo espacio sanador en la mesa de David. La lección invita a superar los obstáculos y las ideas equivocadas que obstaculizan la participación de esta población en la vida de la iglesia.</a:t>
            </a: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68"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69"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118196"/>
            <a:ext cx="18472150"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de paz y misericordias, bendecimos tu santo nombre por siempre. Gracias por la compasión que a diario nos muestras. Te pedimos, oh, Dios, nos des la fuerza y la voluntad de ser una iglesia compasiva que invita y acoge al desvalido. Ayúdanos a preparar una mesa que sea signo de perdón, restauración e inclusión. Permite que nos podamos educar para así ser inclusivos y amorosos con los hermanos y hermanas con diversidad funcional. Bendícelos para que se sientan respetados y bienvenidos en tu sagrada mesa que es la iglesia. En Cristo Jesús oramos. Amén. </a:t>
            </a:r>
          </a:p>
        </p:txBody>
      </p:sp>
      <p:pic>
        <p:nvPicPr>
          <p:cNvPr id="170"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430329" indent="-430329" defTabSz="864616">
              <a:lnSpc>
                <a:spcPct val="100000"/>
              </a:lnSpc>
              <a:spcBef>
                <a:spcPts val="800"/>
              </a:spcBef>
              <a:buFontTx/>
              <a:defRPr sz="5254">
                <a:latin typeface="Cambria"/>
                <a:ea typeface="Cambria"/>
                <a:cs typeface="Cambria"/>
                <a:sym typeface="Cambria"/>
              </a:defRPr>
            </a:pPr>
            <a:r>
              <a:t>  Comprender la amplitud de la justicia divina para asumir un compromiso ético con su realización en nuestras comunidades. </a:t>
            </a:r>
          </a:p>
          <a:p>
            <a:pPr marL="430329" indent="-430329" defTabSz="864616">
              <a:lnSpc>
                <a:spcPct val="100000"/>
              </a:lnSpc>
              <a:spcBef>
                <a:spcPts val="800"/>
              </a:spcBef>
              <a:buFontTx/>
              <a:defRPr sz="5254">
                <a:latin typeface="Cambria"/>
                <a:ea typeface="Cambria"/>
                <a:cs typeface="Cambria"/>
                <a:sym typeface="Cambria"/>
              </a:defRPr>
            </a:pPr>
            <a:r>
              <a:t>  Identificar las conductas que Dios exige de su pueblo en la práctica de la justicia y en el compromiso de establecer una mejor sociedad.</a:t>
            </a:r>
          </a:p>
          <a:p>
            <a:pPr marL="430329" indent="-430329" defTabSz="864616">
              <a:lnSpc>
                <a:spcPct val="100000"/>
              </a:lnSpc>
              <a:spcBef>
                <a:spcPts val="800"/>
              </a:spcBef>
              <a:buFontTx/>
              <a:defRPr sz="5254">
                <a:latin typeface="Cambria"/>
                <a:ea typeface="Cambria"/>
                <a:cs typeface="Cambria"/>
                <a:sym typeface="Cambria"/>
              </a:defRPr>
            </a:pPr>
            <a:r>
              <a:t>  Reconocer el deber de diseñar programas educativos creativos e innovadores para que la juventud crezca en la palabra y sirvan al Señor con alegría.</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7571044"/>
          </a:xfrm>
          <a:prstGeom prst="rect">
            <a:avLst/>
          </a:prstGeom>
        </p:spPr>
        <p:txBody>
          <a:bodyPr/>
          <a:lstStyle/>
          <a:p>
            <a:pPr marL="0" indent="0" defTabSz="852932">
              <a:lnSpc>
                <a:spcPct val="100000"/>
              </a:lnSpc>
              <a:spcBef>
                <a:spcPts val="800"/>
              </a:spcBef>
              <a:buSzTx/>
              <a:buNone/>
              <a:defRPr b="1" sz="4745">
                <a:solidFill>
                  <a:srgbClr val="3B3838"/>
                </a:solidFill>
                <a:latin typeface="Cambria"/>
                <a:ea typeface="Cambria"/>
                <a:cs typeface="Cambria"/>
                <a:sym typeface="Cambria"/>
              </a:defRPr>
            </a:pPr>
            <a:r>
              <a:t>«misericordia»: </a:t>
            </a:r>
            <a:r>
              <a:rPr b="0"/>
              <a:t>Del griego «éleos». Es uno de los atributos de Dios, que muestra su carácter compasivo y amoroso como respuesta ante el sufrimiento humano. La Biblia reconoce al Señor como «Padre de misericordias y Dios de toda consolación» (2 Co 1.3b, RVA2015).</a:t>
            </a:r>
          </a:p>
          <a:p>
            <a:pPr marL="0" indent="0" defTabSz="852932">
              <a:lnSpc>
                <a:spcPct val="100000"/>
              </a:lnSpc>
              <a:spcBef>
                <a:spcPts val="800"/>
              </a:spcBef>
              <a:buSzTx/>
              <a:buNone/>
              <a:defRPr b="1" sz="4745">
                <a:solidFill>
                  <a:srgbClr val="3B3838"/>
                </a:solidFill>
                <a:latin typeface="Cambria"/>
                <a:ea typeface="Cambria"/>
                <a:cs typeface="Cambria"/>
                <a:sym typeface="Cambria"/>
              </a:defRPr>
            </a:pPr>
          </a:p>
          <a:p>
            <a:pPr marL="0" indent="0" defTabSz="852932">
              <a:lnSpc>
                <a:spcPct val="100000"/>
              </a:lnSpc>
              <a:spcBef>
                <a:spcPts val="800"/>
              </a:spcBef>
              <a:buSzTx/>
              <a:buNone/>
              <a:defRPr b="1" sz="4745">
                <a:solidFill>
                  <a:srgbClr val="3B3838"/>
                </a:solidFill>
                <a:latin typeface="Cambria"/>
                <a:ea typeface="Cambria"/>
                <a:cs typeface="Cambria"/>
                <a:sym typeface="Cambria"/>
              </a:defRPr>
            </a:pPr>
            <a:r>
              <a:t>«Mefiboset»: </a:t>
            </a:r>
            <a:r>
              <a:rPr b="0"/>
              <a:t>«El que quita la vergüenza». Hijo de Jonatán y padre de Micaías. Tenía cinco años cuando su padre y su abuelo Saúl fueron asesinados en la batalla contra Gilboa. Quedó lisiado de sus pies al caer de las manos de su nodriza cuando intentaba protegerlo de los filisteos.</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2 Samuel 9.1-2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4122995"/>
            <a:ext cx="8601076" cy="7239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 Preguntó David: «¿Ha quedado alguno de la casa de Saúl a quien pueda yo favorecer por amor de Jonatán?» </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Había un siervo de la casa de Saúl llamado Siba, al cual llamaron para que viniera ante David. Y el rey le preguntó: —¿Eres tú Siba? —Sí, para servirte —respondió él.</a:t>
            </a:r>
          </a:p>
        </p:txBody>
      </p:sp>
      <p:sp>
        <p:nvSpPr>
          <p:cNvPr id="116" name="VP…"/>
          <p:cNvSpPr txBox="1"/>
          <p:nvPr/>
        </p:nvSpPr>
        <p:spPr>
          <a:xfrm>
            <a:off x="13054561" y="4082355"/>
            <a:ext cx="10046883" cy="73202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1 Un día David preguntó: «¿Ha quedado algún superviviente de la familia de Saúl, a quien yo pueda favorecer en memoria de Jonatán?»</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Había un sirviente de la familia de Saúl, llamado Sibá, al cual llamaron para que se presentara ante David. Cuando Sibá se presentó, le preguntó el rey: —¿Eres tú Sibá? —Para servir a Su Majestad —respondió él.</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2 Samuel 9.3-4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3178" y="4035189"/>
            <a:ext cx="8601077" cy="8133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3800">
                <a:latin typeface="Cambria"/>
                <a:ea typeface="Cambria"/>
                <a:cs typeface="Cambria"/>
                <a:sym typeface="Cambria"/>
              </a:defRPr>
            </a:pPr>
            <a:r>
              <a:t>RVR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3 El rey le dijo: —¿No ha quedado nadie de la casa de Saúl, para que yo lo favorezca con la misericordia de Dios? Respondió Siba al rey: —Aún queda un hijo de Jonatán, lisiado de los pies.</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4 —¿Dónde está? —le preguntó entonces el rey. Siba respondió al rey: —Está en casa de Maquir hijo de Amiel, en Lo-debar.</a:t>
            </a:r>
          </a:p>
        </p:txBody>
      </p:sp>
      <p:sp>
        <p:nvSpPr>
          <p:cNvPr id="123" name="VP…"/>
          <p:cNvSpPr txBox="1"/>
          <p:nvPr/>
        </p:nvSpPr>
        <p:spPr>
          <a:xfrm>
            <a:off x="12593743" y="3884284"/>
            <a:ext cx="9952291" cy="76708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3800">
                <a:latin typeface="Cambria"/>
                <a:ea typeface="Cambria"/>
                <a:cs typeface="Cambria"/>
                <a:sym typeface="Cambria"/>
              </a:defRPr>
            </a:pPr>
            <a:r>
              <a:t>VP</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3 Entonces el rey le preguntó: —¿Queda todavía alguien de la familia de Saúl por quien yo pueda hacer algo en el nombre de Dios?</a:t>
            </a:r>
          </a:p>
          <a:p>
            <a:pPr defTabSz="736090">
              <a:lnSpc>
                <a:spcPct val="110000"/>
              </a:lnSpc>
              <a:spcBef>
                <a:spcPts val="1200"/>
              </a:spcBef>
              <a:defRPr sz="3800">
                <a:latin typeface="Cambria"/>
                <a:ea typeface="Cambria"/>
                <a:cs typeface="Cambria"/>
                <a:sym typeface="Cambria"/>
              </a:defRPr>
            </a:pPr>
            <a:r>
              <a:t>Y Sibá le respondió: —Queda todavía un hijo de Jonatán, que es inválido de los dos pies.</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4 —¿Dónde está? —dijo el rey. —En Lodebar, en casa de Maquir, hijo de Amiel —respondió Sibá.</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2 Samuel 9.5-6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38464" y="4443139"/>
            <a:ext cx="8601077" cy="7962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5 Entonces el rey David mandó a traerlo de la casa de Maquir hijo de Amiel, de Lo-debar. </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6 Al llegar Mefi-boset hijo de Jonatán hijo de Saúl, ante David, se postró sobre su rostro e hizo una reverencia. David le dijo: —Mefi-boset. —Aquí tienes a tu siervo —respondió él.</a:t>
            </a:r>
          </a:p>
        </p:txBody>
      </p:sp>
      <p:sp>
        <p:nvSpPr>
          <p:cNvPr id="130" name="VP…"/>
          <p:cNvSpPr txBox="1"/>
          <p:nvPr/>
        </p:nvSpPr>
        <p:spPr>
          <a:xfrm>
            <a:off x="13077389" y="4397466"/>
            <a:ext cx="9646796" cy="70967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5 Entonces el rey David ordenó que lo trajeran de aquel lugar; </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6 y cuando Mefi-bóset, hijo de Jonatán y nieto de Saúl, llegó ante David, se inclinó en señal de reverencia. —¡Mefi-bóset! —exclamó David. —A las órdenes de Su Majestad —respondió él.</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2 Samuel 9.7, 9</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074632" y="3599195"/>
            <a:ext cx="8601077" cy="93954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7 Luego David añadió:—No tengas temor, porque a la verdad yo tendré misericordia contigo por amor de Jonatán tu padre. Te devolveré todas las tierras de tu padre Saúl, y tú comerás siempre a mi mesa.</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9 9 Entonces el rey llamó a Siba, siervo de Saúl, y le dijo: —Todo lo que fue de Saúl y de toda su casa, yo lo he dado al hijo de tu señor. </a:t>
            </a:r>
          </a:p>
        </p:txBody>
      </p:sp>
      <p:sp>
        <p:nvSpPr>
          <p:cNvPr id="137" name="VP…"/>
          <p:cNvSpPr txBox="1"/>
          <p:nvPr/>
        </p:nvSpPr>
        <p:spPr>
          <a:xfrm>
            <a:off x="13077389" y="3696985"/>
            <a:ext cx="9646796" cy="91998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7 David le dijo: —No tengas miedo, porque yo te voy a tratar muy bien, en memoria de Jonatán, tu padre. Haré que se te devuelvan todas las tierras de tu abuelo Saúl, y comerás siempre a mi mesa.</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9 Sin embargo, el rey llamó a Sibá, el antiguo sirviente de Saúl, y le dijo: —Le he entregado al nieto de tu amo todo lo que perteneció a él y a su familia.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27.10-11</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3074632" y="3768105"/>
            <a:ext cx="8601077" cy="90576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a:latin typeface="Cambria"/>
                <a:ea typeface="Cambria"/>
                <a:cs typeface="Cambria"/>
                <a:sym typeface="Cambria"/>
              </a:defRPr>
            </a:pPr>
            <a:r>
              <a:t>RVR</a:t>
            </a:r>
          </a:p>
          <a:p>
            <a:pPr defTabSz="736090">
              <a:lnSpc>
                <a:spcPct val="120000"/>
              </a:lnSpc>
              <a:defRPr>
                <a:latin typeface="Cambria"/>
                <a:ea typeface="Cambria"/>
                <a:cs typeface="Cambria"/>
                <a:sym typeface="Cambria"/>
              </a:defRPr>
            </a:pPr>
          </a:p>
          <a:p>
            <a:pPr defTabSz="736090">
              <a:lnSpc>
                <a:spcPct val="120000"/>
              </a:lnSpc>
              <a:defRPr>
                <a:latin typeface="Cambria"/>
                <a:ea typeface="Cambria"/>
                <a:cs typeface="Cambria"/>
                <a:sym typeface="Cambria"/>
              </a:defRPr>
            </a:pPr>
            <a:r>
              <a:t>10 Tú, pues, le labrarás las tierras, tú con tus hijos y tus siervos, y almacenarás los frutos, para que el hijo de tu señor tenga pan para comer; pero Mefi-boset, el hijo de tu señor, comerá siempre a mi mesa. Siba, que tenía quince hijos y veinte siervos, </a:t>
            </a:r>
          </a:p>
          <a:p>
            <a:pPr defTabSz="736090">
              <a:lnSpc>
                <a:spcPct val="120000"/>
              </a:lnSpc>
              <a:defRPr>
                <a:latin typeface="Cambria"/>
                <a:ea typeface="Cambria"/>
                <a:cs typeface="Cambria"/>
                <a:sym typeface="Cambria"/>
              </a:defRPr>
            </a:pPr>
          </a:p>
          <a:p>
            <a:pPr defTabSz="736090">
              <a:lnSpc>
                <a:spcPct val="120000"/>
              </a:lnSpc>
              <a:defRPr>
                <a:latin typeface="Cambria"/>
                <a:ea typeface="Cambria"/>
                <a:cs typeface="Cambria"/>
                <a:sym typeface="Cambria"/>
              </a:defRPr>
            </a:pPr>
            <a:r>
              <a:t>11 respondió al rey: —Conforme a todo lo que ha mandado mi señor, el rey, a su siervo, así lo hará tu siervo. —Mefi-boset —dijo el rey— comerá a mi mesa, como uno de los hijos del rey. </a:t>
            </a:r>
          </a:p>
        </p:txBody>
      </p:sp>
      <p:sp>
        <p:nvSpPr>
          <p:cNvPr id="144" name="VP…"/>
          <p:cNvSpPr txBox="1"/>
          <p:nvPr/>
        </p:nvSpPr>
        <p:spPr>
          <a:xfrm>
            <a:off x="13013557" y="3705150"/>
            <a:ext cx="9646796" cy="84175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a:latin typeface="Cambria"/>
                <a:ea typeface="Cambria"/>
                <a:cs typeface="Cambria"/>
                <a:sym typeface="Cambria"/>
              </a:defRPr>
            </a:pPr>
            <a:r>
              <a:t>VP</a:t>
            </a:r>
          </a:p>
          <a:p>
            <a:pPr defTabSz="736090">
              <a:lnSpc>
                <a:spcPct val="120000"/>
              </a:lnSpc>
              <a:defRPr>
                <a:latin typeface="Cambria"/>
                <a:ea typeface="Cambria"/>
                <a:cs typeface="Cambria"/>
                <a:sym typeface="Cambria"/>
              </a:defRPr>
            </a:pPr>
          </a:p>
          <a:p>
            <a:pPr defTabSz="736090">
              <a:lnSpc>
                <a:spcPct val="120000"/>
              </a:lnSpc>
              <a:defRPr>
                <a:latin typeface="Cambria"/>
                <a:ea typeface="Cambria"/>
                <a:cs typeface="Cambria"/>
                <a:sym typeface="Cambria"/>
              </a:defRPr>
            </a:pPr>
            <a:r>
              <a:t>10 Por lo tanto tú, con tus hijos y tus criados, labrarás la tierra para él y almacenarás lo que produzca, para que así pueda mantenerse la familia de tu amo, aunque Mefi-bóset, su nieto, comerá siempre a mi mesa. Sibá, que tenía quince hijos y veinte criados, </a:t>
            </a:r>
          </a:p>
          <a:p>
            <a:pPr defTabSz="736090">
              <a:lnSpc>
                <a:spcPct val="120000"/>
              </a:lnSpc>
              <a:defRPr>
                <a:latin typeface="Cambria"/>
                <a:ea typeface="Cambria"/>
                <a:cs typeface="Cambria"/>
                <a:sym typeface="Cambria"/>
              </a:defRPr>
            </a:pPr>
          </a:p>
          <a:p>
            <a:pPr defTabSz="736090">
              <a:lnSpc>
                <a:spcPct val="120000"/>
              </a:lnSpc>
              <a:defRPr>
                <a:latin typeface="Cambria"/>
                <a:ea typeface="Cambria"/>
                <a:cs typeface="Cambria"/>
                <a:sym typeface="Cambria"/>
              </a:defRPr>
            </a:pPr>
            <a:r>
              <a:t>11 respondió al rey: —Todo lo que ha ordenado Su Majestad a este siervo suyo, se hará. Y Mefi-bóset comía siempre a la mesa de David, como uno de los hijos del rey.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Deuteronomio 27.12</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234213" y="4875230"/>
            <a:ext cx="8601077" cy="4381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000">
                <a:latin typeface="Cambria"/>
                <a:ea typeface="Cambria"/>
                <a:cs typeface="Cambria"/>
                <a:sym typeface="Cambria"/>
              </a:defRPr>
            </a:pPr>
            <a:r>
              <a:t>RVR</a:t>
            </a:r>
          </a:p>
          <a:p>
            <a:pPr defTabSz="736090">
              <a:lnSpc>
                <a:spcPct val="120000"/>
              </a:lnSpc>
              <a:defRPr sz="4000">
                <a:latin typeface="Cambria"/>
                <a:ea typeface="Cambria"/>
                <a:cs typeface="Cambria"/>
                <a:sym typeface="Cambria"/>
              </a:defRPr>
            </a:pPr>
          </a:p>
          <a:p>
            <a:pPr defTabSz="736090">
              <a:lnSpc>
                <a:spcPct val="120000"/>
              </a:lnSpc>
              <a:defRPr sz="4000">
                <a:latin typeface="Cambria"/>
                <a:ea typeface="Cambria"/>
                <a:cs typeface="Cambria"/>
                <a:sym typeface="Cambria"/>
              </a:defRPr>
            </a:pPr>
            <a:r>
              <a:t>12 Tenía Mefi-boset un hijo pequeño, llamado Micaía. Todos los que vivían en la casa de Siba eran siervos de </a:t>
            </a:r>
          </a:p>
          <a:p>
            <a:pPr defTabSz="736090">
              <a:lnSpc>
                <a:spcPct val="120000"/>
              </a:lnSpc>
              <a:defRPr sz="4000">
                <a:latin typeface="Cambria"/>
                <a:ea typeface="Cambria"/>
                <a:cs typeface="Cambria"/>
                <a:sym typeface="Cambria"/>
              </a:defRPr>
            </a:pPr>
            <a:r>
              <a:t>Mefiboset.</a:t>
            </a:r>
          </a:p>
        </p:txBody>
      </p:sp>
      <p:sp>
        <p:nvSpPr>
          <p:cNvPr id="151" name="VP…"/>
          <p:cNvSpPr txBox="1"/>
          <p:nvPr/>
        </p:nvSpPr>
        <p:spPr>
          <a:xfrm>
            <a:off x="12981641" y="4919680"/>
            <a:ext cx="9646796" cy="4292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lnSpc>
                <a:spcPct val="120000"/>
              </a:lnSpc>
              <a:defRPr sz="3900">
                <a:latin typeface="Cambria"/>
                <a:ea typeface="Cambria"/>
                <a:cs typeface="Cambria"/>
                <a:sym typeface="Cambria"/>
              </a:defRPr>
            </a:pPr>
            <a:r>
              <a:t>12 Además tenía un hijo pequeño que se llamaba Micaías, y todos los que vivían en casa de Sibá estaban al servicio de Mefibóset.</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