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12</a:t>
            </a:r>
            <a:br/>
            <a:r>
              <a:rPr b="0" cap="all" sz="6500">
                <a:solidFill>
                  <a:srgbClr val="D56762"/>
                </a:solidFill>
                <a:latin typeface="Futura Bold"/>
                <a:ea typeface="Futura Bold"/>
                <a:cs typeface="Futura Bold"/>
                <a:sym typeface="Futura Bold"/>
              </a:rPr>
              <a:t>¡Regocíjate en el Señor!</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Apocalipsis 19.1-8</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10775275" cy="31673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4000">
                <a:solidFill>
                  <a:srgbClr val="3B3838"/>
                </a:solidFill>
                <a:latin typeface="Cambria"/>
                <a:ea typeface="Cambria"/>
                <a:cs typeface="Cambria"/>
                <a:sym typeface="Cambria"/>
              </a:defRPr>
            </a:pPr>
            <a:r>
              <a:t>«Gocémonos, alegrémonos y démosle gloria, porque han llegado las bodas del Cordero y su esposa se ha preparado».  Apocalipsis 19.7 </a:t>
            </a:r>
          </a:p>
          <a:p>
            <a:pPr defTabSz="1168400">
              <a:defRPr sz="4000">
                <a:solidFill>
                  <a:srgbClr val="3B3838"/>
                </a:solidFill>
                <a:latin typeface="Cambria"/>
                <a:ea typeface="Cambria"/>
                <a:cs typeface="Cambria"/>
                <a:sym typeface="Cambria"/>
              </a:defRPr>
            </a:pP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54"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55"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533521"/>
            <a:ext cx="18472150" cy="45491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Dios de la vida, nuestro futuro está en tus manos. Confesamos que, en ocasiones, nos asaltan los temores. Pedimos perdón por nuestras flaquezas. Capacítanos para vivir con gozo y alegría, aun en medio del sufrimiento. Facilita que veamos el futuro con esperanza. Todo esto lo pedimos en el poderoso nombre de Jesús, el Cordero. Amén.</a:t>
            </a:r>
          </a:p>
        </p:txBody>
      </p:sp>
      <p:pic>
        <p:nvPicPr>
          <p:cNvPr id="156"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5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52450" indent="-552450" defTabSz="1109980">
              <a:lnSpc>
                <a:spcPct val="100000"/>
              </a:lnSpc>
              <a:spcBef>
                <a:spcPts val="1100"/>
              </a:spcBef>
              <a:buFontTx/>
              <a:defRPr sz="6744">
                <a:latin typeface="Cambria"/>
                <a:ea typeface="Cambria"/>
                <a:cs typeface="Cambria"/>
                <a:sym typeface="Cambria"/>
              </a:defRPr>
            </a:pPr>
            <a:r>
              <a:t>Afirmar la esperanza de la salvación para toda la humanidad.</a:t>
            </a:r>
          </a:p>
          <a:p>
            <a:pPr marL="552450" indent="-552450" defTabSz="1109980">
              <a:lnSpc>
                <a:spcPct val="100000"/>
              </a:lnSpc>
              <a:spcBef>
                <a:spcPts val="1100"/>
              </a:spcBef>
              <a:buFontTx/>
              <a:defRPr sz="6744">
                <a:latin typeface="Cambria"/>
                <a:ea typeface="Cambria"/>
                <a:cs typeface="Cambria"/>
                <a:sym typeface="Cambria"/>
              </a:defRPr>
            </a:pPr>
            <a:r>
              <a:t>Comprender que las personas creyentes en Cristo Jesús formamos parte de una comunidad de fe.</a:t>
            </a:r>
          </a:p>
          <a:p>
            <a:pPr marL="552450" indent="-552450" defTabSz="1109980">
              <a:lnSpc>
                <a:spcPct val="100000"/>
              </a:lnSpc>
              <a:spcBef>
                <a:spcPts val="1100"/>
              </a:spcBef>
              <a:buFontTx/>
              <a:defRPr sz="6744">
                <a:latin typeface="Cambria"/>
                <a:ea typeface="Cambria"/>
                <a:cs typeface="Cambria"/>
                <a:sym typeface="Cambria"/>
              </a:defRPr>
            </a:pPr>
            <a:r>
              <a:t>Explorar el significado de la metáfora de «las Bodas del Cordero».</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7571044"/>
          </a:xfrm>
          <a:prstGeom prst="rect">
            <a:avLst/>
          </a:prstGeom>
        </p:spPr>
        <p:txBody>
          <a:bodyPr/>
          <a:lstStyle/>
          <a:p>
            <a:pPr marL="0" indent="0" defTabSz="759459">
              <a:lnSpc>
                <a:spcPct val="100000"/>
              </a:lnSpc>
              <a:spcBef>
                <a:spcPts val="700"/>
              </a:spcBef>
              <a:buSzTx/>
              <a:buNone/>
              <a:defRPr b="1" sz="4225">
                <a:solidFill>
                  <a:srgbClr val="3B3838"/>
                </a:solidFill>
                <a:latin typeface="Cambria"/>
                <a:ea typeface="Cambria"/>
                <a:cs typeface="Cambria"/>
                <a:sym typeface="Cambria"/>
              </a:defRPr>
            </a:pPr>
            <a:r>
              <a:t>«LA GRAN RAMERA»:</a:t>
            </a:r>
            <a:r>
              <a:rPr b="0"/>
              <a:t> Esta es una de las metáforas más fuertes y potencialmente ofensivas que encontramos en toda la Biblia. Una «ramera» es una prostituta. En Roma, era una profesión ejercida por mujeres pobres o esclavas. La prostitución era legal. Las prostitutas debían registrarse con el estado y pagar impuestos por su labor. La referencia a los «siete montes» en Ap 17.9, identifica la Gran Ramera con Roma, ciudad famosa, porque está asentada entre siete montes. En particular, condena a Roma por ser la capital del imperio. </a:t>
            </a:r>
            <a:endParaRPr b="0"/>
          </a:p>
          <a:p>
            <a:pPr marL="0" indent="0" defTabSz="759459">
              <a:lnSpc>
                <a:spcPct val="100000"/>
              </a:lnSpc>
              <a:spcBef>
                <a:spcPts val="700"/>
              </a:spcBef>
              <a:buSzTx/>
              <a:buNone/>
              <a:defRPr b="1" sz="4225">
                <a:solidFill>
                  <a:srgbClr val="3B3838"/>
                </a:solidFill>
                <a:latin typeface="Cambria"/>
                <a:ea typeface="Cambria"/>
                <a:cs typeface="Cambria"/>
                <a:sym typeface="Cambria"/>
              </a:defRPr>
            </a:pPr>
            <a:endParaRPr b="0"/>
          </a:p>
          <a:p>
            <a:pPr marL="0" indent="0" defTabSz="759459">
              <a:lnSpc>
                <a:spcPct val="100000"/>
              </a:lnSpc>
              <a:spcBef>
                <a:spcPts val="700"/>
              </a:spcBef>
              <a:buSzTx/>
              <a:buNone/>
              <a:defRPr b="1" sz="4225">
                <a:solidFill>
                  <a:srgbClr val="3B3838"/>
                </a:solidFill>
                <a:latin typeface="Cambria"/>
                <a:ea typeface="Cambria"/>
                <a:cs typeface="Cambria"/>
                <a:sym typeface="Cambria"/>
              </a:defRPr>
            </a:pPr>
            <a:r>
              <a:t>«BABILONIA»:</a:t>
            </a:r>
            <a:r>
              <a:rPr b="0"/>
              <a:t> Imperio ubicado en el territorio suroeste de Asia, actualmente al sur de Irak, que obtuvo su nombre de la ciudad capital, Babilonia. En este texto, de manera metafórica, es una referencia al Imperio Romano.</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Apocalipsis 19.1-2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2967137" y="3788605"/>
            <a:ext cx="8601077" cy="8737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100">
                <a:latin typeface="Cambria"/>
                <a:ea typeface="Cambria"/>
                <a:cs typeface="Cambria"/>
                <a:sym typeface="Cambria"/>
              </a:defRPr>
            </a:pPr>
            <a:r>
              <a:t>RVR</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 Después de esto oí una gran voz, como de una gran multitud en el cielo, que decía: «¡Aleluya! Salvación, honra, gloria y poder son del Señor Dios nuestro,</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2 porque sus juicios son verdaderos y justos, pues ha juzgado a la gran ramera que corrompía la tierra con su fornicación, y ha vengado la sangre de sus siervos de la mano de ella.»</a:t>
            </a:r>
          </a:p>
        </p:txBody>
      </p:sp>
      <p:sp>
        <p:nvSpPr>
          <p:cNvPr id="116" name="VP…"/>
          <p:cNvSpPr txBox="1"/>
          <p:nvPr/>
        </p:nvSpPr>
        <p:spPr>
          <a:xfrm>
            <a:off x="13054561" y="3791356"/>
            <a:ext cx="10046883" cy="83718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 Después de esto, oí las fuertes voces de una gran multitud que decía en el cielo: «¡Aleluya! La salvación, la gloria y el poder son de nuestro Dios,</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2 porque él juzga rectamente y con verdad; pues ha condenado a la gran prostituta que con su prostitución corrompió al mundo;</a:t>
            </a:r>
          </a:p>
          <a:p>
            <a:pPr defTabSz="736090">
              <a:spcBef>
                <a:spcPts val="1200"/>
              </a:spcBef>
              <a:defRPr sz="4100">
                <a:latin typeface="Cambria"/>
                <a:ea typeface="Cambria"/>
                <a:cs typeface="Cambria"/>
                <a:sym typeface="Cambria"/>
              </a:defRPr>
            </a:pPr>
            <a:r>
              <a:t>ha vengado en ella la muerte de los siervos de Dios.»</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Apocalipsis 19.3-4</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281262" y="4629775"/>
            <a:ext cx="8601076" cy="7518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3800">
                <a:latin typeface="Cambria"/>
                <a:ea typeface="Cambria"/>
                <a:cs typeface="Cambria"/>
                <a:sym typeface="Cambria"/>
              </a:defRPr>
            </a:pPr>
            <a:r>
              <a:t>RVR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3 Otra vez dijeron: «¡Aleluya! El humo de ella ha de subir por los siglos de los siglos.»</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4 Entonces los veinticuatro ancianos y los cuatro seres vivientes se postraron en tierra y adoraron a Dios, que estaba sentado en el trono. Decían: «¡Amén! ¡Aleluya!» </a:t>
            </a:r>
          </a:p>
        </p:txBody>
      </p:sp>
      <p:sp>
        <p:nvSpPr>
          <p:cNvPr id="123" name="VP…"/>
          <p:cNvSpPr txBox="1"/>
          <p:nvPr/>
        </p:nvSpPr>
        <p:spPr>
          <a:xfrm>
            <a:off x="12625659" y="4575165"/>
            <a:ext cx="9952291" cy="62890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3800">
                <a:latin typeface="Cambria"/>
                <a:ea typeface="Cambria"/>
                <a:cs typeface="Cambria"/>
                <a:sym typeface="Cambria"/>
              </a:defRPr>
            </a:pPr>
            <a:r>
              <a:t>VP</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3 Luego volvieron a decir: «¡Aleluya! El humo de ella nunca dejará de subir.»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4 Y los veinticuatro ancianos y los cuatro seres vivientes se postraron hasta el suelo y adoraron a Dios, que estaba sentado en el trono. Y decían: «¡Amén! ¡Aleluya!» </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Apocalipsis 19.5-6</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042716" y="3726859"/>
            <a:ext cx="8601076" cy="93954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5 Y del trono salió una voz que decía: «Alabad a nuestro Dios todos sus siervos, y los que lo teméis, así pequeños como grandes.»</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6 Y oí como la voz de una gran multitud, como el estruendo de muchas aguas y como la voz de grandes truenos, que decía: «¡Aleluya!, porque el Señor, nuestro Dios Todopoderoso, reina.</a:t>
            </a:r>
          </a:p>
        </p:txBody>
      </p:sp>
      <p:sp>
        <p:nvSpPr>
          <p:cNvPr id="130" name="VP…"/>
          <p:cNvSpPr txBox="1"/>
          <p:nvPr/>
        </p:nvSpPr>
        <p:spPr>
          <a:xfrm>
            <a:off x="13077388" y="3792174"/>
            <a:ext cx="9646796" cy="849884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5 Desde el trono se oyó entonces una voz, que decía: «¡Alaben a nuestro Dios todos ustedes, pequeños y grandes, todos ustedes que lo sirven y le tienen reverencia!»</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6 Oí también algo como las voces de mucha gente, como el sonido de una cascada y de fuertes truenos. Decían: «¡Aleluya! Porque ha comenzado a gobernar el Señor, nuestro Dios todopoderoso.</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Apocalipsis 19.7-8</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042716" y="4418285"/>
            <a:ext cx="8601076" cy="7246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7 Gocémonos, alegrémonos y démosle gloria, porque han llegado las bodas del Cordero y su esposa se ha preparado.</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8 Y a ella se le ha concedido que se vista de lino fino, limpio y resplandeciente.</a:t>
            </a:r>
          </a:p>
        </p:txBody>
      </p:sp>
      <p:sp>
        <p:nvSpPr>
          <p:cNvPr id="137" name="VP…"/>
          <p:cNvSpPr txBox="1"/>
          <p:nvPr/>
        </p:nvSpPr>
        <p:spPr>
          <a:xfrm>
            <a:off x="13077389" y="4493215"/>
            <a:ext cx="9646796" cy="7096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7 Alegrémonos, llenémonos de gozo y démosle gloria, porque ha llegado el momento de las bodas del Cordero. Su esposa se ha preparado:</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8 se le ha permitido vestirse de lino fino, limpio y brillante, porque ese lino es la recta conducta del pueblo santo.</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32084" y="3636918"/>
            <a:ext cx="17373601" cy="105232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Afirmamos la esperanza cristiana de salvación para la humanidad.</a:t>
            </a:r>
          </a:p>
          <a:p>
            <a:pPr defTabSz="887982">
              <a:lnSpc>
                <a:spcPct val="120000"/>
              </a:lnSpc>
              <a:spcBef>
                <a:spcPts val="1200"/>
              </a:spcBef>
              <a:buSzPct val="100000"/>
              <a:buChar char="•"/>
              <a:defRPr sz="4500">
                <a:latin typeface="Cambria"/>
                <a:ea typeface="Cambria"/>
                <a:cs typeface="Cambria"/>
                <a:sym typeface="Cambria"/>
              </a:defRPr>
            </a:pPr>
            <a:r>
              <a:t> Los creyentes formamos parte de una gran comunidad de fe.</a:t>
            </a:r>
          </a:p>
          <a:p>
            <a:pPr defTabSz="887982">
              <a:lnSpc>
                <a:spcPct val="120000"/>
              </a:lnSpc>
              <a:spcBef>
                <a:spcPts val="1200"/>
              </a:spcBef>
              <a:buSzPct val="100000"/>
              <a:buChar char="•"/>
              <a:defRPr sz="4500">
                <a:latin typeface="Cambria"/>
                <a:ea typeface="Cambria"/>
                <a:cs typeface="Cambria"/>
                <a:sym typeface="Cambria"/>
              </a:defRPr>
            </a:pPr>
            <a:r>
              <a:t> Este pasaje compara a la iglesia universal con una novia y a Jesús con un novio. Describe la unión mística entre Cristo y la Iglesia como una «boda». </a:t>
            </a:r>
          </a:p>
          <a:p>
            <a:pPr defTabSz="887982">
              <a:lnSpc>
                <a:spcPct val="120000"/>
              </a:lnSpc>
              <a:spcBef>
                <a:spcPts val="1200"/>
              </a:spcBef>
              <a:buSzPct val="100000"/>
              <a:buChar char="•"/>
              <a:defRPr sz="4500">
                <a:latin typeface="Cambria"/>
                <a:ea typeface="Cambria"/>
                <a:cs typeface="Cambria"/>
                <a:sym typeface="Cambria"/>
              </a:defRPr>
            </a:pPr>
            <a:r>
              <a:t> La imagen de «las Bodas del Cordero» nos recuerda que la fe cristiana ya ha vencido, aun cuando tengamos que luchar por la vida diariamente. También nos inspira a adorar a Dios con alegría y sencillez de corazón. Nuestra fe nos enseña que el futuro de los creyentes está ligado al futuro de Dios. </a:t>
            </a:r>
          </a:p>
          <a:p>
            <a:pPr defTabSz="887982">
              <a:lnSpc>
                <a:spcPct val="120000"/>
              </a:lnSpc>
              <a:spcBef>
                <a:spcPts val="1200"/>
              </a:spcBef>
              <a:defRPr sz="4500">
                <a:latin typeface="Cambria"/>
                <a:ea typeface="Cambria"/>
                <a:cs typeface="Cambria"/>
                <a:sym typeface="Cambria"/>
              </a:defRPr>
            </a:pPr>
            <a:r>
              <a:t> </a:t>
            </a:r>
          </a:p>
        </p:txBody>
      </p:sp>
      <p:pic>
        <p:nvPicPr>
          <p:cNvPr id="14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4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8"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9"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982406" y="4383171"/>
            <a:ext cx="19291742" cy="67081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200">
                <a:latin typeface="Cambria"/>
                <a:ea typeface="Cambria"/>
                <a:cs typeface="Cambria"/>
                <a:sym typeface="Cambria"/>
              </a:defRPr>
            </a:pPr>
            <a:r>
              <a:t> Apocalipsis es un escrito que produce fe y esperanza en el corazón del creyente. Este es un texto para terminar con el miedo, no para infundirlo. </a:t>
            </a:r>
          </a:p>
          <a:p>
            <a:pPr defTabSz="887982">
              <a:lnSpc>
                <a:spcPct val="120000"/>
              </a:lnSpc>
              <a:spcBef>
                <a:spcPts val="1200"/>
              </a:spcBef>
              <a:buSzPct val="100000"/>
              <a:buChar char="•"/>
              <a:defRPr sz="5200">
                <a:latin typeface="Cambria"/>
                <a:ea typeface="Cambria"/>
                <a:cs typeface="Cambria"/>
                <a:sym typeface="Cambria"/>
              </a:defRPr>
            </a:pPr>
            <a:r>
              <a:t> El foco del libro de Apocalipsis es la esperanza. El Apocalipsis proclama que Dios está en control de la historia. Por eso merece toda gloria, toda honra y todo honor. Tenemos esperanza y miramos de manera positiva el porvenir porque Dios está en control.</a:t>
            </a:r>
          </a:p>
        </p:txBody>
      </p:sp>
      <p:pic>
        <p:nvPicPr>
          <p:cNvPr id="150"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1"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