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5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717" r:id="rId2"/>
    <p:sldMasterId id="2147483827" r:id="rId3"/>
    <p:sldMasterId id="2147483837" r:id="rId4"/>
    <p:sldMasterId id="2147483849" r:id="rId5"/>
    <p:sldMasterId id="2147483859" r:id="rId6"/>
    <p:sldMasterId id="2147483869" r:id="rId7"/>
  </p:sldMasterIdLst>
  <p:notesMasterIdLst>
    <p:notesMasterId r:id="rId26"/>
  </p:notesMasterIdLst>
  <p:handoutMasterIdLst>
    <p:handoutMasterId r:id="rId27"/>
  </p:handoutMasterIdLst>
  <p:sldIdLst>
    <p:sldId id="319" r:id="rId8"/>
    <p:sldId id="282" r:id="rId9"/>
    <p:sldId id="321" r:id="rId10"/>
    <p:sldId id="325" r:id="rId11"/>
    <p:sldId id="335" r:id="rId12"/>
    <p:sldId id="336" r:id="rId13"/>
    <p:sldId id="334" r:id="rId14"/>
    <p:sldId id="287" r:id="rId15"/>
    <p:sldId id="327" r:id="rId16"/>
    <p:sldId id="330" r:id="rId17"/>
    <p:sldId id="257" r:id="rId18"/>
    <p:sldId id="337" r:id="rId19"/>
    <p:sldId id="320" r:id="rId20"/>
    <p:sldId id="332" r:id="rId21"/>
    <p:sldId id="326" r:id="rId22"/>
    <p:sldId id="338" r:id="rId23"/>
    <p:sldId id="339" r:id="rId24"/>
    <p:sldId id="322" r:id="rId25"/>
  </p:sldIdLst>
  <p:sldSz cx="9144000" cy="5143500" type="screen16x9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67" autoAdjust="0"/>
    <p:restoredTop sz="87654" autoAdjust="0"/>
  </p:normalViewPr>
  <p:slideViewPr>
    <p:cSldViewPr>
      <p:cViewPr>
        <p:scale>
          <a:sx n="100" d="100"/>
          <a:sy n="100" d="100"/>
        </p:scale>
        <p:origin x="1264" y="3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7B4DFB-67FC-4DF7-832F-55CCF897D9C1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</dgm:pt>
    <dgm:pt modelId="{E1FB5D76-FBB6-4A58-9A69-517AF500D05A}">
      <dgm:prSet phldrT="[Text]" custT="1"/>
      <dgm:spPr/>
      <dgm:t>
        <a:bodyPr/>
        <a:lstStyle/>
        <a:p>
          <a:pPr algn="ctr"/>
          <a:r>
            <a:rPr lang="en-US" sz="1200" b="1" dirty="0" smtClean="0"/>
            <a:t>1</a:t>
          </a:r>
        </a:p>
        <a:p>
          <a:pPr algn="ctr"/>
          <a:r>
            <a:rPr lang="en-US" sz="1200" b="1" dirty="0" smtClean="0"/>
            <a:t>Desarrollo de un Análisis Contextual</a:t>
          </a:r>
          <a:endParaRPr lang="en-US" sz="1200" b="1" dirty="0"/>
        </a:p>
      </dgm:t>
    </dgm:pt>
    <dgm:pt modelId="{17CB2123-48DD-4C71-B2D2-018172F5778B}" type="parTrans" cxnId="{1BB60B89-6499-4A66-BC74-67686E269CCE}">
      <dgm:prSet/>
      <dgm:spPr/>
      <dgm:t>
        <a:bodyPr/>
        <a:lstStyle/>
        <a:p>
          <a:endParaRPr lang="en-US"/>
        </a:p>
      </dgm:t>
    </dgm:pt>
    <dgm:pt modelId="{2ED48579-2925-450B-A053-00984BCF4EEC}" type="sibTrans" cxnId="{1BB60B89-6499-4A66-BC74-67686E269CCE}">
      <dgm:prSet/>
      <dgm:spPr/>
      <dgm:t>
        <a:bodyPr/>
        <a:lstStyle/>
        <a:p>
          <a:endParaRPr lang="en-US"/>
        </a:p>
      </dgm:t>
    </dgm:pt>
    <dgm:pt modelId="{98377E3E-83B0-4C13-9AB8-82A03CC895CF}">
      <dgm:prSet phldrT="[Text]" custT="1"/>
      <dgm:spPr/>
      <dgm:t>
        <a:bodyPr/>
        <a:lstStyle/>
        <a:p>
          <a:r>
            <a:rPr lang="en-US" sz="1200" b="1" dirty="0" smtClean="0"/>
            <a:t>2</a:t>
          </a:r>
        </a:p>
        <a:p>
          <a:r>
            <a:rPr lang="en-US" sz="1200" b="1" dirty="0" smtClean="0"/>
            <a:t>Discernimiento a través de  la oración</a:t>
          </a:r>
          <a:endParaRPr lang="en-US" sz="1200" b="1" dirty="0"/>
        </a:p>
      </dgm:t>
    </dgm:pt>
    <dgm:pt modelId="{A9A802D5-19E9-47BA-AAA7-CE7E3540AFD4}" type="parTrans" cxnId="{6A8A5B01-719C-46E3-9090-D38DDC80538A}">
      <dgm:prSet/>
      <dgm:spPr/>
      <dgm:t>
        <a:bodyPr/>
        <a:lstStyle/>
        <a:p>
          <a:endParaRPr lang="en-US"/>
        </a:p>
      </dgm:t>
    </dgm:pt>
    <dgm:pt modelId="{7A2DB50F-43F5-4473-89CF-EEEFF8C1CC02}" type="sibTrans" cxnId="{6A8A5B01-719C-46E3-9090-D38DDC80538A}">
      <dgm:prSet/>
      <dgm:spPr/>
      <dgm:t>
        <a:bodyPr/>
        <a:lstStyle/>
        <a:p>
          <a:endParaRPr lang="en-US"/>
        </a:p>
      </dgm:t>
    </dgm:pt>
    <dgm:pt modelId="{AE5F182D-84C1-4E57-95CC-C2C33392D918}">
      <dgm:prSet phldrT="[Text]" custT="1"/>
      <dgm:spPr/>
      <dgm:t>
        <a:bodyPr/>
        <a:lstStyle/>
        <a:p>
          <a:r>
            <a:rPr lang="en-US" sz="1200" b="1" dirty="0" smtClean="0"/>
            <a:t>3</a:t>
          </a:r>
        </a:p>
        <a:p>
          <a:r>
            <a:rPr lang="en-US" sz="1200" b="1" dirty="0" smtClean="0"/>
            <a:t>Desarrollo de una Historia Futura</a:t>
          </a:r>
          <a:endParaRPr lang="en-US" sz="1200" b="1" dirty="0"/>
        </a:p>
      </dgm:t>
    </dgm:pt>
    <dgm:pt modelId="{76D5D2DB-9782-4EB0-AA09-F338AEDE397A}" type="parTrans" cxnId="{2269B8D1-6026-4F9E-99E6-7DC72B74E871}">
      <dgm:prSet/>
      <dgm:spPr/>
      <dgm:t>
        <a:bodyPr/>
        <a:lstStyle/>
        <a:p>
          <a:endParaRPr lang="en-US"/>
        </a:p>
      </dgm:t>
    </dgm:pt>
    <dgm:pt modelId="{E3684A45-88B6-4AEE-A7D2-9F8FDE9A5922}" type="sibTrans" cxnId="{2269B8D1-6026-4F9E-99E6-7DC72B74E871}">
      <dgm:prSet/>
      <dgm:spPr/>
      <dgm:t>
        <a:bodyPr/>
        <a:lstStyle/>
        <a:p>
          <a:endParaRPr lang="en-US"/>
        </a:p>
      </dgm:t>
    </dgm:pt>
    <dgm:pt modelId="{71A49469-059D-4681-A139-8231C7FA4F77}">
      <dgm:prSet phldrT="[Text]" custT="1"/>
      <dgm:spPr/>
      <dgm:t>
        <a:bodyPr/>
        <a:lstStyle/>
        <a:p>
          <a:r>
            <a:rPr lang="en-US" sz="1200" b="1" dirty="0" smtClean="0"/>
            <a:t>4</a:t>
          </a:r>
        </a:p>
        <a:p>
          <a:r>
            <a:rPr lang="en-US" sz="1200" b="1" dirty="0" smtClean="0"/>
            <a:t>Desarrollo de </a:t>
          </a:r>
        </a:p>
        <a:p>
          <a:r>
            <a:rPr lang="en-US" sz="1200" b="1" dirty="0" smtClean="0"/>
            <a:t>un Plan Estratégico</a:t>
          </a:r>
          <a:endParaRPr lang="en-US" sz="1200" b="1" dirty="0"/>
        </a:p>
      </dgm:t>
    </dgm:pt>
    <dgm:pt modelId="{5BCA6A7B-7426-4B5D-844A-19BADA082EEF}" type="parTrans" cxnId="{C71DF406-CD4E-40E7-AFAE-0BBA139771AC}">
      <dgm:prSet/>
      <dgm:spPr/>
      <dgm:t>
        <a:bodyPr/>
        <a:lstStyle/>
        <a:p>
          <a:endParaRPr lang="en-US"/>
        </a:p>
      </dgm:t>
    </dgm:pt>
    <dgm:pt modelId="{27E8BEEE-0612-4B7C-A570-8F78C352B5B0}" type="sibTrans" cxnId="{C71DF406-CD4E-40E7-AFAE-0BBA139771AC}">
      <dgm:prSet/>
      <dgm:spPr/>
      <dgm:t>
        <a:bodyPr/>
        <a:lstStyle/>
        <a:p>
          <a:endParaRPr lang="en-US"/>
        </a:p>
      </dgm:t>
    </dgm:pt>
    <dgm:pt modelId="{B8CD167B-747D-4889-8C68-90E4291F92C3}">
      <dgm:prSet phldrT="[Text]" custT="1"/>
      <dgm:spPr/>
      <dgm:t>
        <a:bodyPr/>
        <a:lstStyle/>
        <a:p>
          <a:r>
            <a:rPr lang="en-US" sz="1200" b="1" dirty="0" smtClean="0"/>
            <a:t>5</a:t>
          </a:r>
        </a:p>
        <a:p>
          <a:r>
            <a:rPr lang="en-US" sz="1200" b="1" dirty="0" smtClean="0"/>
            <a:t>Implementación y Responsabilidad</a:t>
          </a:r>
          <a:endParaRPr lang="en-US" sz="1200" b="1" dirty="0"/>
        </a:p>
      </dgm:t>
    </dgm:pt>
    <dgm:pt modelId="{83E62860-2C85-4CE2-8FEC-33F115EC0937}" type="parTrans" cxnId="{A033BD88-80AA-4C68-962B-AE59FB0C76AC}">
      <dgm:prSet/>
      <dgm:spPr/>
      <dgm:t>
        <a:bodyPr/>
        <a:lstStyle/>
        <a:p>
          <a:endParaRPr lang="en-US"/>
        </a:p>
      </dgm:t>
    </dgm:pt>
    <dgm:pt modelId="{3B572798-A56D-425A-9790-2F7C03396FD6}" type="sibTrans" cxnId="{A033BD88-80AA-4C68-962B-AE59FB0C76AC}">
      <dgm:prSet/>
      <dgm:spPr/>
      <dgm:t>
        <a:bodyPr/>
        <a:lstStyle/>
        <a:p>
          <a:endParaRPr lang="en-US"/>
        </a:p>
      </dgm:t>
    </dgm:pt>
    <dgm:pt modelId="{040E8880-F900-4E5D-957C-0F8AFCFE4585}" type="pres">
      <dgm:prSet presAssocID="{177B4DFB-67FC-4DF7-832F-55CCF897D9C1}" presName="CompostProcess" presStyleCnt="0">
        <dgm:presLayoutVars>
          <dgm:dir/>
          <dgm:resizeHandles val="exact"/>
        </dgm:presLayoutVars>
      </dgm:prSet>
      <dgm:spPr/>
    </dgm:pt>
    <dgm:pt modelId="{5263EB06-7634-4EF3-ADD9-E380AC78EBD4}" type="pres">
      <dgm:prSet presAssocID="{177B4DFB-67FC-4DF7-832F-55CCF897D9C1}" presName="arrow" presStyleLbl="bgShp" presStyleIdx="0" presStyleCnt="1"/>
      <dgm:spPr/>
    </dgm:pt>
    <dgm:pt modelId="{479541B0-E654-4ABF-9105-05FC22C1066E}" type="pres">
      <dgm:prSet presAssocID="{177B4DFB-67FC-4DF7-832F-55CCF897D9C1}" presName="linearProcess" presStyleCnt="0"/>
      <dgm:spPr/>
    </dgm:pt>
    <dgm:pt modelId="{6AE956F3-3A10-4D73-B84A-BA268DE4BD31}" type="pres">
      <dgm:prSet presAssocID="{E1FB5D76-FBB6-4A58-9A69-517AF500D05A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9B62FA-AB94-4BC8-9897-B34EA0AFD384}" type="pres">
      <dgm:prSet presAssocID="{2ED48579-2925-450B-A053-00984BCF4EEC}" presName="sibTrans" presStyleCnt="0"/>
      <dgm:spPr/>
    </dgm:pt>
    <dgm:pt modelId="{B94A5A5A-E7E9-49DD-99C6-F64F74DC8B95}" type="pres">
      <dgm:prSet presAssocID="{98377E3E-83B0-4C13-9AB8-82A03CC895CF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F7931-AF76-4ECC-88A3-B0971DE6961E}" type="pres">
      <dgm:prSet presAssocID="{7A2DB50F-43F5-4473-89CF-EEEFF8C1CC02}" presName="sibTrans" presStyleCnt="0"/>
      <dgm:spPr/>
    </dgm:pt>
    <dgm:pt modelId="{2FAECB9C-7A92-41B0-AC6D-99C9BA6806CA}" type="pres">
      <dgm:prSet presAssocID="{AE5F182D-84C1-4E57-95CC-C2C33392D918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F27F43-49BA-4D55-8C91-636368CB3C84}" type="pres">
      <dgm:prSet presAssocID="{E3684A45-88B6-4AEE-A7D2-9F8FDE9A5922}" presName="sibTrans" presStyleCnt="0"/>
      <dgm:spPr/>
    </dgm:pt>
    <dgm:pt modelId="{1AED8D05-0371-4E06-A1C8-163D8CE9DA34}" type="pres">
      <dgm:prSet presAssocID="{71A49469-059D-4681-A139-8231C7FA4F77}" presName="textNode" presStyleLbl="node1" presStyleIdx="3" presStyleCnt="5" custLinFactNeighborX="-6000" custLinFactNeighborY="-8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687985-1290-4159-9ACA-7B4CE2C8D8E9}" type="pres">
      <dgm:prSet presAssocID="{27E8BEEE-0612-4B7C-A570-8F78C352B5B0}" presName="sibTrans" presStyleCnt="0"/>
      <dgm:spPr/>
    </dgm:pt>
    <dgm:pt modelId="{2A8D7202-1FB6-4FBC-A8FB-C9F911935413}" type="pres">
      <dgm:prSet presAssocID="{B8CD167B-747D-4889-8C68-90E4291F92C3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79DDB2-D83E-43C0-8D70-0210F58F5DA2}" type="presOf" srcId="{98377E3E-83B0-4C13-9AB8-82A03CC895CF}" destId="{B94A5A5A-E7E9-49DD-99C6-F64F74DC8B95}" srcOrd="0" destOrd="0" presId="urn:microsoft.com/office/officeart/2005/8/layout/hProcess9"/>
    <dgm:cxn modelId="{260295A4-672F-4092-A90A-DC0C8116CA7B}" type="presOf" srcId="{AE5F182D-84C1-4E57-95CC-C2C33392D918}" destId="{2FAECB9C-7A92-41B0-AC6D-99C9BA6806CA}" srcOrd="0" destOrd="0" presId="urn:microsoft.com/office/officeart/2005/8/layout/hProcess9"/>
    <dgm:cxn modelId="{FDCB24DE-3037-45DA-A4DE-E98086F78DA4}" type="presOf" srcId="{71A49469-059D-4681-A139-8231C7FA4F77}" destId="{1AED8D05-0371-4E06-A1C8-163D8CE9DA34}" srcOrd="0" destOrd="0" presId="urn:microsoft.com/office/officeart/2005/8/layout/hProcess9"/>
    <dgm:cxn modelId="{5E5CFB49-70D3-4AB7-98CD-FD94FB1B701C}" type="presOf" srcId="{177B4DFB-67FC-4DF7-832F-55CCF897D9C1}" destId="{040E8880-F900-4E5D-957C-0F8AFCFE4585}" srcOrd="0" destOrd="0" presId="urn:microsoft.com/office/officeart/2005/8/layout/hProcess9"/>
    <dgm:cxn modelId="{6A8A5B01-719C-46E3-9090-D38DDC80538A}" srcId="{177B4DFB-67FC-4DF7-832F-55CCF897D9C1}" destId="{98377E3E-83B0-4C13-9AB8-82A03CC895CF}" srcOrd="1" destOrd="0" parTransId="{A9A802D5-19E9-47BA-AAA7-CE7E3540AFD4}" sibTransId="{7A2DB50F-43F5-4473-89CF-EEEFF8C1CC02}"/>
    <dgm:cxn modelId="{1BB60B89-6499-4A66-BC74-67686E269CCE}" srcId="{177B4DFB-67FC-4DF7-832F-55CCF897D9C1}" destId="{E1FB5D76-FBB6-4A58-9A69-517AF500D05A}" srcOrd="0" destOrd="0" parTransId="{17CB2123-48DD-4C71-B2D2-018172F5778B}" sibTransId="{2ED48579-2925-450B-A053-00984BCF4EEC}"/>
    <dgm:cxn modelId="{2269B8D1-6026-4F9E-99E6-7DC72B74E871}" srcId="{177B4DFB-67FC-4DF7-832F-55CCF897D9C1}" destId="{AE5F182D-84C1-4E57-95CC-C2C33392D918}" srcOrd="2" destOrd="0" parTransId="{76D5D2DB-9782-4EB0-AA09-F338AEDE397A}" sibTransId="{E3684A45-88B6-4AEE-A7D2-9F8FDE9A5922}"/>
    <dgm:cxn modelId="{A033BD88-80AA-4C68-962B-AE59FB0C76AC}" srcId="{177B4DFB-67FC-4DF7-832F-55CCF897D9C1}" destId="{B8CD167B-747D-4889-8C68-90E4291F92C3}" srcOrd="4" destOrd="0" parTransId="{83E62860-2C85-4CE2-8FEC-33F115EC0937}" sibTransId="{3B572798-A56D-425A-9790-2F7C03396FD6}"/>
    <dgm:cxn modelId="{A7F1584B-F50A-4EB0-9E44-95721C6832AB}" type="presOf" srcId="{B8CD167B-747D-4889-8C68-90E4291F92C3}" destId="{2A8D7202-1FB6-4FBC-A8FB-C9F911935413}" srcOrd="0" destOrd="0" presId="urn:microsoft.com/office/officeart/2005/8/layout/hProcess9"/>
    <dgm:cxn modelId="{64D124D3-04FB-4BD9-9EFD-B4F24FC9D13B}" type="presOf" srcId="{E1FB5D76-FBB6-4A58-9A69-517AF500D05A}" destId="{6AE956F3-3A10-4D73-B84A-BA268DE4BD31}" srcOrd="0" destOrd="0" presId="urn:microsoft.com/office/officeart/2005/8/layout/hProcess9"/>
    <dgm:cxn modelId="{C71DF406-CD4E-40E7-AFAE-0BBA139771AC}" srcId="{177B4DFB-67FC-4DF7-832F-55CCF897D9C1}" destId="{71A49469-059D-4681-A139-8231C7FA4F77}" srcOrd="3" destOrd="0" parTransId="{5BCA6A7B-7426-4B5D-844A-19BADA082EEF}" sibTransId="{27E8BEEE-0612-4B7C-A570-8F78C352B5B0}"/>
    <dgm:cxn modelId="{8A2ADFEE-B461-46DA-90DE-207171FFC622}" type="presParOf" srcId="{040E8880-F900-4E5D-957C-0F8AFCFE4585}" destId="{5263EB06-7634-4EF3-ADD9-E380AC78EBD4}" srcOrd="0" destOrd="0" presId="urn:microsoft.com/office/officeart/2005/8/layout/hProcess9"/>
    <dgm:cxn modelId="{F571B5BA-3BED-41DF-831B-CB576AC25C05}" type="presParOf" srcId="{040E8880-F900-4E5D-957C-0F8AFCFE4585}" destId="{479541B0-E654-4ABF-9105-05FC22C1066E}" srcOrd="1" destOrd="0" presId="urn:microsoft.com/office/officeart/2005/8/layout/hProcess9"/>
    <dgm:cxn modelId="{C7C0D962-760B-4FC4-8D63-AA86E06C049B}" type="presParOf" srcId="{479541B0-E654-4ABF-9105-05FC22C1066E}" destId="{6AE956F3-3A10-4D73-B84A-BA268DE4BD31}" srcOrd="0" destOrd="0" presId="urn:microsoft.com/office/officeart/2005/8/layout/hProcess9"/>
    <dgm:cxn modelId="{D63A3DCD-F9E1-4EB4-80FD-BD43903A3729}" type="presParOf" srcId="{479541B0-E654-4ABF-9105-05FC22C1066E}" destId="{579B62FA-AB94-4BC8-9897-B34EA0AFD384}" srcOrd="1" destOrd="0" presId="urn:microsoft.com/office/officeart/2005/8/layout/hProcess9"/>
    <dgm:cxn modelId="{FA52C1DB-850F-4226-98B4-67EA527B44A2}" type="presParOf" srcId="{479541B0-E654-4ABF-9105-05FC22C1066E}" destId="{B94A5A5A-E7E9-49DD-99C6-F64F74DC8B95}" srcOrd="2" destOrd="0" presId="urn:microsoft.com/office/officeart/2005/8/layout/hProcess9"/>
    <dgm:cxn modelId="{AF94A43F-640A-4A36-8D3D-A20F42633DCC}" type="presParOf" srcId="{479541B0-E654-4ABF-9105-05FC22C1066E}" destId="{D92F7931-AF76-4ECC-88A3-B0971DE6961E}" srcOrd="3" destOrd="0" presId="urn:microsoft.com/office/officeart/2005/8/layout/hProcess9"/>
    <dgm:cxn modelId="{5A7408AB-A3D3-4CBC-990F-C465E419C0AE}" type="presParOf" srcId="{479541B0-E654-4ABF-9105-05FC22C1066E}" destId="{2FAECB9C-7A92-41B0-AC6D-99C9BA6806CA}" srcOrd="4" destOrd="0" presId="urn:microsoft.com/office/officeart/2005/8/layout/hProcess9"/>
    <dgm:cxn modelId="{CFD3FFD2-D472-4A57-B893-43B340FF3937}" type="presParOf" srcId="{479541B0-E654-4ABF-9105-05FC22C1066E}" destId="{72F27F43-49BA-4D55-8C91-636368CB3C84}" srcOrd="5" destOrd="0" presId="urn:microsoft.com/office/officeart/2005/8/layout/hProcess9"/>
    <dgm:cxn modelId="{735AE699-169C-4B3F-AF9F-220432885B19}" type="presParOf" srcId="{479541B0-E654-4ABF-9105-05FC22C1066E}" destId="{1AED8D05-0371-4E06-A1C8-163D8CE9DA34}" srcOrd="6" destOrd="0" presId="urn:microsoft.com/office/officeart/2005/8/layout/hProcess9"/>
    <dgm:cxn modelId="{817443D1-2683-4CE3-87BA-479D297037ED}" type="presParOf" srcId="{479541B0-E654-4ABF-9105-05FC22C1066E}" destId="{D7687985-1290-4159-9ACA-7B4CE2C8D8E9}" srcOrd="7" destOrd="0" presId="urn:microsoft.com/office/officeart/2005/8/layout/hProcess9"/>
    <dgm:cxn modelId="{BD26A1A8-A6CE-4475-BF0D-55810F7E81DD}" type="presParOf" srcId="{479541B0-E654-4ABF-9105-05FC22C1066E}" destId="{2A8D7202-1FB6-4FBC-A8FB-C9F91193541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63EB06-7634-4EF3-ADD9-E380AC78EBD4}">
      <dsp:nvSpPr>
        <dsp:cNvPr id="0" name=""/>
        <dsp:cNvSpPr/>
      </dsp:nvSpPr>
      <dsp:spPr>
        <a:xfrm>
          <a:off x="628649" y="0"/>
          <a:ext cx="7124700" cy="3466256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E956F3-3A10-4D73-B84A-BA268DE4BD31}">
      <dsp:nvSpPr>
        <dsp:cNvPr id="0" name=""/>
        <dsp:cNvSpPr/>
      </dsp:nvSpPr>
      <dsp:spPr>
        <a:xfrm>
          <a:off x="2455" y="1039876"/>
          <a:ext cx="1478309" cy="13865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1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Desarrollo de un Análisis Contextual</a:t>
          </a:r>
          <a:endParaRPr lang="en-US" sz="1200" b="1" kern="1200" dirty="0"/>
        </a:p>
      </dsp:txBody>
      <dsp:txXfrm>
        <a:off x="70138" y="1107559"/>
        <a:ext cx="1342943" cy="1251136"/>
      </dsp:txXfrm>
    </dsp:sp>
    <dsp:sp modelId="{B94A5A5A-E7E9-49DD-99C6-F64F74DC8B95}">
      <dsp:nvSpPr>
        <dsp:cNvPr id="0" name=""/>
        <dsp:cNvSpPr/>
      </dsp:nvSpPr>
      <dsp:spPr>
        <a:xfrm>
          <a:off x="1727150" y="1039876"/>
          <a:ext cx="1478309" cy="13865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2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Discernimiento a través de  la oración</a:t>
          </a:r>
          <a:endParaRPr lang="en-US" sz="1200" b="1" kern="1200" dirty="0"/>
        </a:p>
      </dsp:txBody>
      <dsp:txXfrm>
        <a:off x="1794833" y="1107559"/>
        <a:ext cx="1342943" cy="1251136"/>
      </dsp:txXfrm>
    </dsp:sp>
    <dsp:sp modelId="{2FAECB9C-7A92-41B0-AC6D-99C9BA6806CA}">
      <dsp:nvSpPr>
        <dsp:cNvPr id="0" name=""/>
        <dsp:cNvSpPr/>
      </dsp:nvSpPr>
      <dsp:spPr>
        <a:xfrm>
          <a:off x="3451845" y="1039876"/>
          <a:ext cx="1478309" cy="13865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3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Desarrollo de una Historia Futura</a:t>
          </a:r>
          <a:endParaRPr lang="en-US" sz="1200" b="1" kern="1200" dirty="0"/>
        </a:p>
      </dsp:txBody>
      <dsp:txXfrm>
        <a:off x="3519528" y="1107559"/>
        <a:ext cx="1342943" cy="1251136"/>
      </dsp:txXfrm>
    </dsp:sp>
    <dsp:sp modelId="{1AED8D05-0371-4E06-A1C8-163D8CE9DA34}">
      <dsp:nvSpPr>
        <dsp:cNvPr id="0" name=""/>
        <dsp:cNvSpPr/>
      </dsp:nvSpPr>
      <dsp:spPr>
        <a:xfrm>
          <a:off x="5161756" y="1027855"/>
          <a:ext cx="1478309" cy="13865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4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Desarrollo de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un Plan Estratégico</a:t>
          </a:r>
          <a:endParaRPr lang="en-US" sz="1200" b="1" kern="1200" dirty="0"/>
        </a:p>
      </dsp:txBody>
      <dsp:txXfrm>
        <a:off x="5229439" y="1095538"/>
        <a:ext cx="1342943" cy="1251136"/>
      </dsp:txXfrm>
    </dsp:sp>
    <dsp:sp modelId="{2A8D7202-1FB6-4FBC-A8FB-C9F911935413}">
      <dsp:nvSpPr>
        <dsp:cNvPr id="0" name=""/>
        <dsp:cNvSpPr/>
      </dsp:nvSpPr>
      <dsp:spPr>
        <a:xfrm>
          <a:off x="6901234" y="1039876"/>
          <a:ext cx="1478309" cy="13865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"/>
                <a:satMod val="30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tint val="13500"/>
                <a:satMod val="2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63500" dist="25400" dir="14700000" algn="t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5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Implementación y Responsabilidad</a:t>
          </a:r>
          <a:endParaRPr lang="en-US" sz="1200" b="1" kern="1200" dirty="0"/>
        </a:p>
      </dsp:txBody>
      <dsp:txXfrm>
        <a:off x="6968917" y="1107559"/>
        <a:ext cx="1342943" cy="12511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24 de abril de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0453DC-07C4-4471-B61C-4A0B5B446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605551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r>
              <a:rPr lang="en-US" smtClean="0"/>
              <a:t>24 de abril de 2016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21530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24 de abril de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775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88724" tIns="44362" rIns="88724" bIns="44362"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lIns="88724" tIns="44362" rIns="88724" bIns="44362"/>
          <a:lstStyle/>
          <a:p>
            <a:fld id="{77D8454A-404F-4DF1-8F43-7DDF83BF3B6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24 de abril de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90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24 de abril de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437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24 de abril de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20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68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6/1/16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5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790995" y="3778934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582239"/>
            <a:ext cx="8062912" cy="1102519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1687710"/>
            <a:ext cx="8062912" cy="1626990"/>
          </a:xfrm>
        </p:spPr>
        <p:txBody>
          <a:bodyPr>
            <a:normAutofit/>
          </a:bodyPr>
          <a:lstStyle>
            <a:lvl1pPr marL="0" marR="36576" indent="0" algn="r">
              <a:spcBef>
                <a:spcPts val="0"/>
              </a:spcBef>
              <a:buNone/>
              <a:defRPr sz="240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4509492"/>
            <a:ext cx="5791200" cy="273844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BF1CCF-7666-4D44-83CF-B1D9081B196F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4238028"/>
            <a:ext cx="5791200" cy="273844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4314231"/>
            <a:ext cx="502920" cy="273844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46FD205-8D79-439C-A802-2377436AEC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74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48615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BA6BE-7F97-411F-9CC5-5AB35133F2B3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535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5278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790995" y="70339"/>
            <a:ext cx="1419712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4772025"/>
            <a:ext cx="2133600" cy="228600"/>
          </a:xfrm>
        </p:spPr>
        <p:txBody>
          <a:bodyPr/>
          <a:lstStyle/>
          <a:p>
            <a:fld id="{4C3E4E52-550E-4B84-9D4F-14979F5A0D6E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4775030"/>
            <a:ext cx="4260056" cy="225623"/>
          </a:xfr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607247"/>
            <a:ext cx="502920" cy="225623"/>
          </a:xfrm>
        </p:spPr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7" y="7036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5277"/>
            <a:ext cx="9136966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3599"/>
            <a:ext cx="7239000" cy="1021556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25152"/>
            <a:ext cx="3886200" cy="17145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253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3001"/>
            <a:ext cx="4038600" cy="35433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1"/>
            <a:ext cx="4038600" cy="354330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81A9FF-1E9C-4B66-B4A0-EADB765782FB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01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18051"/>
            <a:ext cx="1066800" cy="4468251"/>
          </a:xfrm>
        </p:spPr>
        <p:txBody>
          <a:bodyPr vert="vert270" anchor="b"/>
          <a:lstStyle>
            <a:lvl1pPr marL="0" algn="ctr">
              <a:defRPr sz="3300" b="0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18051"/>
            <a:ext cx="581024" cy="2182251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2570344"/>
            <a:ext cx="581024" cy="2115957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18051"/>
            <a:ext cx="6858000" cy="2173107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2513195"/>
            <a:ext cx="6858000" cy="21731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6A02F-3A95-4944-9ABC-E1DA10A11467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42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27A8D-4D3E-4B4C-B199-3FF96543B789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07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67121-7AB3-44A9-B455-30D9FB40A79E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9672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5774"/>
            <a:ext cx="914400" cy="4412329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275774"/>
            <a:ext cx="2438400" cy="441232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240030"/>
            <a:ext cx="5276088" cy="444627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7799-E3A9-4516-B428-D2DCE16620CD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567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13172"/>
            <a:ext cx="914400" cy="4573128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280474"/>
            <a:ext cx="7333488" cy="3948626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4229100"/>
            <a:ext cx="7333488" cy="4572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6688B-20E5-4279-9389-143F269CFCDC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242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514FD-1763-45C1-AED0-FF855CD2E095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63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85750"/>
            <a:ext cx="1905000" cy="41148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85750"/>
            <a:ext cx="6248400" cy="41148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1B317-6CCF-44A4-B99C-75730E0DA706}" type="datetime1">
              <a:rPr lang="en-US" smtClean="0">
                <a:solidFill>
                  <a:prstClr val="black"/>
                </a:solidFill>
              </a:rPr>
              <a:pPr/>
              <a:t>6/1/16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Your logo here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FD205-8D79-439C-A802-2377436AEC8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519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fld id="{047E157E-8DCB-4F70-A0AF-5EB586A91DD4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5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rgbClr val="DEF5FA"/>
                </a:solidFill>
              </a:rPr>
              <a:pPr/>
              <a:t>‹#›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217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883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5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1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2363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3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54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2106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7189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944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464646"/>
                </a:solidFill>
              </a:rPr>
              <a:pPr/>
              <a:t>‹#›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5496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447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DEF5FA"/>
                </a:solidFill>
              </a:rPr>
              <a:pPr/>
              <a:t>6/1/16</a:t>
            </a:fld>
            <a:endParaRPr lang="en-US">
              <a:solidFill>
                <a:srgbClr val="DEF5FA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6"/>
            <a:ext cx="4572000" cy="273844"/>
          </a:xfrm>
        </p:spPr>
        <p:txBody>
          <a:bodyPr rtlCol="0"/>
          <a:lstStyle>
            <a:extLst/>
          </a:lstStyle>
          <a:p>
            <a:endParaRPr lang="en-US" dirty="0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5551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057429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/>
              <a:pPr/>
              <a:t>6/1/16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1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8BF7396D-3F99-4529-AC06-D6ECDB3FD49C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075CA253-8A8F-41F0-A04C-1AE9E4D1CA6C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18335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4EE8987E-142D-4649-B853-43A4565BDF54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A33E40F3-0398-483A-9B47-96F924361A57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85316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078E8C0A-E8CF-414A-9130-C7ACEE5B57FA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14D96F3E-8A56-4E0E-BC3D-3646E42ED56D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76112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F37DC3B8-F16B-4242-8B7B-D3A9BC52F1E7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D641DD61-BBBE-4576-8FC1-B13977396A7A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7885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2D95EEA6-26EC-4230-9868-98E8FAEB5C16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E63B7C01-E3EF-43AD-BA8E-556415A0FBD7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668052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5C7AAFA4-341D-4B8C-8030-74E3B3879B3A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BC4E8FE5-C4D1-49DE-9D0C-69084A8E7BE8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6243377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80A73C2B-C12C-487C-A946-FDCD01B168AA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ECD7319B-05D6-4257-ADDE-DCAD077DA513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82813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FBB3E689-BABF-4680-9EA7-6649546DFA4B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4F29E1A3-95E8-4153-95FC-57A0FA1E8BB1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04716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336878F3-24A8-4EF4-B9E6-DAB763A7663D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CDDC447E-CC07-4195-8E84-7076F2354ECC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83986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4867451C-E6CE-4301-B2CA-0919B095D127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EFB5EC90-B858-4753-B0BE-550667B12879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1652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3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56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AFFECAA5-1724-4B6C-AE82-8AD50F768454}" type="datetime1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-108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D94E9987-6E61-4869-88D1-A8AA12BF5CE3}" type="slidenum">
              <a:rPr lang="en-US">
                <a:solidFill>
                  <a:prstClr val="black"/>
                </a:solidFill>
                <a:ea typeface="ＭＳ Ｐゴシック" pitchFamily="-108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1317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fld id="{047E157E-8DCB-4F70-A0AF-5EB586A91DD4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rgbClr val="DEF5FA"/>
                </a:solidFill>
              </a:rPr>
              <a:pPr/>
              <a:t>‹#›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8814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4032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455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5167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03124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70564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464646"/>
                </a:solidFill>
              </a:rPr>
              <a:pPr/>
              <a:t>‹#›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419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9692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DEF5FA"/>
                </a:solidFill>
              </a:rPr>
              <a:pPr/>
              <a:t>6/1/16</a:t>
            </a:fld>
            <a:endParaRPr lang="en-US">
              <a:solidFill>
                <a:srgbClr val="DEF5FA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lang="en-US" dirty="0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4536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fld id="{047E157E-8DCB-4F70-A0AF-5EB586A91DD4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5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rgbClr val="DEF5FA"/>
                </a:solidFill>
              </a:rPr>
              <a:pPr/>
              <a:t>‹#›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99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599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057429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1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2378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3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56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62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04848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45100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464646"/>
                </a:solidFill>
              </a:rPr>
              <a:pPr/>
              <a:t>‹#›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56340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11333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DEF5FA"/>
                </a:solidFill>
              </a:rPr>
              <a:pPr/>
              <a:t>6/1/16</a:t>
            </a:fld>
            <a:endParaRPr lang="en-US">
              <a:solidFill>
                <a:srgbClr val="DEF5FA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6"/>
            <a:ext cx="4572000" cy="273844"/>
          </a:xfrm>
        </p:spPr>
        <p:txBody>
          <a:bodyPr rtlCol="0"/>
          <a:lstStyle>
            <a:extLst/>
          </a:lstStyle>
          <a:p>
            <a:endParaRPr lang="en-US" dirty="0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7998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fld id="{047E157E-8DCB-4F70-A0AF-5EB586A91DD4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5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rgbClr val="DEF5FA"/>
                </a:solidFill>
              </a:rPr>
              <a:pPr/>
              <a:t>‹#›</a:t>
            </a:fld>
            <a:endParaRPr lang="en-US" dirty="0">
              <a:solidFill>
                <a:srgbClr val="DEF5FA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3550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/>
              <a:pPr/>
              <a:t>6/1/16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8747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2" y="2057429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1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4804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3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56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78958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3493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1994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464646"/>
                </a:solidFill>
              </a:rPr>
              <a:pPr/>
              <a:t>‹#›</a:t>
            </a:fld>
            <a:endParaRPr lang="en-US" dirty="0">
              <a:solidFill>
                <a:srgbClr val="46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16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>
              <a:solidFill>
                <a:srgbClr val="464646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>
              <a:solidFill>
                <a:srgbClr val="464646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38741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>
                <a:solidFill>
                  <a:srgbClr val="DEF5FA"/>
                </a:solidFill>
              </a:rPr>
              <a:pPr/>
              <a:t>6/1/16</a:t>
            </a:fld>
            <a:endParaRPr lang="en-US">
              <a:solidFill>
                <a:srgbClr val="DEF5FA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6"/>
            <a:ext cx="4572000" cy="273844"/>
          </a:xfrm>
        </p:spPr>
        <p:txBody>
          <a:bodyPr rtlCol="0"/>
          <a:lstStyle>
            <a:extLst/>
          </a:lstStyle>
          <a:p>
            <a:endParaRPr lang="en-US" dirty="0">
              <a:solidFill>
                <a:srgbClr val="DEF5F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296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/>
              <a:pPr/>
              <a:t>6/1/16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/>
              <a:pPr/>
              <a:t>6/1/16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6"/>
            <a:ext cx="4572000" cy="273844"/>
          </a:xfrm>
        </p:spPr>
        <p:txBody>
          <a:bodyPr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8.xml"/><Relationship Id="rId9" Type="http://schemas.openxmlformats.org/officeDocument/2006/relationships/slideLayout" Target="../slideLayouts/slideLayout49.xml"/><Relationship Id="rId10" Type="http://schemas.openxmlformats.org/officeDocument/2006/relationships/theme" Target="../theme/theme5.xml"/><Relationship Id="rId1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7.xml"/><Relationship Id="rId9" Type="http://schemas.openxmlformats.org/officeDocument/2006/relationships/slideLayout" Target="../slideLayouts/slideLayout58.xml"/><Relationship Id="rId10" Type="http://schemas.openxmlformats.org/officeDocument/2006/relationships/theme" Target="../theme/theme6.xml"/><Relationship Id="rId1" Type="http://schemas.openxmlformats.org/officeDocument/2006/relationships/slideLayout" Target="../slideLayouts/slideLayout50.xml"/><Relationship Id="rId2" Type="http://schemas.openxmlformats.org/officeDocument/2006/relationships/slideLayout" Target="../slideLayouts/slideLayout5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theme" Target="../theme/theme7.xml"/><Relationship Id="rId1" Type="http://schemas.openxmlformats.org/officeDocument/2006/relationships/slideLayout" Target="../slideLayouts/slideLayout59.xml"/><Relationship Id="rId2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11" y="4686156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8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0552"/>
            <a:ext cx="9129932" cy="5127674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5277"/>
            <a:ext cx="9136966" cy="513295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7" y="3711307"/>
            <a:ext cx="2672861" cy="142515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00620"/>
            <a:ext cx="8229600" cy="82808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348615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4774311"/>
            <a:ext cx="2133600" cy="22631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ABAC977-30FA-477C-9A84-AFCB3E072BCA}" type="datetime1">
              <a:rPr lang="en-US" smtClean="0">
                <a:solidFill>
                  <a:prstClr val="black"/>
                </a:solidFill>
                <a:ea typeface="ＭＳ Ｐゴシック" pitchFamily="-108" charset="-128"/>
              </a:rPr>
              <a:pPr/>
              <a:t>6/1/16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4775030"/>
            <a:ext cx="4260056" cy="22562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prstClr val="black"/>
                </a:solidFill>
                <a:ea typeface="ＭＳ Ｐゴシック" pitchFamily="-108" charset="-128"/>
              </a:rPr>
              <a:t>Your logo here</a:t>
            </a:r>
            <a:endParaRPr lang="en-US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4774311"/>
            <a:ext cx="502920" cy="22631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46FD205-8D79-439C-A802-2377436AEC8A}" type="slidenum">
              <a:rPr lang="en-US" smtClean="0">
                <a:solidFill>
                  <a:prstClr val="black"/>
                </a:solidFill>
                <a:ea typeface="ＭＳ Ｐゴシック" pitchFamily="-108" charset="-128"/>
              </a:rPr>
              <a:pPr/>
              <a:t>‹#›</a:t>
            </a:fld>
            <a:endParaRPr lang="en-US">
              <a:solidFill>
                <a:prstClr val="black"/>
              </a:solidFill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261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sldNum="0" hdr="0" dt="0"/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2" y="4686156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8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15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0" y="3357558"/>
            <a:ext cx="9144000" cy="1785942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82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9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11" y="4686156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8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27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>
                <a:solidFill>
                  <a:srgbClr val="464646"/>
                </a:solidFill>
              </a:rPr>
              <a:pPr/>
              <a:t>6/1/16</a:t>
            </a:fld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11" y="4686156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endParaRPr lang="en-US" dirty="0">
              <a:solidFill>
                <a:srgbClr val="464646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8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fld id="{8F82E0A0-C266-4798-8C8F-B9F91E9DA3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58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100000">
              <a:schemeClr val="tx1"/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extLst/>
          </a:lstStyle>
          <a:p>
            <a:r>
              <a:rPr lang="en-US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MINISTERIO</a:t>
            </a:r>
            <a:br>
              <a:rPr lang="en-US" sz="6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 DE LA iglesia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705600" cy="51435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>
            <a:extLst/>
          </a:lstStyle>
          <a:p>
            <a:r>
              <a:rPr lang="en-US" sz="2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Características Básicas en las Iglesias que Crecen</a:t>
            </a:r>
            <a:endParaRPr lang="en-US" sz="2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sello discipulos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28" y="1104900"/>
            <a:ext cx="1905000" cy="16002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79085"/>
            <a:ext cx="2209800" cy="3783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528" y="4629150"/>
            <a:ext cx="2133600" cy="369332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s-PR" dirty="0"/>
              <a:t>1</a:t>
            </a:r>
            <a:r>
              <a:rPr lang="es-PR" dirty="0" smtClean="0"/>
              <a:t> de junio de 2016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78262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7" y="0"/>
            <a:ext cx="6791323" cy="514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67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>
            <a:extLst/>
          </a:lstStyle>
          <a:p>
            <a:r>
              <a:rPr lang="en-US" dirty="0" smtClean="0"/>
              <a:t>Cuestionario 1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7802"/>
            <a:ext cx="4774326" cy="514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-20773"/>
            <a:ext cx="4720147" cy="5135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PR" sz="2400" dirty="0" smtClean="0"/>
              <a:t>Cronología de las Actividades - Continuación </a:t>
            </a:r>
            <a:endParaRPr lang="es-P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428750"/>
            <a:ext cx="8153400" cy="32766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s-PR" b="1" dirty="0" smtClean="0">
                <a:solidFill>
                  <a:srgbClr val="FF0000"/>
                </a:solidFill>
              </a:rPr>
              <a:t>3 de diciembre de 2015</a:t>
            </a:r>
            <a:endParaRPr lang="es-PR" dirty="0" smtClean="0">
              <a:solidFill>
                <a:srgbClr val="FF0000"/>
              </a:solidFill>
            </a:endParaRPr>
          </a:p>
          <a:p>
            <a:pPr marL="514350" lvl="0" indent="0">
              <a:buClr>
                <a:srgbClr val="DA1F28"/>
              </a:buClr>
              <a:buNone/>
            </a:pPr>
            <a:r>
              <a:rPr lang="es-PR" dirty="0" smtClean="0">
                <a:solidFill>
                  <a:prstClr val="black"/>
                </a:solidFill>
              </a:rPr>
              <a:t>El Ministerio ser reunió para acordar el Calendario de Trabajo y la distribución de las tareas del Análisis Contextual.</a:t>
            </a:r>
          </a:p>
          <a:p>
            <a:pPr marL="514350" lvl="0" indent="0">
              <a:buClr>
                <a:srgbClr val="DA1F28"/>
              </a:buClr>
              <a:buNone/>
            </a:pPr>
            <a:r>
              <a:rPr lang="es-ES" dirty="0" smtClean="0">
                <a:solidFill>
                  <a:prstClr val="black"/>
                </a:solidFill>
              </a:rPr>
              <a:t>El </a:t>
            </a:r>
            <a:r>
              <a:rPr lang="es-ES" dirty="0">
                <a:solidFill>
                  <a:prstClr val="black"/>
                </a:solidFill>
              </a:rPr>
              <a:t>Pastor </a:t>
            </a:r>
            <a:r>
              <a:rPr lang="es-ES" dirty="0" smtClean="0">
                <a:solidFill>
                  <a:prstClr val="black"/>
                </a:solidFill>
              </a:rPr>
              <a:t>escribió un comunicado a todos los Ministerios para solicitar su colaboración </a:t>
            </a:r>
            <a:r>
              <a:rPr lang="es-ES" dirty="0">
                <a:solidFill>
                  <a:prstClr val="black"/>
                </a:solidFill>
              </a:rPr>
              <a:t>con la persona asignada del Ministerio </a:t>
            </a:r>
            <a:r>
              <a:rPr lang="es-ES" dirty="0" smtClean="0">
                <a:solidFill>
                  <a:prstClr val="black"/>
                </a:solidFill>
              </a:rPr>
              <a:t>para </a:t>
            </a:r>
            <a:r>
              <a:rPr lang="es-ES" dirty="0">
                <a:solidFill>
                  <a:prstClr val="black"/>
                </a:solidFill>
              </a:rPr>
              <a:t>realizar su </a:t>
            </a:r>
            <a:r>
              <a:rPr lang="es-ES" dirty="0" smtClean="0">
                <a:solidFill>
                  <a:prstClr val="black"/>
                </a:solidFill>
              </a:rPr>
              <a:t>tarea </a:t>
            </a:r>
            <a:r>
              <a:rPr lang="es-ES" b="1" dirty="0" smtClean="0">
                <a:solidFill>
                  <a:srgbClr val="FF0000"/>
                </a:solidFill>
              </a:rPr>
              <a:t>(20 de diciembre).</a:t>
            </a:r>
            <a:endParaRPr lang="es-ES" b="1" dirty="0">
              <a:solidFill>
                <a:srgbClr val="FF0000"/>
              </a:solidFill>
            </a:endParaRPr>
          </a:p>
          <a:p>
            <a:pPr marL="514350" lvl="0" indent="0">
              <a:buClr>
                <a:srgbClr val="DA1F28"/>
              </a:buClr>
              <a:buNone/>
            </a:pPr>
            <a:endParaRPr lang="es-PR" sz="900" dirty="0" smtClean="0">
              <a:solidFill>
                <a:prstClr val="black"/>
              </a:solidFill>
            </a:endParaRPr>
          </a:p>
          <a:p>
            <a:pPr marL="457200" indent="0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1500201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7742241" y="3157538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338891" y="3157538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937128" y="3157538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503616" y="3157538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116141" y="3157538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19139" y="3157538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7070728" y="823913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673728" y="823913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284666" y="823913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endParaRPr lang="en-US" sz="13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903541" y="823913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endParaRPr lang="en-US" sz="13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514478" y="823913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03190" y="823913"/>
            <a:ext cx="1254125" cy="6096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95000"/>
                </a:schemeClr>
              </a:gs>
            </a:gsLst>
            <a:lin ang="13500000" scaled="0"/>
            <a:tileRect/>
          </a:gra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Line 33"/>
          <p:cNvSpPr>
            <a:spLocks noChangeShapeType="1"/>
          </p:cNvSpPr>
          <p:nvPr/>
        </p:nvSpPr>
        <p:spPr bwMode="auto">
          <a:xfrm flipH="1" flipV="1">
            <a:off x="766763" y="1433513"/>
            <a:ext cx="0" cy="73461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18" name="Line 33"/>
          <p:cNvSpPr>
            <a:spLocks noChangeShapeType="1"/>
          </p:cNvSpPr>
          <p:nvPr/>
        </p:nvSpPr>
        <p:spPr bwMode="auto">
          <a:xfrm flipH="1" flipV="1">
            <a:off x="2152650" y="1433513"/>
            <a:ext cx="0" cy="73461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0" name="Line 33"/>
          <p:cNvSpPr>
            <a:spLocks noChangeShapeType="1"/>
          </p:cNvSpPr>
          <p:nvPr/>
        </p:nvSpPr>
        <p:spPr bwMode="auto">
          <a:xfrm flipH="1" flipV="1">
            <a:off x="3538538" y="1433513"/>
            <a:ext cx="0" cy="73461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2" name="Line 33"/>
          <p:cNvSpPr>
            <a:spLocks noChangeShapeType="1"/>
          </p:cNvSpPr>
          <p:nvPr/>
        </p:nvSpPr>
        <p:spPr bwMode="auto">
          <a:xfrm flipH="1" flipV="1">
            <a:off x="4922838" y="1433513"/>
            <a:ext cx="0" cy="73461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4" name="Line 33"/>
          <p:cNvSpPr>
            <a:spLocks noChangeShapeType="1"/>
          </p:cNvSpPr>
          <p:nvPr/>
        </p:nvSpPr>
        <p:spPr bwMode="auto">
          <a:xfrm flipH="1" flipV="1">
            <a:off x="6308725" y="1433513"/>
            <a:ext cx="0" cy="73461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9" name="Line 33"/>
          <p:cNvSpPr>
            <a:spLocks noChangeShapeType="1"/>
          </p:cNvSpPr>
          <p:nvPr/>
        </p:nvSpPr>
        <p:spPr bwMode="auto">
          <a:xfrm flipH="1" flipV="1">
            <a:off x="7694613" y="1433513"/>
            <a:ext cx="0" cy="734616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6" name="Line 33"/>
          <p:cNvSpPr>
            <a:spLocks noChangeShapeType="1"/>
          </p:cNvSpPr>
          <p:nvPr/>
        </p:nvSpPr>
        <p:spPr bwMode="auto">
          <a:xfrm flipH="1" flipV="1">
            <a:off x="2771775" y="2422924"/>
            <a:ext cx="0" cy="73461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 flipH="1" flipV="1">
            <a:off x="1370013" y="2422924"/>
            <a:ext cx="0" cy="73461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 flipH="1" flipV="1">
            <a:off x="4173538" y="2422924"/>
            <a:ext cx="0" cy="73461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 flipH="1" flipV="1">
            <a:off x="5576888" y="2422924"/>
            <a:ext cx="0" cy="73461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H="1" flipV="1">
            <a:off x="6978650" y="2422924"/>
            <a:ext cx="0" cy="73461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 flipH="1" flipV="1">
            <a:off x="8380413" y="2422924"/>
            <a:ext cx="0" cy="734615"/>
          </a:xfrm>
          <a:prstGeom prst="line">
            <a:avLst/>
          </a:prstGeom>
          <a:noFill/>
          <a:ln w="19050">
            <a:solidFill>
              <a:srgbClr val="D7D8D9">
                <a:lumMod val="25000"/>
              </a:srgbClr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a-DK" kern="0">
              <a:solidFill>
                <a:sysClr val="windowText" lastClr="000000"/>
              </a:solidFill>
              <a:latin typeface="Arial" pitchFamily="34" charset="0"/>
              <a:ea typeface="ＭＳ Ｐゴシック" pitchFamily="-97" charset="-128"/>
            </a:endParaRPr>
          </a:p>
        </p:txBody>
      </p:sp>
      <p:sp>
        <p:nvSpPr>
          <p:cNvPr id="4" name="Pentagon 3"/>
          <p:cNvSpPr>
            <a:spLocks noChangeArrowheads="1"/>
          </p:cNvSpPr>
          <p:nvPr/>
        </p:nvSpPr>
        <p:spPr bwMode="auto">
          <a:xfrm>
            <a:off x="268288" y="1969294"/>
            <a:ext cx="8686800" cy="628650"/>
          </a:xfrm>
          <a:prstGeom prst="homePlate">
            <a:avLst>
              <a:gd name="adj" fmla="val 49995"/>
            </a:avLst>
          </a:prstGeom>
          <a:gradFill rotWithShape="1">
            <a:gsLst>
              <a:gs pos="0">
                <a:srgbClr val="003BB1"/>
              </a:gs>
              <a:gs pos="50000">
                <a:srgbClr val="70ECF7"/>
              </a:gs>
              <a:gs pos="100000">
                <a:srgbClr val="002060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>
              <a:solidFill>
                <a:srgbClr val="FFFFFF"/>
              </a:solidFill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21531" name="TextBox 4"/>
          <p:cNvSpPr txBox="1">
            <a:spLocks noChangeArrowheads="1"/>
          </p:cNvSpPr>
          <p:nvPr/>
        </p:nvSpPr>
        <p:spPr bwMode="auto">
          <a:xfrm>
            <a:off x="282578" y="2145508"/>
            <a:ext cx="90011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Nov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32" name="TextBox 5"/>
          <p:cNvSpPr txBox="1">
            <a:spLocks noChangeArrowheads="1"/>
          </p:cNvSpPr>
          <p:nvPr/>
        </p:nvSpPr>
        <p:spPr bwMode="auto">
          <a:xfrm>
            <a:off x="1106488" y="2145508"/>
            <a:ext cx="533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Dic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33" name="TextBox 6"/>
          <p:cNvSpPr txBox="1">
            <a:spLocks noChangeArrowheads="1"/>
          </p:cNvSpPr>
          <p:nvPr/>
        </p:nvSpPr>
        <p:spPr bwMode="auto">
          <a:xfrm>
            <a:off x="1798638" y="2145508"/>
            <a:ext cx="5270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Ene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34" name="TextBox 7"/>
          <p:cNvSpPr txBox="1">
            <a:spLocks noChangeArrowheads="1"/>
          </p:cNvSpPr>
          <p:nvPr/>
        </p:nvSpPr>
        <p:spPr bwMode="auto">
          <a:xfrm>
            <a:off x="2401888" y="2145508"/>
            <a:ext cx="76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Feb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35" name="TextBox 8"/>
          <p:cNvSpPr txBox="1">
            <a:spLocks noChangeArrowheads="1"/>
          </p:cNvSpPr>
          <p:nvPr/>
        </p:nvSpPr>
        <p:spPr bwMode="auto">
          <a:xfrm>
            <a:off x="3087688" y="2145508"/>
            <a:ext cx="76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Mar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36" name="TextBox 9"/>
          <p:cNvSpPr txBox="1">
            <a:spLocks noChangeArrowheads="1"/>
          </p:cNvSpPr>
          <p:nvPr/>
        </p:nvSpPr>
        <p:spPr bwMode="auto">
          <a:xfrm>
            <a:off x="3773488" y="2145508"/>
            <a:ext cx="76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Abr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37" name="TextBox 10"/>
          <p:cNvSpPr txBox="1">
            <a:spLocks noChangeArrowheads="1"/>
          </p:cNvSpPr>
          <p:nvPr/>
        </p:nvSpPr>
        <p:spPr bwMode="auto">
          <a:xfrm>
            <a:off x="4611688" y="2145508"/>
            <a:ext cx="533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May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38" name="TextBox 11"/>
          <p:cNvSpPr txBox="1">
            <a:spLocks noChangeArrowheads="1"/>
          </p:cNvSpPr>
          <p:nvPr/>
        </p:nvSpPr>
        <p:spPr bwMode="auto">
          <a:xfrm>
            <a:off x="5221288" y="2145508"/>
            <a:ext cx="762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Jun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39" name="TextBox 12"/>
          <p:cNvSpPr txBox="1">
            <a:spLocks noChangeArrowheads="1"/>
          </p:cNvSpPr>
          <p:nvPr/>
        </p:nvSpPr>
        <p:spPr bwMode="auto">
          <a:xfrm>
            <a:off x="5976938" y="2145508"/>
            <a:ext cx="6159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Jul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40" name="TextBox 13"/>
          <p:cNvSpPr txBox="1">
            <a:spLocks noChangeArrowheads="1"/>
          </p:cNvSpPr>
          <p:nvPr/>
        </p:nvSpPr>
        <p:spPr bwMode="auto">
          <a:xfrm>
            <a:off x="6669088" y="2145508"/>
            <a:ext cx="609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Ago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41" name="TextBox 14"/>
          <p:cNvSpPr txBox="1">
            <a:spLocks noChangeArrowheads="1"/>
          </p:cNvSpPr>
          <p:nvPr/>
        </p:nvSpPr>
        <p:spPr bwMode="auto">
          <a:xfrm>
            <a:off x="7396166" y="2145508"/>
            <a:ext cx="5683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Sep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sp>
        <p:nvSpPr>
          <p:cNvPr id="21542" name="Rektangel 58"/>
          <p:cNvSpPr>
            <a:spLocks noChangeArrowheads="1"/>
          </p:cNvSpPr>
          <p:nvPr/>
        </p:nvSpPr>
        <p:spPr bwMode="auto">
          <a:xfrm>
            <a:off x="115888" y="835820"/>
            <a:ext cx="13017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b="1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Orientación</a:t>
            </a:r>
            <a:endParaRPr lang="en-US" sz="1100" b="1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Presentación a la Iglesia 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21543" name="Rektangel 58"/>
          <p:cNvSpPr>
            <a:spLocks noChangeArrowheads="1"/>
          </p:cNvSpPr>
          <p:nvPr/>
        </p:nvSpPr>
        <p:spPr bwMode="auto">
          <a:xfrm>
            <a:off x="1531938" y="835820"/>
            <a:ext cx="1236665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b="1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Taller Plan de Trabajo </a:t>
            </a:r>
            <a:endParaRPr lang="en-US" sz="1100" b="1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p</a:t>
            </a: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ara Ministerios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21547" name="Rektangel 58"/>
          <p:cNvSpPr>
            <a:spLocks noChangeArrowheads="1"/>
          </p:cNvSpPr>
          <p:nvPr/>
        </p:nvSpPr>
        <p:spPr bwMode="auto">
          <a:xfrm>
            <a:off x="2128838" y="3157538"/>
            <a:ext cx="1301750" cy="46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b="1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Análisis Contextual</a:t>
            </a: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Escrito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21548" name="Rektangel 58"/>
          <p:cNvSpPr>
            <a:spLocks noChangeArrowheads="1"/>
          </p:cNvSpPr>
          <p:nvPr/>
        </p:nvSpPr>
        <p:spPr bwMode="auto">
          <a:xfrm>
            <a:off x="744538" y="3157538"/>
            <a:ext cx="13017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b="1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Administrar Cuestionario</a:t>
            </a: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Terminación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21552" name="Rektangel 58"/>
          <p:cNvSpPr>
            <a:spLocks noChangeArrowheads="1"/>
          </p:cNvSpPr>
          <p:nvPr/>
        </p:nvSpPr>
        <p:spPr bwMode="auto">
          <a:xfrm>
            <a:off x="7754938" y="3157540"/>
            <a:ext cx="1301750" cy="66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b="1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Informe de </a:t>
            </a: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b="1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Hallazgos</a:t>
            </a: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a</a:t>
            </a: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 la Junta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21553" name="TextBox 37"/>
          <p:cNvSpPr txBox="1">
            <a:spLocks noChangeArrowheads="1"/>
          </p:cNvSpPr>
          <p:nvPr/>
        </p:nvSpPr>
        <p:spPr bwMode="auto">
          <a:xfrm>
            <a:off x="8075615" y="2145508"/>
            <a:ext cx="5683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ea typeface="ＭＳ Ｐゴシック" pitchFamily="-108" charset="-128"/>
              </a:rPr>
              <a:t>Oct</a:t>
            </a:r>
            <a:endParaRPr lang="en-US" sz="1400" dirty="0">
              <a:solidFill>
                <a:prstClr val="black"/>
              </a:solidFill>
              <a:ea typeface="ＭＳ Ｐゴシック" pitchFamily="-108" charset="-128"/>
            </a:endParaRPr>
          </a:p>
        </p:txBody>
      </p:sp>
      <p:grpSp>
        <p:nvGrpSpPr>
          <p:cNvPr id="21555" name="Grupper 5"/>
          <p:cNvGrpSpPr>
            <a:grpSpLocks/>
          </p:cNvGrpSpPr>
          <p:nvPr/>
        </p:nvGrpSpPr>
        <p:grpSpPr bwMode="auto">
          <a:xfrm>
            <a:off x="-38100" y="4473179"/>
            <a:ext cx="9296400" cy="685800"/>
            <a:chOff x="-38100" y="5366940"/>
            <a:chExt cx="9296400" cy="914315"/>
          </a:xfrm>
        </p:grpSpPr>
        <p:sp>
          <p:nvSpPr>
            <p:cNvPr id="42" name="Rektangel 108"/>
            <p:cNvSpPr/>
            <p:nvPr/>
          </p:nvSpPr>
          <p:spPr>
            <a:xfrm>
              <a:off x="-3175" y="5574883"/>
              <a:ext cx="9226550" cy="706372"/>
            </a:xfrm>
            <a:prstGeom prst="rect">
              <a:avLst/>
            </a:prstGeom>
            <a:gradFill rotWithShape="1">
              <a:gsLst>
                <a:gs pos="0">
                  <a:srgbClr val="E6E6E6">
                    <a:lumMod val="25000"/>
                  </a:srgbClr>
                </a:gs>
                <a:gs pos="100000">
                  <a:srgbClr val="E6E6E6">
                    <a:lumMod val="1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E6E6E6">
                  <a:lumMod val="1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457200">
                <a:defRPr/>
              </a:pPr>
              <a:endParaRPr lang="da-DK" kern="0">
                <a:solidFill>
                  <a:sysClr val="window" lastClr="FFFFFF"/>
                </a:solidFill>
                <a:ea typeface="ＭＳ Ｐゴシック" pitchFamily="-108" charset="-128"/>
                <a:cs typeface="ＭＳ Ｐゴシック" pitchFamily="-108" charset="-128"/>
              </a:endParaRPr>
            </a:p>
          </p:txBody>
        </p:sp>
        <p:grpSp>
          <p:nvGrpSpPr>
            <p:cNvPr id="21559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44" name="Rektangel 110"/>
              <p:cNvSpPr/>
              <p:nvPr/>
            </p:nvSpPr>
            <p:spPr>
              <a:xfrm>
                <a:off x="0" y="1536700"/>
                <a:ext cx="9144000" cy="317160"/>
              </a:xfrm>
              <a:prstGeom prst="rect">
                <a:avLst/>
              </a:prstGeom>
              <a:gradFill flip="none" rotWithShape="1">
                <a:gsLst>
                  <a:gs pos="38000">
                    <a:srgbClr val="176FA2"/>
                  </a:gs>
                  <a:gs pos="0">
                    <a:srgbClr val="74F4FF"/>
                  </a:gs>
                  <a:gs pos="100000">
                    <a:srgbClr val="002060"/>
                  </a:gs>
                </a:gsLst>
                <a:lin ang="16200000" scaled="0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4572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a-DK" kern="0">
                  <a:solidFill>
                    <a:sysClr val="window" lastClr="FFFFFF"/>
                  </a:solidFill>
                  <a:ea typeface="ＭＳ Ｐゴシック" pitchFamily="-108" charset="-128"/>
                  <a:cs typeface="ＭＳ Ｐゴシック" pitchFamily="-108" charset="-128"/>
                </a:endParaRPr>
              </a:p>
            </p:txBody>
          </p:sp>
          <p:sp>
            <p:nvSpPr>
              <p:cNvPr id="45" name="Rektangel 11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457200">
                  <a:defRPr/>
                </a:pPr>
                <a:endParaRPr lang="da-DK" kern="0" dirty="0">
                  <a:solidFill>
                    <a:sysClr val="window" lastClr="FFFFFF"/>
                  </a:solidFill>
                  <a:ea typeface="ＭＳ Ｐゴシック" pitchFamily="-108" charset="-128"/>
                  <a:cs typeface="ＭＳ Ｐゴシック" pitchFamily="-108" charset="-128"/>
                </a:endParaRPr>
              </a:p>
            </p:txBody>
          </p:sp>
        </p:grpSp>
      </p:grpSp>
      <p:sp>
        <p:nvSpPr>
          <p:cNvPr id="47" name="TextBox 46"/>
          <p:cNvSpPr txBox="1"/>
          <p:nvPr/>
        </p:nvSpPr>
        <p:spPr>
          <a:xfrm>
            <a:off x="190500" y="104775"/>
            <a:ext cx="8134350" cy="70788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4000" b="1" dirty="0" smtClean="0">
                <a:solidFill>
                  <a:prstClr val="black"/>
                </a:solidFill>
                <a:ea typeface="ＭＳ Ｐゴシック" pitchFamily="-105" charset="-128"/>
                <a:cs typeface="ＭＳ Ｐゴシック" pitchFamily="-105" charset="-128"/>
              </a:rPr>
              <a:t>Calendario de Trabajo 2015-16</a:t>
            </a:r>
            <a:endParaRPr lang="en-US" sz="4000" dirty="0">
              <a:solidFill>
                <a:prstClr val="black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61" name="Rektangel 58"/>
          <p:cNvSpPr>
            <a:spLocks noChangeArrowheads="1"/>
          </p:cNvSpPr>
          <p:nvPr/>
        </p:nvSpPr>
        <p:spPr bwMode="auto">
          <a:xfrm>
            <a:off x="2908301" y="835820"/>
            <a:ext cx="1301750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Bef>
                <a:spcPts val="312"/>
              </a:spcBef>
              <a:spcAft>
                <a:spcPct val="0"/>
              </a:spcAft>
            </a:pPr>
            <a:r>
              <a:rPr lang="en-US" sz="1100" b="1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Revisión Documentos </a:t>
            </a:r>
            <a:endParaRPr lang="en-US" sz="1100" b="1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  <a:p>
            <a:pPr defTabSz="801688" fontAlgn="base">
              <a:spcBef>
                <a:spcPts val="312"/>
              </a:spcBef>
              <a:spcAft>
                <a:spcPct val="0"/>
              </a:spcAft>
            </a:pP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de Ministerios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  <a:p>
            <a:pPr defTabSz="801688" fontAlgn="base">
              <a:spcBef>
                <a:spcPts val="312"/>
              </a:spcBef>
              <a:spcAft>
                <a:spcPct val="0"/>
              </a:spcAft>
            </a:pPr>
            <a:endParaRPr lang="en-US" sz="13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63" name="Rektangel 58"/>
          <p:cNvSpPr>
            <a:spLocks noChangeArrowheads="1"/>
          </p:cNvSpPr>
          <p:nvPr/>
        </p:nvSpPr>
        <p:spPr bwMode="auto">
          <a:xfrm>
            <a:off x="4257675" y="827930"/>
            <a:ext cx="13017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Aft>
                <a:spcPct val="0"/>
              </a:spcAft>
            </a:pPr>
            <a:r>
              <a:rPr lang="en-US" sz="1100" b="1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Presentación</a:t>
            </a:r>
          </a:p>
          <a:p>
            <a:pPr defTabSz="801688" fontAlgn="base">
              <a:spcAft>
                <a:spcPct val="0"/>
              </a:spcAft>
            </a:pPr>
            <a:r>
              <a:rPr lang="en-US" sz="1100" b="1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Historia Futura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a la </a:t>
            </a: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Iglesia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64" name="Rektangel 58"/>
          <p:cNvSpPr>
            <a:spLocks noChangeArrowheads="1"/>
          </p:cNvSpPr>
          <p:nvPr/>
        </p:nvSpPr>
        <p:spPr bwMode="auto">
          <a:xfrm>
            <a:off x="3506788" y="3163046"/>
            <a:ext cx="13017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Aft>
                <a:spcPct val="0"/>
              </a:spcAft>
            </a:pPr>
            <a:r>
              <a:rPr lang="en-US" sz="1100" b="1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Desarrollo </a:t>
            </a:r>
          </a:p>
          <a:p>
            <a:pPr defTabSz="801688" fontAlgn="base">
              <a:spcAft>
                <a:spcPct val="0"/>
              </a:spcAft>
            </a:pPr>
            <a:r>
              <a:rPr lang="en-US" sz="1100" b="1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Historia Futura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Escrito</a:t>
            </a:r>
          </a:p>
        </p:txBody>
      </p:sp>
      <p:sp>
        <p:nvSpPr>
          <p:cNvPr id="66" name="Rektangel 58"/>
          <p:cNvSpPr>
            <a:spLocks noChangeArrowheads="1"/>
          </p:cNvSpPr>
          <p:nvPr/>
        </p:nvSpPr>
        <p:spPr bwMode="auto">
          <a:xfrm>
            <a:off x="5664200" y="835820"/>
            <a:ext cx="13017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Aft>
                <a:spcPct val="0"/>
              </a:spcAft>
            </a:pPr>
            <a:r>
              <a:rPr lang="en-US" sz="1100" b="1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Oración</a:t>
            </a:r>
            <a:endParaRPr lang="en-US" sz="1100" b="1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  <a:p>
            <a:pPr defTabSz="801688" fontAlgn="base">
              <a:spcAft>
                <a:spcPct val="0"/>
              </a:spcAft>
            </a:pP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por Iglesia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y Ministerio</a:t>
            </a:r>
          </a:p>
        </p:txBody>
      </p:sp>
      <p:sp>
        <p:nvSpPr>
          <p:cNvPr id="67" name="Rektangel 58"/>
          <p:cNvSpPr>
            <a:spLocks noChangeArrowheads="1"/>
          </p:cNvSpPr>
          <p:nvPr/>
        </p:nvSpPr>
        <p:spPr bwMode="auto">
          <a:xfrm>
            <a:off x="4943476" y="3163046"/>
            <a:ext cx="13017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Aft>
                <a:spcPct val="0"/>
              </a:spcAft>
            </a:pPr>
            <a:r>
              <a:rPr lang="en-US" sz="1100" b="1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Revisión de</a:t>
            </a:r>
          </a:p>
          <a:p>
            <a:pPr defTabSz="801688" fontAlgn="base">
              <a:spcAft>
                <a:spcPct val="0"/>
              </a:spcAft>
            </a:pPr>
            <a:r>
              <a:rPr lang="en-US" sz="1100" b="1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Historia Futura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Cuestionario</a:t>
            </a:r>
            <a:endParaRPr lang="en-US" sz="1100" noProof="1">
              <a:solidFill>
                <a:srgbClr val="080808"/>
              </a:solidFill>
              <a:ea typeface="ＭＳ Ｐゴシック" pitchFamily="-108" charset="-128"/>
              <a:cs typeface="Arial" charset="0"/>
            </a:endParaRPr>
          </a:p>
        </p:txBody>
      </p:sp>
      <p:sp>
        <p:nvSpPr>
          <p:cNvPr id="68" name="Rektangel 58"/>
          <p:cNvSpPr>
            <a:spLocks noChangeArrowheads="1"/>
          </p:cNvSpPr>
          <p:nvPr/>
        </p:nvSpPr>
        <p:spPr bwMode="auto">
          <a:xfrm>
            <a:off x="7078663" y="827931"/>
            <a:ext cx="1301750" cy="638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Bef>
                <a:spcPts val="312"/>
              </a:spcBef>
              <a:spcAft>
                <a:spcPct val="0"/>
              </a:spcAft>
            </a:pPr>
            <a:r>
              <a:rPr lang="en-US" sz="1100" b="1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Revisión Documentos </a:t>
            </a:r>
          </a:p>
          <a:p>
            <a:pPr defTabSz="801688" fontAlgn="base">
              <a:spcBef>
                <a:spcPts val="312"/>
              </a:spcBef>
              <a:spcAft>
                <a:spcPct val="0"/>
              </a:spcAft>
            </a:pPr>
            <a:r>
              <a:rPr lang="en-US" sz="1100" noProof="1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de Ministerios</a:t>
            </a:r>
          </a:p>
        </p:txBody>
      </p:sp>
      <p:sp>
        <p:nvSpPr>
          <p:cNvPr id="69" name="Rektangel 58"/>
          <p:cNvSpPr>
            <a:spLocks noChangeArrowheads="1"/>
          </p:cNvSpPr>
          <p:nvPr/>
        </p:nvSpPr>
        <p:spPr bwMode="auto">
          <a:xfrm>
            <a:off x="6338888" y="3163046"/>
            <a:ext cx="1301750" cy="634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b="1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Desarrollo Plan Estratégico</a:t>
            </a:r>
          </a:p>
          <a:p>
            <a:pPr defTabSz="801688" fontAlgn="base">
              <a:spcBef>
                <a:spcPct val="20000"/>
              </a:spcBef>
              <a:spcAft>
                <a:spcPct val="0"/>
              </a:spcAft>
            </a:pPr>
            <a:r>
              <a:rPr lang="en-US" sz="1100" noProof="1" smtClean="0">
                <a:solidFill>
                  <a:srgbClr val="080808"/>
                </a:solidFill>
                <a:ea typeface="ＭＳ Ｐゴシック" pitchFamily="-108" charset="-128"/>
                <a:cs typeface="Arial" charset="0"/>
              </a:rPr>
              <a:t>Mapa de Logros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39437" y="2372270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 Reunión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222629" y="1970806"/>
            <a:ext cx="801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Reunión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610103" y="1981519"/>
            <a:ext cx="801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Reunión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741254" y="1970516"/>
            <a:ext cx="801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Reunión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754941" y="2319049"/>
            <a:ext cx="8451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 Reunión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-108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171443" y="1965959"/>
            <a:ext cx="801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ea typeface="ＭＳ Ｐゴシック" pitchFamily="-108" charset="-128"/>
              </a:rPr>
              <a:t>Reunión</a:t>
            </a:r>
            <a:endParaRPr lang="en-US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ＭＳ Ｐゴシック" pitchFamily="-10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7393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305800" cy="100584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PR" sz="2400" dirty="0">
                <a:solidFill>
                  <a:srgbClr val="464646"/>
                </a:solidFill>
              </a:rPr>
              <a:t>Cronología de las Actividades - Continuación 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428750"/>
            <a:ext cx="8153400" cy="3429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s-ES" dirty="0" smtClean="0"/>
              <a:t>El </a:t>
            </a:r>
            <a:r>
              <a:rPr lang="es-ES" u="sng" dirty="0"/>
              <a:t>Discernimiento a través de la oración </a:t>
            </a:r>
            <a:r>
              <a:rPr lang="es-ES" dirty="0"/>
              <a:t>utilizó la estrategia </a:t>
            </a:r>
            <a:r>
              <a:rPr lang="es-ES" dirty="0" smtClean="0"/>
              <a:t>de orar en:</a:t>
            </a:r>
          </a:p>
          <a:p>
            <a:pPr marL="514350" indent="0">
              <a:buFont typeface="Wingdings" pitchFamily="2" charset="2"/>
              <a:buChar char="q"/>
            </a:pPr>
            <a:r>
              <a:rPr lang="es-ES" dirty="0" smtClean="0"/>
              <a:t>los cultos de los </a:t>
            </a:r>
            <a:r>
              <a:rPr lang="es-ES" dirty="0"/>
              <a:t>martes; </a:t>
            </a:r>
            <a:endParaRPr lang="es-ES" dirty="0" smtClean="0"/>
          </a:p>
          <a:p>
            <a:pPr marL="514350" indent="0">
              <a:buFont typeface="Wingdings" pitchFamily="2" charset="2"/>
              <a:buChar char="q"/>
            </a:pPr>
            <a:r>
              <a:rPr lang="es-ES" dirty="0" smtClean="0"/>
              <a:t>las células de paz;</a:t>
            </a:r>
          </a:p>
          <a:p>
            <a:pPr marL="514350" indent="0">
              <a:buFont typeface="Wingdings" pitchFamily="2" charset="2"/>
              <a:buChar char="q"/>
            </a:pPr>
            <a:r>
              <a:rPr lang="es-ES" dirty="0" smtClean="0"/>
              <a:t>las reuniones de </a:t>
            </a:r>
            <a:r>
              <a:rPr lang="es-ES" dirty="0"/>
              <a:t>diáconos y ancianos; </a:t>
            </a:r>
            <a:endParaRPr lang="es-ES" dirty="0" smtClean="0"/>
          </a:p>
          <a:p>
            <a:pPr marL="514350" indent="0">
              <a:buFont typeface="Wingdings" pitchFamily="2" charset="2"/>
              <a:buChar char="q"/>
            </a:pPr>
            <a:r>
              <a:rPr lang="es-ES" dirty="0"/>
              <a:t>l</a:t>
            </a:r>
            <a:r>
              <a:rPr lang="es-ES" dirty="0" smtClean="0"/>
              <a:t>a oración </a:t>
            </a:r>
            <a:r>
              <a:rPr lang="es-ES" dirty="0"/>
              <a:t>individual </a:t>
            </a:r>
            <a:r>
              <a:rPr lang="es-ES" dirty="0" smtClean="0"/>
              <a:t>(mensaje incluido en el calendario </a:t>
            </a:r>
            <a:r>
              <a:rPr lang="es-ES" dirty="0"/>
              <a:t>de oración </a:t>
            </a:r>
            <a:r>
              <a:rPr lang="es-ES" dirty="0" smtClean="0"/>
              <a:t>mensual y programa)</a:t>
            </a:r>
          </a:p>
          <a:p>
            <a:pPr marL="514350" indent="0">
              <a:buFont typeface="Wingdings" pitchFamily="2" charset="2"/>
              <a:buChar char="q"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75710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PR" sz="2400" dirty="0">
                <a:solidFill>
                  <a:srgbClr val="464646"/>
                </a:solidFill>
              </a:rPr>
              <a:t>Cronología de las Actividades - Continuación 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7"/>
            </a:pPr>
            <a:r>
              <a:rPr lang="es-PR" b="1" dirty="0">
                <a:solidFill>
                  <a:srgbClr val="FF0000"/>
                </a:solidFill>
              </a:rPr>
              <a:t>7</a:t>
            </a:r>
            <a:r>
              <a:rPr lang="es-PR" b="1" dirty="0" smtClean="0">
                <a:solidFill>
                  <a:srgbClr val="FF0000"/>
                </a:solidFill>
              </a:rPr>
              <a:t> de abril de 2016, </a:t>
            </a:r>
          </a:p>
          <a:p>
            <a:pPr marL="514350" indent="0">
              <a:buNone/>
            </a:pPr>
            <a:r>
              <a:rPr lang="es-PR" dirty="0" smtClean="0"/>
              <a:t>El Ministerio se reunió para analizar los resultados de la Auto-imagen de la Iglesia y las tareas asignadas.  </a:t>
            </a:r>
            <a:r>
              <a:rPr lang="es-PR" u="sng" dirty="0" smtClean="0"/>
              <a:t>Escribió la Historia Futura</a:t>
            </a:r>
            <a:r>
              <a:rPr lang="es-PR" dirty="0" smtClean="0"/>
              <a:t> con las categorías incluidas en el Cuestionario: </a:t>
            </a:r>
            <a:r>
              <a:rPr lang="es-PR" dirty="0" smtClean="0">
                <a:solidFill>
                  <a:prstClr val="black"/>
                </a:solidFill>
              </a:rPr>
              <a:t>Espiritualidad</a:t>
            </a:r>
            <a:r>
              <a:rPr lang="es-PR" dirty="0">
                <a:solidFill>
                  <a:prstClr val="black"/>
                </a:solidFill>
              </a:rPr>
              <a:t>, Ministerios, Estructura, y </a:t>
            </a:r>
            <a:r>
              <a:rPr lang="es-PR" dirty="0" smtClean="0">
                <a:solidFill>
                  <a:prstClr val="black"/>
                </a:solidFill>
              </a:rPr>
              <a:t>Finanzas. 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411822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PR" sz="2400" dirty="0">
                <a:solidFill>
                  <a:srgbClr val="464646"/>
                </a:solidFill>
              </a:rPr>
              <a:t>Cronología de las Actividades - Continuación 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s-PR" b="1" dirty="0" smtClean="0">
                <a:solidFill>
                  <a:srgbClr val="FF0000"/>
                </a:solidFill>
              </a:rPr>
              <a:t>29 de abril de 2016, </a:t>
            </a:r>
          </a:p>
          <a:p>
            <a:pPr marL="514350" indent="0">
              <a:buNone/>
            </a:pPr>
            <a:r>
              <a:rPr lang="es-PR" dirty="0"/>
              <a:t>L</a:t>
            </a:r>
            <a:r>
              <a:rPr lang="es-PR" dirty="0" smtClean="0"/>
              <a:t>a Iglesia vio los resultados de la Auto-imagen de la Iglesia; la Historia Futura y se administró un Cuestionario para recopilar </a:t>
            </a:r>
            <a:r>
              <a:rPr lang="es-PR" u="sng" dirty="0" smtClean="0"/>
              <a:t>la reacción de la Iglesia</a:t>
            </a:r>
            <a:r>
              <a:rPr lang="es-PR" dirty="0" smtClean="0"/>
              <a:t>.</a:t>
            </a: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3258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>
            <a:extLst/>
          </a:lstStyle>
          <a:p>
            <a:r>
              <a:rPr lang="en-US" dirty="0" smtClean="0"/>
              <a:t>Cuestionario 2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9620" y="-71161"/>
            <a:ext cx="4058669" cy="5214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592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¡DIOS LE BENDIGA MÁS!</a:t>
            </a:r>
            <a:endParaRPr lang="en-US" dirty="0"/>
          </a:p>
        </p:txBody>
      </p:sp>
      <p:pic>
        <p:nvPicPr>
          <p:cNvPr id="8" name="j0178459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6280" b="162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75716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US" dirty="0" smtClean="0"/>
              <a:t>Propósito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PR" sz="3200" dirty="0" smtClean="0"/>
              <a:t>Compartir la experiencia con el proyecto Visión 2020 de la Iglesia en el Barrio Maricao, Vega Alta.</a:t>
            </a:r>
            <a:endParaRPr lang="es-PR" sz="3200" dirty="0"/>
          </a:p>
        </p:txBody>
      </p:sp>
    </p:spTree>
    <p:extLst>
      <p:ext uri="{BB962C8B-B14F-4D97-AF65-F5344CB8AC3E}">
        <p14:creationId xmlns:p14="http://schemas.microsoft.com/office/powerpoint/2010/main" val="345258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PR" dirty="0" smtClean="0"/>
              <a:t>Cronología de las Actividades </a:t>
            </a:r>
            <a:endParaRPr lang="es-P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0480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460375" indent="-460375">
              <a:buFont typeface="+mj-lt"/>
              <a:buAutoNum type="arabicPeriod"/>
            </a:pPr>
            <a:r>
              <a:rPr lang="es-PR" b="1" dirty="0" smtClean="0">
                <a:solidFill>
                  <a:srgbClr val="FF0000"/>
                </a:solidFill>
              </a:rPr>
              <a:t>17 de septiembre de 2015</a:t>
            </a:r>
            <a:endParaRPr lang="es-PR" dirty="0" smtClean="0">
              <a:solidFill>
                <a:srgbClr val="FF0000"/>
              </a:solidFill>
            </a:endParaRPr>
          </a:p>
          <a:p>
            <a:pPr marL="457200" lvl="0" indent="0">
              <a:buClr>
                <a:srgbClr val="DA1F28"/>
              </a:buClr>
              <a:buNone/>
            </a:pPr>
            <a:r>
              <a:rPr lang="es-PR" sz="3100" dirty="0">
                <a:solidFill>
                  <a:prstClr val="black"/>
                </a:solidFill>
              </a:rPr>
              <a:t>El Ministerio de Desarrollo de la Iglesia </a:t>
            </a:r>
            <a:r>
              <a:rPr lang="es-PR" sz="3100" dirty="0" smtClean="0">
                <a:solidFill>
                  <a:prstClr val="black"/>
                </a:solidFill>
              </a:rPr>
              <a:t>inició y </a:t>
            </a:r>
            <a:r>
              <a:rPr lang="es-PR" sz="3100" dirty="0">
                <a:solidFill>
                  <a:prstClr val="black"/>
                </a:solidFill>
              </a:rPr>
              <a:t>recibió la tarea del proyecto Visión 2020. </a:t>
            </a:r>
            <a:r>
              <a:rPr lang="es-PR" sz="3100" dirty="0" smtClean="0">
                <a:solidFill>
                  <a:prstClr val="black"/>
                </a:solidFill>
              </a:rPr>
              <a:t>Se reunió y escribió un Plan de Trabajo, </a:t>
            </a:r>
            <a:r>
              <a:rPr lang="es-PR" sz="3100" dirty="0">
                <a:solidFill>
                  <a:prstClr val="black"/>
                </a:solidFill>
              </a:rPr>
              <a:t>un </a:t>
            </a:r>
            <a:r>
              <a:rPr lang="es-PR" sz="3100" dirty="0" smtClean="0">
                <a:solidFill>
                  <a:prstClr val="black"/>
                </a:solidFill>
              </a:rPr>
              <a:t>opúsculo y un cuestionario para la iglesia. </a:t>
            </a:r>
            <a:endParaRPr lang="es-PR" sz="3100" dirty="0"/>
          </a:p>
        </p:txBody>
      </p:sp>
    </p:spTree>
    <p:extLst>
      <p:ext uri="{BB962C8B-B14F-4D97-AF65-F5344CB8AC3E}">
        <p14:creationId xmlns:p14="http://schemas.microsoft.com/office/powerpoint/2010/main" val="789698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US" dirty="0" smtClean="0"/>
              <a:t>Ministerio de Desarrollo de la Iglesia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79067"/>
            <a:ext cx="8153400" cy="28235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282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PR" sz="2400" dirty="0" smtClean="0"/>
              <a:t>Cronología de las Actividades - Continuación </a:t>
            </a:r>
            <a:endParaRPr lang="es-P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s-PR" b="1" dirty="0" smtClean="0">
                <a:solidFill>
                  <a:srgbClr val="FF0000"/>
                </a:solidFill>
              </a:rPr>
              <a:t>28 de octubre de 2015</a:t>
            </a:r>
            <a:endParaRPr lang="es-PR" dirty="0" smtClean="0">
              <a:solidFill>
                <a:srgbClr val="FF0000"/>
              </a:solidFill>
            </a:endParaRPr>
          </a:p>
          <a:p>
            <a:pPr marL="457200" lvl="0" indent="0">
              <a:buClr>
                <a:srgbClr val="DA1F28"/>
              </a:buClr>
              <a:buNone/>
            </a:pPr>
            <a:r>
              <a:rPr lang="es-PR" dirty="0">
                <a:solidFill>
                  <a:prstClr val="black"/>
                </a:solidFill>
              </a:rPr>
              <a:t>El Ministerio </a:t>
            </a:r>
            <a:r>
              <a:rPr lang="es-PR" dirty="0" smtClean="0">
                <a:solidFill>
                  <a:prstClr val="black"/>
                </a:solidFill>
              </a:rPr>
              <a:t>participó </a:t>
            </a:r>
            <a:r>
              <a:rPr lang="es-PR" dirty="0">
                <a:solidFill>
                  <a:prstClr val="black"/>
                </a:solidFill>
              </a:rPr>
              <a:t>en la orientación del Centro Cristiano sobre el proyecto Visión 2020. </a:t>
            </a:r>
          </a:p>
        </p:txBody>
      </p:sp>
    </p:spTree>
    <p:extLst>
      <p:ext uri="{BB962C8B-B14F-4D97-AF65-F5344CB8AC3E}">
        <p14:creationId xmlns:p14="http://schemas.microsoft.com/office/powerpoint/2010/main" val="181042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PR" sz="2400" dirty="0" smtClean="0"/>
              <a:t>Cronología de las Actividades - Continuación </a:t>
            </a:r>
            <a:endParaRPr lang="es-P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428750"/>
            <a:ext cx="8153400" cy="32766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s-PR" b="1" dirty="0" smtClean="0">
                <a:solidFill>
                  <a:srgbClr val="FF0000"/>
                </a:solidFill>
              </a:rPr>
              <a:t>12 de Noviembre de 2015</a:t>
            </a:r>
            <a:endParaRPr lang="es-PR" dirty="0" smtClean="0">
              <a:solidFill>
                <a:srgbClr val="FF0000"/>
              </a:solidFill>
            </a:endParaRPr>
          </a:p>
          <a:p>
            <a:pPr marL="514350" indent="0">
              <a:buClr>
                <a:srgbClr val="DA1F28"/>
              </a:buClr>
              <a:buNone/>
            </a:pPr>
            <a:r>
              <a:rPr lang="es-PR" dirty="0" smtClean="0">
                <a:solidFill>
                  <a:prstClr val="black"/>
                </a:solidFill>
              </a:rPr>
              <a:t>El Ministerio se reunió y acordó el contenido de la presentación a la Iglesia.</a:t>
            </a:r>
            <a:r>
              <a:rPr lang="es-PR" sz="2800" dirty="0">
                <a:solidFill>
                  <a:prstClr val="black"/>
                </a:solidFill>
              </a:rPr>
              <a:t>  </a:t>
            </a:r>
            <a:r>
              <a:rPr lang="es-PR" sz="2800" dirty="0" smtClean="0">
                <a:solidFill>
                  <a:prstClr val="black"/>
                </a:solidFill>
              </a:rPr>
              <a:t>Además, dar </a:t>
            </a:r>
            <a:r>
              <a:rPr lang="es-PR" sz="2800" dirty="0">
                <a:solidFill>
                  <a:prstClr val="black"/>
                </a:solidFill>
              </a:rPr>
              <a:t>seguimiento a las tareas vía correo electrónico, chats del grupo en </a:t>
            </a:r>
            <a:r>
              <a:rPr lang="es-PR" sz="2800" dirty="0" err="1">
                <a:solidFill>
                  <a:prstClr val="black"/>
                </a:solidFill>
              </a:rPr>
              <a:t>WhatsApp</a:t>
            </a:r>
            <a:r>
              <a:rPr lang="es-PR" sz="2800" dirty="0">
                <a:solidFill>
                  <a:prstClr val="black"/>
                </a:solidFill>
              </a:rPr>
              <a:t>, teléfono y reuniones. </a:t>
            </a:r>
            <a:endParaRPr lang="es-PR" sz="2800" dirty="0"/>
          </a:p>
          <a:p>
            <a:pPr marL="514350" lvl="0" indent="0">
              <a:buClr>
                <a:srgbClr val="DA1F28"/>
              </a:buClr>
              <a:buNone/>
            </a:pPr>
            <a:endParaRPr lang="es-PR" dirty="0" smtClean="0">
              <a:solidFill>
                <a:prstClr val="black"/>
              </a:solidFill>
            </a:endParaRPr>
          </a:p>
          <a:p>
            <a:pPr marL="514350" lvl="0" indent="0">
              <a:buClr>
                <a:srgbClr val="DA1F28"/>
              </a:buClr>
              <a:buNone/>
            </a:pPr>
            <a:endParaRPr lang="es-PR" sz="900" dirty="0" smtClean="0">
              <a:solidFill>
                <a:prstClr val="black"/>
              </a:solidFill>
            </a:endParaRPr>
          </a:p>
          <a:p>
            <a:pPr marL="457200" indent="0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398258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es-PR" sz="2400" dirty="0" smtClean="0"/>
              <a:t>Cronología de las Actividades - Continuación </a:t>
            </a:r>
            <a:endParaRPr lang="es-PR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428750"/>
            <a:ext cx="8153400" cy="32766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s-PR" b="1" dirty="0" smtClean="0">
                <a:solidFill>
                  <a:srgbClr val="FF0000"/>
                </a:solidFill>
              </a:rPr>
              <a:t>29 de Noviembre de 2015</a:t>
            </a:r>
            <a:endParaRPr lang="es-PR" dirty="0" smtClean="0">
              <a:solidFill>
                <a:srgbClr val="FF0000"/>
              </a:solidFill>
            </a:endParaRPr>
          </a:p>
          <a:p>
            <a:pPr marL="514350" lvl="0" indent="0">
              <a:buClr>
                <a:srgbClr val="DA1F28"/>
              </a:buClr>
              <a:buNone/>
            </a:pPr>
            <a:r>
              <a:rPr lang="es-PR" dirty="0" smtClean="0">
                <a:solidFill>
                  <a:prstClr val="black"/>
                </a:solidFill>
              </a:rPr>
              <a:t>La </a:t>
            </a:r>
            <a:r>
              <a:rPr lang="es-PR" dirty="0">
                <a:solidFill>
                  <a:prstClr val="black"/>
                </a:solidFill>
              </a:rPr>
              <a:t>Iglesia fue orientada sobre la tarea del Ministerio de Desarrollo de la </a:t>
            </a:r>
            <a:r>
              <a:rPr lang="es-PR" dirty="0" smtClean="0">
                <a:solidFill>
                  <a:prstClr val="black"/>
                </a:solidFill>
              </a:rPr>
              <a:t>Iglesia; además,</a:t>
            </a:r>
          </a:p>
          <a:p>
            <a:pPr marL="514350" lvl="0" indent="0">
              <a:buClr>
                <a:srgbClr val="DA1F28"/>
              </a:buClr>
              <a:buNone/>
            </a:pPr>
            <a:endParaRPr lang="es-PR" sz="900" dirty="0" smtClean="0">
              <a:solidFill>
                <a:prstClr val="black"/>
              </a:solidFill>
            </a:endParaRPr>
          </a:p>
          <a:p>
            <a:pPr marL="776288" lvl="1" indent="-261938">
              <a:buClr>
                <a:srgbClr val="2DA2BF"/>
              </a:buClr>
              <a:buFont typeface="Wingdings" pitchFamily="2" charset="2"/>
              <a:buChar char="q"/>
            </a:pPr>
            <a:r>
              <a:rPr lang="es-PR" dirty="0">
                <a:solidFill>
                  <a:prstClr val="black"/>
                </a:solidFill>
              </a:rPr>
              <a:t>c</a:t>
            </a:r>
            <a:r>
              <a:rPr lang="es-PR" dirty="0" smtClean="0">
                <a:solidFill>
                  <a:prstClr val="black"/>
                </a:solidFill>
              </a:rPr>
              <a:t>onoció el proyecto Visión 2020, </a:t>
            </a:r>
          </a:p>
          <a:p>
            <a:pPr marL="776288" lvl="1" indent="-261938">
              <a:buClr>
                <a:srgbClr val="2DA2BF"/>
              </a:buClr>
              <a:buFont typeface="Wingdings" pitchFamily="2" charset="2"/>
              <a:buChar char="q"/>
            </a:pPr>
            <a:r>
              <a:rPr lang="es-PR" dirty="0">
                <a:solidFill>
                  <a:prstClr val="black"/>
                </a:solidFill>
              </a:rPr>
              <a:t>recibió un opúsculo con la información del Ministerio, </a:t>
            </a:r>
            <a:r>
              <a:rPr lang="es-PR" dirty="0" smtClean="0">
                <a:solidFill>
                  <a:prstClr val="black"/>
                </a:solidFill>
              </a:rPr>
              <a:t>y</a:t>
            </a:r>
            <a:endParaRPr lang="es-PR" dirty="0">
              <a:solidFill>
                <a:prstClr val="black"/>
              </a:solidFill>
            </a:endParaRPr>
          </a:p>
          <a:p>
            <a:pPr marL="776288" lvl="1" indent="-261938">
              <a:buClr>
                <a:srgbClr val="2DA2BF"/>
              </a:buClr>
              <a:buFont typeface="Wingdings" pitchFamily="2" charset="2"/>
              <a:buChar char="q"/>
            </a:pPr>
            <a:r>
              <a:rPr lang="es-PR" dirty="0" smtClean="0">
                <a:solidFill>
                  <a:prstClr val="black"/>
                </a:solidFill>
              </a:rPr>
              <a:t>contestó el </a:t>
            </a:r>
            <a:r>
              <a:rPr lang="es-PR" dirty="0">
                <a:solidFill>
                  <a:prstClr val="black"/>
                </a:solidFill>
              </a:rPr>
              <a:t>Cuestionario Auto-imagen de la Iglesia.</a:t>
            </a:r>
          </a:p>
          <a:p>
            <a:pPr marL="457200" indent="0">
              <a:buNone/>
            </a:pPr>
            <a:endParaRPr lang="es-PR" dirty="0"/>
          </a:p>
        </p:txBody>
      </p:sp>
    </p:spTree>
    <p:extLst>
      <p:ext uri="{BB962C8B-B14F-4D97-AF65-F5344CB8AC3E}">
        <p14:creationId xmlns:p14="http://schemas.microsoft.com/office/powerpoint/2010/main" val="254192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9907738"/>
              </p:ext>
            </p:extLst>
          </p:nvPr>
        </p:nvGraphicFramePr>
        <p:xfrm>
          <a:off x="381000" y="1010494"/>
          <a:ext cx="8382000" cy="3466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4850"/>
            <a:ext cx="8229600" cy="82808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1588" algn="ctr"/>
            <a:r>
              <a:rPr lang="es-PR" sz="4000" b="1" dirty="0" smtClean="0"/>
              <a:t>Cinco Pasos   </a:t>
            </a:r>
            <a:r>
              <a:rPr lang="es-PR" sz="4000" b="1" dirty="0" smtClean="0">
                <a:solidFill>
                  <a:schemeClr val="bg1">
                    <a:lumMod val="65000"/>
                  </a:schemeClr>
                </a:solidFill>
              </a:rPr>
              <a:t>-------</a:t>
            </a:r>
            <a:endParaRPr lang="es-PR" sz="40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57200" y="4418418"/>
            <a:ext cx="3962400" cy="37147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algn="l"/>
            <a:r>
              <a:rPr lang="es-ES" dirty="0" smtClean="0">
                <a:solidFill>
                  <a:prstClr val="black"/>
                </a:solidFill>
              </a:rPr>
              <a:t>	     </a:t>
            </a:r>
            <a:r>
              <a:rPr lang="es-ES" sz="1200" b="1" dirty="0" smtClean="0">
                <a:solidFill>
                  <a:prstClr val="black"/>
                </a:solidFill>
              </a:rPr>
              <a:t>Ministerio Desarrollo </a:t>
            </a:r>
            <a:r>
              <a:rPr lang="es-ES" sz="1200" b="1" dirty="0">
                <a:solidFill>
                  <a:prstClr val="black"/>
                </a:solidFill>
              </a:rPr>
              <a:t>de la </a:t>
            </a:r>
            <a:r>
              <a:rPr lang="es-ES" sz="1200" b="1" dirty="0" smtClean="0">
                <a:solidFill>
                  <a:prstClr val="black"/>
                </a:solidFill>
              </a:rPr>
              <a:t>Iglesia</a:t>
            </a:r>
            <a:endParaRPr lang="en-US" sz="1200" b="1" dirty="0">
              <a:solidFill>
                <a:prstClr val="black"/>
              </a:solidFill>
            </a:endParaRPr>
          </a:p>
        </p:txBody>
      </p:sp>
      <p:pic>
        <p:nvPicPr>
          <p:cNvPr id="5" name="Picture 4" descr="sello discipulos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40" y="4171971"/>
            <a:ext cx="892969" cy="68223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19" y="133846"/>
            <a:ext cx="1560513" cy="8965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61710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525"/>
            <a:ext cx="6728218" cy="5133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1447800" y="2190750"/>
            <a:ext cx="2362200" cy="1676400"/>
          </a:xfrm>
          <a:prstGeom prst="ellipse">
            <a:avLst/>
          </a:prstGeom>
          <a:noFill/>
          <a:ln w="57150" cap="flat" cmpd="sng" algn="ctr">
            <a:solidFill>
              <a:srgbClr val="F79646">
                <a:lumMod val="75000"/>
              </a:srgbClr>
            </a:solidFill>
            <a:prstDash val="solid"/>
            <a:tailEnd type="arrow" w="med" len="sm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9815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lesPropPres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TC01875481999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562</Words>
  <Application>Microsoft Macintosh PowerPoint</Application>
  <PresentationFormat>On-screen Show (16:9)</PresentationFormat>
  <Paragraphs>113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18</vt:i4>
      </vt:variant>
    </vt:vector>
  </HeadingPairs>
  <TitlesOfParts>
    <vt:vector size="33" baseType="lpstr">
      <vt:lpstr>Arial</vt:lpstr>
      <vt:lpstr>Calibri</vt:lpstr>
      <vt:lpstr>Century Gothic</vt:lpstr>
      <vt:lpstr>ＭＳ Ｐゴシック</vt:lpstr>
      <vt:lpstr>Tw Cen MT</vt:lpstr>
      <vt:lpstr>Verdana</vt:lpstr>
      <vt:lpstr>Wingdings</vt:lpstr>
      <vt:lpstr>Wingdings 2</vt:lpstr>
      <vt:lpstr>Widescreen Presentation</vt:lpstr>
      <vt:lpstr>SalesPropPres</vt:lpstr>
      <vt:lpstr>2_Widescreen Presentation</vt:lpstr>
      <vt:lpstr>2_TC018754819991</vt:lpstr>
      <vt:lpstr>5_Widescreen Presentation</vt:lpstr>
      <vt:lpstr>4_Widescreen Presentation</vt:lpstr>
      <vt:lpstr>1_Widescreen Presentation</vt:lpstr>
      <vt:lpstr>MINISTERIO DESARROLLO DE LA iglesia</vt:lpstr>
      <vt:lpstr>Propósito</vt:lpstr>
      <vt:lpstr>Cronología de las Actividades </vt:lpstr>
      <vt:lpstr>Ministerio de Desarrollo de la Iglesia</vt:lpstr>
      <vt:lpstr>Cronología de las Actividades - Continuación </vt:lpstr>
      <vt:lpstr>Cronología de las Actividades - Continuación </vt:lpstr>
      <vt:lpstr>Cronología de las Actividades - Continuación </vt:lpstr>
      <vt:lpstr>Cinco Pasos   -------</vt:lpstr>
      <vt:lpstr>PowerPoint Presentation</vt:lpstr>
      <vt:lpstr>PowerPoint Presentation</vt:lpstr>
      <vt:lpstr>Cuestionario 1</vt:lpstr>
      <vt:lpstr>Cronología de las Actividades - Continuación </vt:lpstr>
      <vt:lpstr>PowerPoint Presentation</vt:lpstr>
      <vt:lpstr>Cronología de las Actividades - Continuación </vt:lpstr>
      <vt:lpstr>Cronología de las Actividades - Continuación </vt:lpstr>
      <vt:lpstr>Cronología de las Actividades - Continuación </vt:lpstr>
      <vt:lpstr>Cuestionario 2</vt:lpstr>
      <vt:lpstr>¡DIOS LE BENDIGA MÁS!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2016-03-04T02:43:52Z</dcterms:created>
  <dcterms:modified xsi:type="dcterms:W3CDTF">2016-06-01T17:44:16Z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