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1D8"/>
          </a:solidFill>
        </a:fill>
      </a:tcStyle>
    </a:wholeTbl>
    <a:band2H>
      <a:tcTxStyle b="def" i="def"/>
      <a:tcStyle>
        <a:tcBdr/>
        <a:fill>
          <a:solidFill>
            <a:srgbClr val="E7E9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3CB"/>
          </a:solidFill>
        </a:fill>
      </a:tcStyle>
    </a:wholeTbl>
    <a:band2H>
      <a:tcTxStyle b="def" i="def"/>
      <a:tcStyle>
        <a:tcBdr/>
        <a:fill>
          <a:solidFill>
            <a:srgbClr val="E7EA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E1CC"/>
          </a:solidFill>
        </a:fill>
      </a:tcStyle>
    </a:wholeTbl>
    <a:band2H>
      <a:tcTxStyle b="def" i="def"/>
      <a:tcStyle>
        <a:tcBdr/>
        <a:fill>
          <a:solidFill>
            <a:srgbClr val="E8F0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ptos"/>
      </a:defRPr>
    </a:lvl1pPr>
    <a:lvl2pPr indent="228600" latinLnBrk="0">
      <a:defRPr sz="1200">
        <a:latin typeface="+mn-lt"/>
        <a:ea typeface="+mn-ea"/>
        <a:cs typeface="+mn-cs"/>
        <a:sym typeface="Aptos"/>
      </a:defRPr>
    </a:lvl2pPr>
    <a:lvl3pPr indent="457200" latinLnBrk="0">
      <a:defRPr sz="1200">
        <a:latin typeface="+mn-lt"/>
        <a:ea typeface="+mn-ea"/>
        <a:cs typeface="+mn-cs"/>
        <a:sym typeface="Aptos"/>
      </a:defRPr>
    </a:lvl3pPr>
    <a:lvl4pPr indent="685800" latinLnBrk="0">
      <a:defRPr sz="1200">
        <a:latin typeface="+mn-lt"/>
        <a:ea typeface="+mn-ea"/>
        <a:cs typeface="+mn-cs"/>
        <a:sym typeface="Aptos"/>
      </a:defRPr>
    </a:lvl4pPr>
    <a:lvl5pPr indent="914400" latinLnBrk="0">
      <a:defRPr sz="1200">
        <a:latin typeface="+mn-lt"/>
        <a:ea typeface="+mn-ea"/>
        <a:cs typeface="+mn-cs"/>
        <a:sym typeface="Aptos"/>
      </a:defRPr>
    </a:lvl5pPr>
    <a:lvl6pPr indent="1143000" latinLnBrk="0">
      <a:defRPr sz="1200">
        <a:latin typeface="+mn-lt"/>
        <a:ea typeface="+mn-ea"/>
        <a:cs typeface="+mn-cs"/>
        <a:sym typeface="Aptos"/>
      </a:defRPr>
    </a:lvl6pPr>
    <a:lvl7pPr indent="1371600" latinLnBrk="0">
      <a:defRPr sz="1200">
        <a:latin typeface="+mn-lt"/>
        <a:ea typeface="+mn-ea"/>
        <a:cs typeface="+mn-cs"/>
        <a:sym typeface="Aptos"/>
      </a:defRPr>
    </a:lvl7pPr>
    <a:lvl8pPr indent="1600200" latinLnBrk="0">
      <a:defRPr sz="1200">
        <a:latin typeface="+mn-lt"/>
        <a:ea typeface="+mn-ea"/>
        <a:cs typeface="+mn-cs"/>
        <a:sym typeface="Aptos"/>
      </a:defRPr>
    </a:lvl8pPr>
    <a:lvl9pPr indent="1828800" latinLnBrk="0">
      <a:defRPr sz="1200">
        <a:latin typeface="+mn-lt"/>
        <a:ea typeface="+mn-ea"/>
        <a:cs typeface="+mn-cs"/>
        <a:sym typeface="Aptos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5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9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90" cy="823915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0">
              <a:buSzTx/>
              <a:buFontTx/>
              <a:buNone/>
              <a:defRPr b="1" sz="2400"/>
            </a:lvl2pPr>
            <a:lvl3pPr marL="0" indent="0">
              <a:buSzTx/>
              <a:buFontTx/>
              <a:buNone/>
              <a:defRPr b="1" sz="2400"/>
            </a:lvl3pPr>
            <a:lvl4pPr marL="0" indent="0">
              <a:buSzTx/>
              <a:buFontTx/>
              <a:buNone/>
              <a:defRPr b="1" sz="2400"/>
            </a:lvl4pPr>
            <a:lvl5pPr marL="0" indent="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6172200" y="1681163"/>
            <a:ext cx="5183188" cy="823914"/>
          </a:xfrm>
          <a:prstGeom prst="rect">
            <a:avLst/>
          </a:prstGeom>
        </p:spPr>
        <p:txBody>
          <a:bodyPr anchor="b"/>
          <a:lstStyle/>
          <a:p>
            <a:pPr/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3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5183187" y="987425"/>
            <a:ext cx="6172203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80149" y="6404294"/>
            <a:ext cx="273652" cy="269237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757575"/>
                </a:solidFill>
                <a:latin typeface="+mn-lt"/>
                <a:ea typeface="+mn-ea"/>
                <a:cs typeface="+mn-cs"/>
                <a:sym typeface="Apto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2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2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foto portada 26-27 small.png" descr="foto portada 26-27 small.png"/>
          <p:cNvPicPr>
            <a:picLocks noChangeAspect="1"/>
          </p:cNvPicPr>
          <p:nvPr/>
        </p:nvPicPr>
        <p:blipFill>
          <a:blip r:embed="rId2">
            <a:alphaModFix amt="51603"/>
            <a:extLst/>
          </a:blip>
          <a:srcRect l="0" t="3587" r="0" b="0"/>
          <a:stretch>
            <a:fillRect/>
          </a:stretch>
        </p:blipFill>
        <p:spPr>
          <a:xfrm>
            <a:off x="-2" y="864617"/>
            <a:ext cx="12192002" cy="6586530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Title 1"/>
          <p:cNvSpPr txBox="1"/>
          <p:nvPr>
            <p:ph type="ctrTitle"/>
          </p:nvPr>
        </p:nvSpPr>
        <p:spPr>
          <a:xfrm>
            <a:off x="1524000" y="1122362"/>
            <a:ext cx="7472854" cy="1655761"/>
          </a:xfrm>
          <a:prstGeom prst="rect">
            <a:avLst/>
          </a:prstGeom>
        </p:spPr>
        <p:txBody>
          <a:bodyPr anchor="t"/>
          <a:lstStyle/>
          <a:p>
            <a:pPr algn="l" defTabSz="886966">
              <a:defRPr sz="3600">
                <a:solidFill>
                  <a:srgbClr val="BE5070"/>
                </a:solidFill>
                <a:latin typeface="Futura Bold"/>
                <a:ea typeface="Futura Bold"/>
                <a:cs typeface="Futura Bold"/>
                <a:sym typeface="Futura Bold"/>
              </a:defRPr>
            </a:pPr>
            <a:r>
              <a:t>Lección 12</a:t>
            </a:r>
            <a:br/>
            <a:r>
              <a:rPr>
                <a:solidFill>
                  <a:srgbClr val="5C919F"/>
                </a:solidFill>
              </a:rPr>
              <a:t>SAMUEL UNGE AL REY</a:t>
            </a:r>
            <a:br>
              <a:rPr>
                <a:solidFill>
                  <a:srgbClr val="5C919F"/>
                </a:solidFill>
              </a:rPr>
            </a:br>
            <a:r>
              <a:rPr sz="1800">
                <a:solidFill>
                  <a:srgbClr val="0D0D0D"/>
                </a:solidFill>
              </a:rPr>
              <a:t>1 Samuel 16.4-13</a:t>
            </a:r>
          </a:p>
        </p:txBody>
      </p:sp>
      <p:sp>
        <p:nvSpPr>
          <p:cNvPr id="96" name="Subtitle 2"/>
          <p:cNvSpPr txBox="1"/>
          <p:nvPr>
            <p:ph type="subTitle" sz="quarter" idx="1"/>
          </p:nvPr>
        </p:nvSpPr>
        <p:spPr>
          <a:xfrm>
            <a:off x="1524000" y="2778125"/>
            <a:ext cx="7472854" cy="1655761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«Envió, pues, por él, y lo hizo entrar. Era rubio, de hermosos ojos y de buen parecer. Entonces Jehová dijo: «Levántate y úngelo, porque éste es».</a:t>
            </a:r>
          </a:p>
          <a:p>
            <a:pPr algn="r">
              <a:lnSpc>
                <a:spcPct val="100000"/>
              </a:lnSpc>
              <a:spcBef>
                <a:spcPts val="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1 Samuel 16.12</a:t>
            </a:r>
          </a:p>
        </p:txBody>
      </p:sp>
      <p:pic>
        <p:nvPicPr>
          <p:cNvPr id="97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12039" y="4097583"/>
            <a:ext cx="4825419" cy="19010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263"/>
          <a:stretch>
            <a:fillRect/>
          </a:stretch>
        </p:blipFill>
        <p:spPr>
          <a:xfrm>
            <a:off x="0" y="-2"/>
            <a:ext cx="12192000" cy="5879800"/>
          </a:xfrm>
          <a:prstGeom prst="rect">
            <a:avLst/>
          </a:prstGeom>
          <a:ln w="12700">
            <a:miter lim="400000"/>
          </a:ln>
        </p:spPr>
      </p:pic>
      <p:sp>
        <p:nvSpPr>
          <p:cNvPr id="100" name="Content Placeholder 7"/>
          <p:cNvSpPr txBox="1"/>
          <p:nvPr>
            <p:ph type="body" idx="1"/>
          </p:nvPr>
        </p:nvSpPr>
        <p:spPr>
          <a:xfrm>
            <a:off x="838200" y="2000249"/>
            <a:ext cx="10515600" cy="3929066"/>
          </a:xfrm>
          <a:prstGeom prst="rect">
            <a:avLst/>
          </a:prstGeom>
        </p:spPr>
        <p:txBody>
          <a:bodyPr anchor="ctr"/>
          <a:lstStyle/>
          <a:p>
            <a:pPr marL="342900" indent="-342900">
              <a:defRPr sz="2600">
                <a:latin typeface="Cambria"/>
                <a:ea typeface="Cambria"/>
                <a:cs typeface="Cambria"/>
                <a:sym typeface="Cambria"/>
              </a:defRPr>
            </a:pPr>
            <a:r>
              <a:t>Reflexionar sobre cómo en la persona y conducta del sacerdote Samuel se revela la manera en que Dios puede conducir a una persona como instrumento para cumplir su propósito de restauración.</a:t>
            </a:r>
          </a:p>
          <a:p>
            <a:pPr marL="342900" indent="-342900">
              <a:defRPr sz="2600">
                <a:latin typeface="Cambria"/>
                <a:ea typeface="Cambria"/>
                <a:cs typeface="Cambria"/>
                <a:sym typeface="Cambria"/>
              </a:defRPr>
            </a:pPr>
            <a:r>
              <a:t>Considerar, a la luz del texto bíblico, cuál es el criterio que Dios establece para identificar a las personas que se deben considerar idóneas para ejercer una función de liderato en el pueblo.</a:t>
            </a:r>
          </a:p>
          <a:p>
            <a:pPr marL="342900" indent="-342900">
              <a:defRPr sz="2600">
                <a:latin typeface="Cambria"/>
                <a:ea typeface="Cambria"/>
                <a:cs typeface="Cambria"/>
                <a:sym typeface="Cambria"/>
              </a:defRPr>
            </a:pPr>
            <a:r>
              <a:t>Reconocer que el Espíritu Santo opera en la vida de las personas que son vocacionadas por Dios como anclaje espiritual necesario para ejercer la función que les ha sido encomendada.</a:t>
            </a:r>
          </a:p>
        </p:txBody>
      </p:sp>
      <p:pic>
        <p:nvPicPr>
          <p:cNvPr id="10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7" y="6027818"/>
            <a:ext cx="1989683" cy="783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13" descr="Picture 13"/>
          <p:cNvPicPr>
            <a:picLocks noChangeAspect="1"/>
          </p:cNvPicPr>
          <p:nvPr/>
        </p:nvPicPr>
        <p:blipFill>
          <a:blip r:embed="rId2">
            <a:extLst/>
          </a:blip>
          <a:srcRect l="0" t="0" r="0" b="16105"/>
          <a:stretch>
            <a:fillRect/>
          </a:stretch>
        </p:blipFill>
        <p:spPr>
          <a:xfrm>
            <a:off x="0" y="-4"/>
            <a:ext cx="12192000" cy="5753498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Content Placeholder 15"/>
          <p:cNvSpPr txBox="1"/>
          <p:nvPr>
            <p:ph type="body" idx="1"/>
          </p:nvPr>
        </p:nvSpPr>
        <p:spPr>
          <a:xfrm>
            <a:off x="838200" y="2000250"/>
            <a:ext cx="10515600" cy="3943350"/>
          </a:xfrm>
          <a:prstGeom prst="rect">
            <a:avLst/>
          </a:prstGeom>
        </p:spPr>
        <p:txBody>
          <a:bodyPr anchor="ctr"/>
          <a:lstStyle/>
          <a:p>
            <a:pPr>
              <a:defRPr cap="all">
                <a:latin typeface="Cambria"/>
                <a:ea typeface="Cambria"/>
                <a:cs typeface="Cambria"/>
                <a:sym typeface="Cambria"/>
              </a:defRPr>
            </a:pPr>
            <a:r>
              <a:t>Ungir, unción: </a:t>
            </a:r>
            <a:r>
              <a:rPr cap="none"/>
              <a:t>Es el nombre por el que se conoce la costumbre o el acto de aplicar aceite perfumado sobre ciertas personas o cosas. Lo que comúnmente se usaba era el aceite del olivo. Generalmente, al mencionar la unción, el texto bíblico se refiere a reyes y sacerdotes. En el caso del sacerdote Samuel, la unción era una práctica común para preparar a alguien para el reinado. Tanto en el caso de Saúl como en el de David, la unción representaba que el Espíritu de Jehová descendía sobre ellos.</a:t>
            </a:r>
          </a:p>
        </p:txBody>
      </p:sp>
      <p:pic>
        <p:nvPicPr>
          <p:cNvPr id="10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7" y="6027818"/>
            <a:ext cx="1989683" cy="783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76"/>
          <a:stretch>
            <a:fillRect/>
          </a:stretch>
        </p:blipFill>
        <p:spPr>
          <a:xfrm>
            <a:off x="0" y="0"/>
            <a:ext cx="12192000" cy="5892549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Content Placeholder 10"/>
          <p:cNvSpPr txBox="1"/>
          <p:nvPr>
            <p:ph type="body" sz="half" idx="1"/>
          </p:nvPr>
        </p:nvSpPr>
        <p:spPr>
          <a:xfrm>
            <a:off x="838200" y="1950953"/>
            <a:ext cx="5181600" cy="4162430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700"/>
              </a:spcBef>
              <a:buSzTx/>
              <a:buNone/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>
              <a:spcBef>
                <a:spcPts val="700"/>
              </a:spcBef>
              <a:buSzTx/>
              <a:buNone/>
              <a:defRPr sz="2000"/>
            </a:pPr>
          </a:p>
          <a:p>
            <a:pPr marL="0" indent="0">
              <a:spcBef>
                <a:spcPts val="700"/>
              </a:spcBef>
              <a:buSzTx/>
              <a:buNone/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4  Hizo, pues, Samuel como le dijo Jehová. Luego que él llegó a Belén, los ancianos de la ciudad salieron a recibirlo con miedo, y le preguntaron: —¿Es pacífica tu venida?</a:t>
            </a:r>
          </a:p>
          <a:p>
            <a:pPr marL="0" indent="0">
              <a:spcBef>
                <a:spcPts val="700"/>
              </a:spcBef>
              <a:buSzTx/>
              <a:buNone/>
              <a:defRPr sz="2000"/>
            </a:pPr>
          </a:p>
          <a:p>
            <a:pPr marL="0" indent="0">
              <a:spcBef>
                <a:spcPts val="700"/>
              </a:spcBef>
              <a:buSzTx/>
              <a:buNone/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5  —Sí, vengo a ofrecer sacrificio a Jehová; santificaos y venid conmigo al sacrificio —respondió él. Luego santificó él a Isaí y a sus hijos, y los invitó al sacrificio.</a:t>
            </a:r>
          </a:p>
        </p:txBody>
      </p:sp>
      <p:sp>
        <p:nvSpPr>
          <p:cNvPr id="109" name="Content Placeholder 11"/>
          <p:cNvSpPr txBox="1"/>
          <p:nvPr/>
        </p:nvSpPr>
        <p:spPr>
          <a:xfrm>
            <a:off x="6217920" y="1950953"/>
            <a:ext cx="5090162" cy="4162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70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  <a:endParaRPr>
              <a:latin typeface="+mn-lt"/>
              <a:ea typeface="+mn-ea"/>
              <a:cs typeface="+mn-cs"/>
              <a:sym typeface="Aptos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defRPr sz="2000">
                <a:latin typeface="+mn-lt"/>
                <a:ea typeface="+mn-ea"/>
                <a:cs typeface="+mn-cs"/>
                <a:sym typeface="Aptos"/>
              </a:defRPr>
            </a:pPr>
          </a:p>
          <a:p>
            <a:pPr>
              <a:lnSpc>
                <a:spcPct val="90000"/>
              </a:lnSpc>
              <a:spcBef>
                <a:spcPts val="70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4  Samuel hizo lo que el Señor le mandó. Y cuando llegó a Belén, los ancianos de la ciudad salieron a recibirle con cierto temor, y le preguntaron: —¿Vienes en son de paz?</a:t>
            </a:r>
            <a:endParaRPr>
              <a:latin typeface="+mn-lt"/>
              <a:ea typeface="+mn-ea"/>
              <a:cs typeface="+mn-cs"/>
              <a:sym typeface="Aptos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defRPr sz="2000">
                <a:latin typeface="+mn-lt"/>
                <a:ea typeface="+mn-ea"/>
                <a:cs typeface="+mn-cs"/>
                <a:sym typeface="Aptos"/>
              </a:defRPr>
            </a:pPr>
          </a:p>
          <a:p>
            <a:pPr>
              <a:lnSpc>
                <a:spcPct val="90000"/>
              </a:lnSpc>
              <a:spcBef>
                <a:spcPts val="70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5  —Así es —respondió Samuel—. Vengo a ofrecer un sacrificio al Señor. Purifíquense y acompáñenme a participar en el sacrificio. Luego Samuel purificó a Jesé y a sus hijos, y los invitó al sacrificio.</a:t>
            </a:r>
          </a:p>
        </p:txBody>
      </p:sp>
      <p:sp>
        <p:nvSpPr>
          <p:cNvPr id="110" name="TextBox 1"/>
          <p:cNvSpPr txBox="1"/>
          <p:nvPr/>
        </p:nvSpPr>
        <p:spPr>
          <a:xfrm>
            <a:off x="5049958" y="1153929"/>
            <a:ext cx="6000001" cy="4521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1 Samuel 16.4-5</a:t>
            </a:r>
          </a:p>
        </p:txBody>
      </p:sp>
      <p:pic>
        <p:nvPicPr>
          <p:cNvPr id="11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7" y="6027818"/>
            <a:ext cx="1989683" cy="783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76"/>
          <a:stretch>
            <a:fillRect/>
          </a:stretch>
        </p:blipFill>
        <p:spPr>
          <a:xfrm>
            <a:off x="0" y="0"/>
            <a:ext cx="12192000" cy="5892549"/>
          </a:xfrm>
          <a:prstGeom prst="rect">
            <a:avLst/>
          </a:prstGeom>
          <a:ln w="12700">
            <a:miter lim="400000"/>
          </a:ln>
        </p:spPr>
      </p:pic>
      <p:sp>
        <p:nvSpPr>
          <p:cNvPr id="114" name="Content Placeholder 10"/>
          <p:cNvSpPr txBox="1"/>
          <p:nvPr>
            <p:ph type="body" sz="half" idx="1"/>
          </p:nvPr>
        </p:nvSpPr>
        <p:spPr>
          <a:xfrm>
            <a:off x="838200" y="1950953"/>
            <a:ext cx="5181600" cy="4162430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700"/>
              </a:spcBef>
              <a:buSzTx/>
              <a:buNone/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>
              <a:spcBef>
                <a:spcPts val="700"/>
              </a:spcBef>
              <a:buSzTx/>
              <a:buNone/>
              <a:defRPr sz="2000"/>
            </a:pPr>
          </a:p>
          <a:p>
            <a:pPr marL="0" indent="0">
              <a:spcBef>
                <a:spcPts val="700"/>
              </a:spcBef>
              <a:buSzTx/>
              <a:buNone/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6  Aconteció que cuando ellos vinieron, vio él a Eliab, y se dijo: «De cierto delante de Jehová está su ungido.</a:t>
            </a:r>
          </a:p>
          <a:p>
            <a:pPr marL="0" indent="0">
              <a:spcBef>
                <a:spcPts val="700"/>
              </a:spcBef>
              <a:buSzTx/>
              <a:buNone/>
              <a:defRPr sz="2000"/>
            </a:pPr>
          </a:p>
          <a:p>
            <a:pPr marL="0" indent="0">
              <a:spcBef>
                <a:spcPts val="700"/>
              </a:spcBef>
              <a:buSzTx/>
              <a:buNone/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7  Pero Jehová respondió a Samuel: —No mires a su parecer, ni a lo grande de su estatura, porque yo lo desecho; porque Jehová no mira lo que mira el hombre, pues el hombre mira lo que está delante de sus ojos, pero Jehová mira el corazón.</a:t>
            </a:r>
          </a:p>
        </p:txBody>
      </p:sp>
      <p:sp>
        <p:nvSpPr>
          <p:cNvPr id="115" name="Content Placeholder 11"/>
          <p:cNvSpPr txBox="1"/>
          <p:nvPr/>
        </p:nvSpPr>
        <p:spPr>
          <a:xfrm>
            <a:off x="6217920" y="1950953"/>
            <a:ext cx="5090162" cy="4162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70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  <a:endParaRPr>
              <a:latin typeface="+mn-lt"/>
              <a:ea typeface="+mn-ea"/>
              <a:cs typeface="+mn-cs"/>
              <a:sym typeface="Aptos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defRPr sz="2000">
                <a:latin typeface="+mn-lt"/>
                <a:ea typeface="+mn-ea"/>
                <a:cs typeface="+mn-cs"/>
                <a:sym typeface="Aptos"/>
              </a:defRPr>
            </a:pPr>
          </a:p>
          <a:p>
            <a:pPr>
              <a:lnSpc>
                <a:spcPct val="90000"/>
              </a:lnSpc>
              <a:spcBef>
                <a:spcPts val="70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6  Cuando ellos llegaron, Samuel vio a Eliab y pensó: «Con toda seguridad éste es el hombre que el Señor ha escogido como rey».</a:t>
            </a:r>
            <a:endParaRPr>
              <a:latin typeface="+mn-lt"/>
              <a:ea typeface="+mn-ea"/>
              <a:cs typeface="+mn-cs"/>
              <a:sym typeface="Aptos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defRPr sz="2000">
                <a:latin typeface="+mn-lt"/>
                <a:ea typeface="+mn-ea"/>
                <a:cs typeface="+mn-cs"/>
                <a:sym typeface="Aptos"/>
              </a:defRPr>
            </a:pPr>
          </a:p>
          <a:p>
            <a:pPr>
              <a:lnSpc>
                <a:spcPct val="90000"/>
              </a:lnSpc>
              <a:spcBef>
                <a:spcPts val="70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7  Pero el Señor le dijo: «No te fijes en su apariencia ni en su elevada estatura, pues yo lo he rechazado. No se trata de lo que el hombre ve; pues el hombre se fija en las apariencias, pero yo me fijo en el corazón».</a:t>
            </a:r>
          </a:p>
        </p:txBody>
      </p:sp>
      <p:sp>
        <p:nvSpPr>
          <p:cNvPr id="116" name="TextBox 1"/>
          <p:cNvSpPr txBox="1"/>
          <p:nvPr/>
        </p:nvSpPr>
        <p:spPr>
          <a:xfrm>
            <a:off x="5049958" y="1153929"/>
            <a:ext cx="6000001" cy="4521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1 Samuel 16.6-7</a:t>
            </a:r>
          </a:p>
        </p:txBody>
      </p:sp>
      <p:pic>
        <p:nvPicPr>
          <p:cNvPr id="117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7" y="6027818"/>
            <a:ext cx="1989683" cy="783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76"/>
          <a:stretch>
            <a:fillRect/>
          </a:stretch>
        </p:blipFill>
        <p:spPr>
          <a:xfrm>
            <a:off x="0" y="0"/>
            <a:ext cx="12192000" cy="5892549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Content Placeholder 10"/>
          <p:cNvSpPr txBox="1"/>
          <p:nvPr>
            <p:ph type="body" sz="half" idx="1"/>
          </p:nvPr>
        </p:nvSpPr>
        <p:spPr>
          <a:xfrm>
            <a:off x="838200" y="1950953"/>
            <a:ext cx="5181600" cy="4162430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7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>
              <a:spcBef>
                <a:spcPts val="700"/>
              </a:spcBef>
              <a:buSzTx/>
              <a:buNone/>
              <a:defRPr sz="2400"/>
            </a:pPr>
          </a:p>
          <a:p>
            <a:pPr marL="0" indent="0">
              <a:spcBef>
                <a:spcPts val="7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8  Entonces llamó Isaí a Abinadab y lo hizo pasar delante de Samuel, el cual dijo: —Tampoco a éste ha escogido Jehová.</a:t>
            </a:r>
          </a:p>
          <a:p>
            <a:pPr marL="0" indent="0">
              <a:spcBef>
                <a:spcPts val="700"/>
              </a:spcBef>
              <a:buSzTx/>
              <a:buNone/>
              <a:defRPr sz="2400"/>
            </a:pPr>
          </a:p>
          <a:p>
            <a:pPr marL="0" indent="0">
              <a:spcBef>
                <a:spcPts val="7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9  Hizo luego pasar Isaí a Sama. Pero Samuel dijo: —Tampoco a éste ha elegido Jehová.</a:t>
            </a:r>
          </a:p>
        </p:txBody>
      </p:sp>
      <p:sp>
        <p:nvSpPr>
          <p:cNvPr id="121" name="Content Placeholder 11"/>
          <p:cNvSpPr txBox="1"/>
          <p:nvPr/>
        </p:nvSpPr>
        <p:spPr>
          <a:xfrm>
            <a:off x="6217920" y="1950953"/>
            <a:ext cx="5090162" cy="4162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  <a:endParaRPr>
              <a:latin typeface="+mn-lt"/>
              <a:ea typeface="+mn-ea"/>
              <a:cs typeface="+mn-cs"/>
              <a:sym typeface="Aptos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+mn-lt"/>
                <a:ea typeface="+mn-ea"/>
                <a:cs typeface="+mn-cs"/>
                <a:sym typeface="Aptos"/>
              </a:defRPr>
            </a:pPr>
          </a:p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8  Entonces Jesé llamó a Abinadab, y se lo presentó a Samuel; pero Samuel comentó: —Tampoco a éste ha escogido el Señor.</a:t>
            </a:r>
            <a:endParaRPr>
              <a:latin typeface="+mn-lt"/>
              <a:ea typeface="+mn-ea"/>
              <a:cs typeface="+mn-cs"/>
              <a:sym typeface="Aptos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+mn-lt"/>
                <a:ea typeface="+mn-ea"/>
                <a:cs typeface="+mn-cs"/>
                <a:sym typeface="Aptos"/>
              </a:defRPr>
            </a:pPr>
          </a:p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9  Luego le presentó Jesé a Samá; pero Samuel dijo: —Tampoco ha escogido a éste.</a:t>
            </a:r>
          </a:p>
        </p:txBody>
      </p:sp>
      <p:sp>
        <p:nvSpPr>
          <p:cNvPr id="122" name="TextBox 1"/>
          <p:cNvSpPr txBox="1"/>
          <p:nvPr/>
        </p:nvSpPr>
        <p:spPr>
          <a:xfrm>
            <a:off x="5049958" y="1153929"/>
            <a:ext cx="6000001" cy="4521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1 Samuel 16.8-9</a:t>
            </a:r>
          </a:p>
        </p:txBody>
      </p:sp>
      <p:pic>
        <p:nvPicPr>
          <p:cNvPr id="123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7" y="6027818"/>
            <a:ext cx="1989683" cy="783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76"/>
          <a:stretch>
            <a:fillRect/>
          </a:stretch>
        </p:blipFill>
        <p:spPr>
          <a:xfrm>
            <a:off x="0" y="0"/>
            <a:ext cx="12192000" cy="5892549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Content Placeholder 10"/>
          <p:cNvSpPr txBox="1"/>
          <p:nvPr>
            <p:ph type="body" sz="half" idx="1"/>
          </p:nvPr>
        </p:nvSpPr>
        <p:spPr>
          <a:xfrm>
            <a:off x="838200" y="1950953"/>
            <a:ext cx="5181600" cy="4162430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700"/>
              </a:spcBef>
              <a:buSzTx/>
              <a:buNone/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>
              <a:spcBef>
                <a:spcPts val="700"/>
              </a:spcBef>
              <a:buSzTx/>
              <a:buNone/>
              <a:defRPr sz="2000"/>
            </a:pPr>
          </a:p>
          <a:p>
            <a:pPr marL="0" indent="0">
              <a:spcBef>
                <a:spcPts val="700"/>
              </a:spcBef>
              <a:buSzTx/>
              <a:buNone/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10  Hizo luego pasar Isaí siete hijos suyos delante de Samuel; pero Samuel dijo a Isaí: —Jehová no ha elegido a estos.</a:t>
            </a:r>
          </a:p>
          <a:p>
            <a:pPr marL="0" indent="0">
              <a:spcBef>
                <a:spcPts val="700"/>
              </a:spcBef>
              <a:buSzTx/>
              <a:buNone/>
              <a:defRPr sz="2000"/>
            </a:pPr>
          </a:p>
          <a:p>
            <a:pPr marL="0" indent="0">
              <a:spcBef>
                <a:spcPts val="700"/>
              </a:spcBef>
              <a:buSzTx/>
              <a:buNone/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11  Entonces dijo Samuel a Isaí: —¿Son estos todos tus hijos? Isaí respondió: —Queda aún el menor, que apacienta las ovejas. Y dijo Samuel a Isaí: —Envía por él, porque no nos sentaremos a la mesa hasta que él venga aquí.</a:t>
            </a:r>
          </a:p>
        </p:txBody>
      </p:sp>
      <p:sp>
        <p:nvSpPr>
          <p:cNvPr id="127" name="Content Placeholder 11"/>
          <p:cNvSpPr txBox="1"/>
          <p:nvPr/>
        </p:nvSpPr>
        <p:spPr>
          <a:xfrm>
            <a:off x="6217920" y="1950953"/>
            <a:ext cx="5090162" cy="4162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70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  <a:endParaRPr>
              <a:latin typeface="+mn-lt"/>
              <a:ea typeface="+mn-ea"/>
              <a:cs typeface="+mn-cs"/>
              <a:sym typeface="Aptos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defRPr sz="2000">
                <a:latin typeface="+mn-lt"/>
                <a:ea typeface="+mn-ea"/>
                <a:cs typeface="+mn-cs"/>
                <a:sym typeface="Aptos"/>
              </a:defRPr>
            </a:pPr>
          </a:p>
          <a:p>
            <a:pPr>
              <a:lnSpc>
                <a:spcPct val="90000"/>
              </a:lnSpc>
              <a:spcBef>
                <a:spcPts val="70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10  Jesé presentó a Samuel siete de sus hijos, pero Samuel tuvo que decirle que a ninguno de ellos lo había elegido el Señor.</a:t>
            </a:r>
            <a:endParaRPr>
              <a:latin typeface="+mn-lt"/>
              <a:ea typeface="+mn-ea"/>
              <a:cs typeface="+mn-cs"/>
              <a:sym typeface="Aptos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defRPr sz="2000">
                <a:latin typeface="+mn-lt"/>
                <a:ea typeface="+mn-ea"/>
                <a:cs typeface="+mn-cs"/>
                <a:sym typeface="Aptos"/>
              </a:defRPr>
            </a:pPr>
          </a:p>
          <a:p>
            <a:pPr>
              <a:lnSpc>
                <a:spcPct val="90000"/>
              </a:lnSpc>
              <a:spcBef>
                <a:spcPts val="70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11  Finalmente le preguntó: —¿No tienes más hijos? —Falta el más pequeño, que es el que cuida el rebaño —respondió Jesé. —Manda a buscarlo —dijo Samuel—, porque no comenzaremos la ceremonia hasta que él llegue.</a:t>
            </a:r>
          </a:p>
        </p:txBody>
      </p:sp>
      <p:sp>
        <p:nvSpPr>
          <p:cNvPr id="128" name="TextBox 1"/>
          <p:cNvSpPr txBox="1"/>
          <p:nvPr/>
        </p:nvSpPr>
        <p:spPr>
          <a:xfrm>
            <a:off x="5049958" y="1153929"/>
            <a:ext cx="6000001" cy="4521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1 Samuel 16.10-11</a:t>
            </a:r>
          </a:p>
        </p:txBody>
      </p:sp>
      <p:pic>
        <p:nvPicPr>
          <p:cNvPr id="12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7" y="6027818"/>
            <a:ext cx="1989683" cy="783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76"/>
          <a:stretch>
            <a:fillRect/>
          </a:stretch>
        </p:blipFill>
        <p:spPr>
          <a:xfrm>
            <a:off x="0" y="0"/>
            <a:ext cx="12192000" cy="5892549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Content Placeholder 10"/>
          <p:cNvSpPr txBox="1"/>
          <p:nvPr>
            <p:ph type="body" sz="half" idx="1"/>
          </p:nvPr>
        </p:nvSpPr>
        <p:spPr>
          <a:xfrm>
            <a:off x="838200" y="1950953"/>
            <a:ext cx="5181600" cy="4162430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7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>
              <a:spcBef>
                <a:spcPts val="700"/>
              </a:spcBef>
              <a:buSzTx/>
              <a:buNone/>
              <a:defRPr sz="2400"/>
            </a:pPr>
          </a:p>
          <a:p>
            <a:pPr marL="0" indent="0">
              <a:spcBef>
                <a:spcPts val="7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12  Envió, pues, por él, y lo hizo entrar. Era rubio, de hermosos ojos y de buen parecer. Entonces Jehová dijo: «Levántate y úngelo, porque éste es».</a:t>
            </a:r>
          </a:p>
        </p:txBody>
      </p:sp>
      <p:sp>
        <p:nvSpPr>
          <p:cNvPr id="133" name="Content Placeholder 11"/>
          <p:cNvSpPr txBox="1"/>
          <p:nvPr/>
        </p:nvSpPr>
        <p:spPr>
          <a:xfrm>
            <a:off x="6217920" y="1950953"/>
            <a:ext cx="5090162" cy="4162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  <a:endParaRPr>
              <a:latin typeface="+mn-lt"/>
              <a:ea typeface="+mn-ea"/>
              <a:cs typeface="+mn-cs"/>
              <a:sym typeface="Aptos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+mn-lt"/>
                <a:ea typeface="+mn-ea"/>
                <a:cs typeface="+mn-cs"/>
                <a:sym typeface="Aptos"/>
              </a:defRPr>
            </a:pPr>
          </a:p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12  Jesé lo mandó llamar. Y el chico era de piel sonrosada, agradable y bien parecido. Entonces el Señor dijo a Samuel: —Éste es. Así que levántate y conságralo como rey.</a:t>
            </a:r>
          </a:p>
        </p:txBody>
      </p:sp>
      <p:sp>
        <p:nvSpPr>
          <p:cNvPr id="134" name="TextBox 1"/>
          <p:cNvSpPr txBox="1"/>
          <p:nvPr/>
        </p:nvSpPr>
        <p:spPr>
          <a:xfrm>
            <a:off x="5049958" y="1153929"/>
            <a:ext cx="6000001" cy="4521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1 Samuel 16.12</a:t>
            </a:r>
          </a:p>
        </p:txBody>
      </p:sp>
      <p:pic>
        <p:nvPicPr>
          <p:cNvPr id="13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7" y="6027818"/>
            <a:ext cx="1989683" cy="783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76"/>
          <a:stretch>
            <a:fillRect/>
          </a:stretch>
        </p:blipFill>
        <p:spPr>
          <a:xfrm>
            <a:off x="0" y="0"/>
            <a:ext cx="12192000" cy="5892549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Content Placeholder 10"/>
          <p:cNvSpPr txBox="1"/>
          <p:nvPr>
            <p:ph type="body" sz="half" idx="1"/>
          </p:nvPr>
        </p:nvSpPr>
        <p:spPr>
          <a:xfrm>
            <a:off x="838200" y="1950953"/>
            <a:ext cx="5181600" cy="4162430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7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>
              <a:spcBef>
                <a:spcPts val="700"/>
              </a:spcBef>
              <a:buSzTx/>
              <a:buNone/>
              <a:defRPr sz="2400"/>
            </a:pPr>
          </a:p>
          <a:p>
            <a:pPr marL="0" indent="0">
              <a:spcBef>
                <a:spcPts val="7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13  Samuel tomó el cuerno del aceite y lo ungió en medio de sus hermanos. A partir de aquel día vino sobre David el espíritu de Jehová. Se levantó luego Samuel y regresó a Ramá.</a:t>
            </a:r>
          </a:p>
        </p:txBody>
      </p:sp>
      <p:sp>
        <p:nvSpPr>
          <p:cNvPr id="139" name="Content Placeholder 11"/>
          <p:cNvSpPr txBox="1"/>
          <p:nvPr/>
        </p:nvSpPr>
        <p:spPr>
          <a:xfrm>
            <a:off x="6217920" y="1950953"/>
            <a:ext cx="5090162" cy="4162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  <a:endParaRPr>
              <a:latin typeface="+mn-lt"/>
              <a:ea typeface="+mn-ea"/>
              <a:cs typeface="+mn-cs"/>
              <a:sym typeface="Aptos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+mn-lt"/>
                <a:ea typeface="+mn-ea"/>
                <a:cs typeface="+mn-cs"/>
                <a:sym typeface="Aptos"/>
              </a:defRPr>
            </a:pPr>
          </a:p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13  En seguida Samuel tomó el recipiente con aceite, y en presencia de sus hermanos consagró como rey al joven, que se llamaba David. A partir de aquel momento, el espíritu del Señor se apoderó de él. Después Samuel se despidió y se fue a Ramá.</a:t>
            </a:r>
          </a:p>
        </p:txBody>
      </p:sp>
      <p:sp>
        <p:nvSpPr>
          <p:cNvPr id="140" name="TextBox 1"/>
          <p:cNvSpPr txBox="1"/>
          <p:nvPr/>
        </p:nvSpPr>
        <p:spPr>
          <a:xfrm>
            <a:off x="5049958" y="1153929"/>
            <a:ext cx="6000001" cy="4521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1 Samuel 16.13</a:t>
            </a:r>
          </a:p>
        </p:txBody>
      </p:sp>
      <p:pic>
        <p:nvPicPr>
          <p:cNvPr id="14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7" y="6027818"/>
            <a:ext cx="1989683" cy="783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71"/>
          <a:stretch>
            <a:fillRect/>
          </a:stretch>
        </p:blipFill>
        <p:spPr>
          <a:xfrm>
            <a:off x="17" y="1280"/>
            <a:ext cx="12191984" cy="5893002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Content Placeholder 7"/>
          <p:cNvSpPr txBox="1"/>
          <p:nvPr>
            <p:ph type="body" idx="1"/>
          </p:nvPr>
        </p:nvSpPr>
        <p:spPr>
          <a:xfrm>
            <a:off x="838200" y="2163749"/>
            <a:ext cx="10515600" cy="3914777"/>
          </a:xfrm>
          <a:prstGeom prst="rect">
            <a:avLst/>
          </a:prstGeom>
        </p:spPr>
        <p:txBody>
          <a:bodyPr anchor="ctr"/>
          <a:lstStyle/>
          <a:p>
            <a:pPr marL="342900" indent="-342900">
              <a:defRPr sz="2600">
                <a:latin typeface="Cambria"/>
                <a:ea typeface="Cambria"/>
                <a:cs typeface="Cambria"/>
                <a:sym typeface="Cambria"/>
              </a:defRPr>
            </a:pPr>
            <a:r>
              <a:t>A veces, en situaciones de crisis, podemos estar desafiados a responder a encomiendas restauradoras que desafían nuestra zona de confort, que nos anuncian de diversas maneras que tendremos que enfrentar fuerzas retardatarias y amenazantes para poder cumplir con la tarea.</a:t>
            </a:r>
          </a:p>
          <a:p>
            <a:pPr marL="342900" indent="-342900">
              <a:defRPr sz="2600">
                <a:latin typeface="Cambria"/>
                <a:ea typeface="Cambria"/>
                <a:cs typeface="Cambria"/>
                <a:sym typeface="Cambria"/>
              </a:defRPr>
            </a:pPr>
            <a:r>
              <a:t>Las acciones de Samuel nos pueden recordar momentos en los cuales, ya sea de forma individual o colectiva, hemos tenido que fortalecernos emocional y espiritualmente para cumplir con las encomiendas de Dios utilizando la prudencia y los recursos estratégicos que nos permitan adelantarlas.</a:t>
            </a:r>
          </a:p>
        </p:txBody>
      </p:sp>
      <p:pic>
        <p:nvPicPr>
          <p:cNvPr id="14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7" y="6027818"/>
            <a:ext cx="1989683" cy="783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71"/>
          <a:stretch>
            <a:fillRect/>
          </a:stretch>
        </p:blipFill>
        <p:spPr>
          <a:xfrm>
            <a:off x="17" y="1280"/>
            <a:ext cx="12191984" cy="5893002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Content Placeholder 7"/>
          <p:cNvSpPr txBox="1"/>
          <p:nvPr>
            <p:ph type="body" idx="1"/>
          </p:nvPr>
        </p:nvSpPr>
        <p:spPr>
          <a:xfrm>
            <a:off x="838200" y="2163749"/>
            <a:ext cx="10515600" cy="3914777"/>
          </a:xfrm>
          <a:prstGeom prst="rect">
            <a:avLst/>
          </a:prstGeom>
        </p:spPr>
        <p:txBody>
          <a:bodyPr anchor="ctr"/>
          <a:lstStyle/>
          <a:p>
            <a:pPr marL="342900" indent="-342900"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No siempre, al momento de cumplir con las tareas que pueden ser beneficiosas para otros, la respuesta va a ser de beneplácito, receptividad o celebración.</a:t>
            </a:r>
          </a:p>
          <a:p>
            <a:pPr marL="342900" indent="-342900"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En ocasiones, la confusión y el desconocimiento hace que los que van a ser beneficiados duden de las intenciones de quienes les quieren favorecer.</a:t>
            </a:r>
          </a:p>
          <a:p>
            <a:pPr marL="342900" indent="-342900"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Un principio fundamental de la fe que se plantea en esta narrativa bíblica y que sería luego ampliado extensamente en el ministerio de Jesús, consiste en no depender de la apariencia externa como elemento de comprobación de lo que agrada a Dios. Dios se revela y actúa desde otros puntos de partida, a veces imperceptibles al ojo humano.</a:t>
            </a:r>
          </a:p>
        </p:txBody>
      </p:sp>
      <p:pic>
        <p:nvPicPr>
          <p:cNvPr id="14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7" y="6027818"/>
            <a:ext cx="1989683" cy="783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49"/>
          <a:stretch>
            <a:fillRect/>
          </a:stretch>
        </p:blipFill>
        <p:spPr>
          <a:xfrm>
            <a:off x="17" y="1281"/>
            <a:ext cx="12191984" cy="5894422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Content Placeholder 4"/>
          <p:cNvSpPr txBox="1"/>
          <p:nvPr>
            <p:ph type="body" idx="1"/>
          </p:nvPr>
        </p:nvSpPr>
        <p:spPr>
          <a:xfrm>
            <a:off x="838200" y="2000249"/>
            <a:ext cx="10515600" cy="3943352"/>
          </a:xfrm>
          <a:prstGeom prst="rect">
            <a:avLst/>
          </a:prstGeom>
        </p:spPr>
        <p:txBody>
          <a:bodyPr anchor="ctr"/>
          <a:lstStyle>
            <a:lvl1pPr marL="0" indent="0">
              <a:buSzTx/>
              <a:buNone/>
              <a:defRPr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/>
            <a:r>
              <a:t>Señor que nos amas y conoces nuestras limitaciones y temores, ayúdanos a reconocer y entender los momentos en que tú traes encomiendas a nuestras vidas que pueden sacudir nuestra zona de confort. Danos la sabiduría para entender de qué manera vamos a realizar la tarea que nos pides, de manera que podamos vencer las resistencias que otros puedan plantear. Ayúdanos a discernir, más allá de las apariencias externas, a aquellos que tú has escogido para una encomienda importante. En Jesucristo oramos. Amén.</a:t>
            </a:r>
          </a:p>
        </p:txBody>
      </p:sp>
      <p:pic>
        <p:nvPicPr>
          <p:cNvPr id="153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7" y="6027818"/>
            <a:ext cx="1989683" cy="783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Aptos"/>
        <a:ea typeface="Aptos"/>
        <a:cs typeface="Aptos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Aptos"/>
        <a:ea typeface="Aptos"/>
        <a:cs typeface="Aptos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