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D8"/>
          </a:solidFill>
        </a:fill>
      </a:tcStyle>
    </a:wholeTbl>
    <a:band2H>
      <a:tcTxStyle b="def" i="def"/>
      <a:tcStyle>
        <a:tcBdr/>
        <a:fill>
          <a:solidFill>
            <a:srgbClr val="E7E9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3CB"/>
          </a:solidFill>
        </a:fill>
      </a:tcStyle>
    </a:wholeTbl>
    <a:band2H>
      <a:tcTxStyle b="def" i="def"/>
      <a:tcStyle>
        <a:tcBdr/>
        <a:fill>
          <a:solidFill>
            <a:srgbClr val="E7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1CC"/>
          </a:solidFill>
        </a:fill>
      </a:tcStyle>
    </a:wholeTbl>
    <a:band2H>
      <a:tcTxStyle b="def" i="def"/>
      <a:tcStyle>
        <a:tcBdr/>
        <a:fill>
          <a:solidFill>
            <a:srgbClr val="E8F0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ptos"/>
      </a:defRPr>
    </a:lvl1pPr>
    <a:lvl2pPr indent="228600" latinLnBrk="0">
      <a:defRPr sz="1200">
        <a:latin typeface="+mj-lt"/>
        <a:ea typeface="+mj-ea"/>
        <a:cs typeface="+mj-cs"/>
        <a:sym typeface="Aptos"/>
      </a:defRPr>
    </a:lvl2pPr>
    <a:lvl3pPr indent="457200" latinLnBrk="0">
      <a:defRPr sz="1200">
        <a:latin typeface="+mj-lt"/>
        <a:ea typeface="+mj-ea"/>
        <a:cs typeface="+mj-cs"/>
        <a:sym typeface="Aptos"/>
      </a:defRPr>
    </a:lvl3pPr>
    <a:lvl4pPr indent="685800" latinLnBrk="0">
      <a:defRPr sz="1200">
        <a:latin typeface="+mj-lt"/>
        <a:ea typeface="+mj-ea"/>
        <a:cs typeface="+mj-cs"/>
        <a:sym typeface="Aptos"/>
      </a:defRPr>
    </a:lvl4pPr>
    <a:lvl5pPr indent="914400" latinLnBrk="0">
      <a:defRPr sz="1200">
        <a:latin typeface="+mj-lt"/>
        <a:ea typeface="+mj-ea"/>
        <a:cs typeface="+mj-cs"/>
        <a:sym typeface="Aptos"/>
      </a:defRPr>
    </a:lvl5pPr>
    <a:lvl6pPr indent="1143000" latinLnBrk="0">
      <a:defRPr sz="1200">
        <a:latin typeface="+mj-lt"/>
        <a:ea typeface="+mj-ea"/>
        <a:cs typeface="+mj-cs"/>
        <a:sym typeface="Aptos"/>
      </a:defRPr>
    </a:lvl6pPr>
    <a:lvl7pPr indent="1371600" latinLnBrk="0">
      <a:defRPr sz="1200">
        <a:latin typeface="+mj-lt"/>
        <a:ea typeface="+mj-ea"/>
        <a:cs typeface="+mj-cs"/>
        <a:sym typeface="Aptos"/>
      </a:defRPr>
    </a:lvl7pPr>
    <a:lvl8pPr indent="1600200" latinLnBrk="0">
      <a:defRPr sz="1200">
        <a:latin typeface="+mj-lt"/>
        <a:ea typeface="+mj-ea"/>
        <a:cs typeface="+mj-cs"/>
        <a:sym typeface="Aptos"/>
      </a:defRPr>
    </a:lvl8pPr>
    <a:lvl9pPr indent="1828800" latinLnBrk="0">
      <a:defRPr sz="1200">
        <a:latin typeface="+mj-lt"/>
        <a:ea typeface="+mj-ea"/>
        <a:cs typeface="+mj-cs"/>
        <a:sym typeface="Aptos"/>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9"/>
          </a:xfrm>
          <a:prstGeom prst="rect">
            <a:avLst/>
          </a:prstGeom>
        </p:spPr>
        <p:txBody>
          <a:bodyPr/>
          <a:lstStyle>
            <a:lvl1pPr marL="0" indent="0">
              <a:buSzTx/>
              <a:buFontTx/>
              <a:buNone/>
              <a:defRPr sz="2400">
                <a:solidFill>
                  <a:srgbClr val="757575"/>
                </a:solidFill>
              </a:defRPr>
            </a:lvl1pPr>
            <a:lvl2pPr marL="0" indent="0">
              <a:buSzTx/>
              <a:buFontTx/>
              <a:buNone/>
              <a:defRPr sz="2400">
                <a:solidFill>
                  <a:srgbClr val="757575"/>
                </a:solidFill>
              </a:defRPr>
            </a:lvl2pPr>
            <a:lvl3pPr marL="0" indent="0">
              <a:buSzTx/>
              <a:buFontTx/>
              <a:buNone/>
              <a:defRPr sz="2400">
                <a:solidFill>
                  <a:srgbClr val="757575"/>
                </a:solidFill>
              </a:defRPr>
            </a:lvl3pPr>
            <a:lvl4pPr marL="0" indent="0">
              <a:buSzTx/>
              <a:buFontTx/>
              <a:buNone/>
              <a:defRPr sz="2400">
                <a:solidFill>
                  <a:srgbClr val="757575"/>
                </a:solidFill>
              </a:defRPr>
            </a:lvl4pPr>
            <a:lvl5pPr marL="0" indent="0">
              <a:buSzTx/>
              <a:buFontTx/>
              <a:buNone/>
              <a:defRPr sz="2400">
                <a:solidFill>
                  <a:srgbClr val="757575"/>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2"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80147" y="6404293"/>
            <a:ext cx="273654" cy="269239"/>
          </a:xfrm>
          <a:prstGeom prst="rect">
            <a:avLst/>
          </a:prstGeom>
          <a:ln w="12700">
            <a:miter lim="400000"/>
          </a:ln>
        </p:spPr>
        <p:txBody>
          <a:bodyPr wrap="none" lIns="45718" tIns="45718" rIns="45718" bIns="45718" anchor="ctr">
            <a:spAutoFit/>
          </a:bodyPr>
          <a:lstStyle>
            <a:lvl1pPr algn="r">
              <a:defRPr sz="1200">
                <a:solidFill>
                  <a:srgbClr val="757575"/>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foto A34 V2- PPT size.jpg" descr="foto A34 V2- PPT size.jpg"/>
          <p:cNvPicPr>
            <a:picLocks noChangeAspect="1"/>
          </p:cNvPicPr>
          <p:nvPr/>
        </p:nvPicPr>
        <p:blipFill>
          <a:blip r:embed="rId2">
            <a:alphaModFix amt="33571"/>
            <a:extLst/>
          </a:blip>
          <a:stretch>
            <a:fillRect/>
          </a:stretch>
        </p:blipFill>
        <p:spPr>
          <a:xfrm>
            <a:off x="-18376" y="-1119646"/>
            <a:ext cx="12228752" cy="8731330"/>
          </a:xfrm>
          <a:prstGeom prst="rect">
            <a:avLst/>
          </a:prstGeom>
          <a:ln w="12700">
            <a:miter lim="400000"/>
          </a:ln>
        </p:spPr>
      </p:pic>
      <p:sp>
        <p:nvSpPr>
          <p:cNvPr id="95" name="Title 1"/>
          <p:cNvSpPr txBox="1"/>
          <p:nvPr>
            <p:ph type="ctrTitle"/>
          </p:nvPr>
        </p:nvSpPr>
        <p:spPr>
          <a:xfrm>
            <a:off x="1524000" y="1122362"/>
            <a:ext cx="7472854" cy="1655761"/>
          </a:xfrm>
          <a:prstGeom prst="rect">
            <a:avLst/>
          </a:prstGeom>
        </p:spPr>
        <p:txBody>
          <a:bodyPr anchor="t"/>
          <a:lstStyle/>
          <a:p>
            <a:pPr algn="l" defTabSz="886966">
              <a:defRPr sz="3600">
                <a:solidFill>
                  <a:srgbClr val="6E76A1"/>
                </a:solidFill>
                <a:latin typeface="Futura Bold"/>
                <a:ea typeface="Futura Bold"/>
                <a:cs typeface="Futura Bold"/>
                <a:sym typeface="Futura Bold"/>
              </a:defRPr>
            </a:pPr>
            <a:r>
              <a:rPr>
                <a:solidFill>
                  <a:srgbClr val="5F2748"/>
                </a:solidFill>
              </a:rPr>
              <a:t>Lección 18</a:t>
            </a:r>
            <a:br/>
            <a:r>
              <a:rPr>
                <a:solidFill>
                  <a:srgbClr val="175C52"/>
                </a:solidFill>
              </a:rPr>
              <a:t>AMÓS</a:t>
            </a:r>
            <a:endParaRPr>
              <a:solidFill>
                <a:srgbClr val="C8334A"/>
              </a:solidFill>
            </a:endParaRPr>
          </a:p>
          <a:p>
            <a:pPr algn="l" defTabSz="886966">
              <a:defRPr sz="3600">
                <a:solidFill>
                  <a:srgbClr val="6E76A1"/>
                </a:solidFill>
                <a:latin typeface="Futura Bold"/>
                <a:ea typeface="Futura Bold"/>
                <a:cs typeface="Futura Bold"/>
                <a:sym typeface="Futura Bold"/>
              </a:defRPr>
            </a:pPr>
            <a:r>
              <a:rPr sz="1800">
                <a:solidFill>
                  <a:srgbClr val="0D0D0D"/>
                </a:solidFill>
              </a:rPr>
              <a:t>Amós 1.1; 2.11-12; 3.7-8; 7.10-15</a:t>
            </a:r>
          </a:p>
        </p:txBody>
      </p:sp>
      <p:sp>
        <p:nvSpPr>
          <p:cNvPr id="96" name="Subtitle 2"/>
          <p:cNvSpPr txBox="1"/>
          <p:nvPr>
            <p:ph type="subTitle" sz="quarter" idx="1"/>
          </p:nvPr>
        </p:nvSpPr>
        <p:spPr>
          <a:xfrm>
            <a:off x="1524000" y="2778125"/>
            <a:ext cx="7472854" cy="1655761"/>
          </a:xfrm>
          <a:prstGeom prst="rect">
            <a:avLst/>
          </a:prstGeom>
        </p:spPr>
        <p:txBody>
          <a:bodyPr/>
          <a:lstStyle/>
          <a:p>
            <a:pPr algn="l">
              <a:lnSpc>
                <a:spcPct val="100000"/>
              </a:lnSpc>
              <a:spcBef>
                <a:spcPts val="0"/>
              </a:spcBef>
              <a:defRPr sz="2000">
                <a:latin typeface="Cambria"/>
                <a:ea typeface="Cambria"/>
                <a:cs typeface="Cambria"/>
                <a:sym typeface="Cambria"/>
              </a:defRPr>
            </a:pPr>
            <a:r>
              <a:t>«Y Jehová me tomó de detrás del ganado, y me dijo: “Ve y profetiza a mi pueblo Israel”». </a:t>
            </a:r>
          </a:p>
          <a:p>
            <a:pPr algn="r">
              <a:lnSpc>
                <a:spcPct val="100000"/>
              </a:lnSpc>
              <a:spcBef>
                <a:spcPts val="0"/>
              </a:spcBef>
              <a:defRPr sz="2000">
                <a:latin typeface="Cambria"/>
                <a:ea typeface="Cambria"/>
                <a:cs typeface="Cambria"/>
                <a:sym typeface="Cambria"/>
              </a:defRPr>
            </a:pPr>
            <a:r>
              <a:t>Amós 7.15 </a:t>
            </a:r>
          </a:p>
        </p:txBody>
      </p:sp>
      <p:pic>
        <p:nvPicPr>
          <p:cNvPr id="97" name="Image" descr="Image"/>
          <p:cNvPicPr>
            <a:picLocks noChangeAspect="1"/>
          </p:cNvPicPr>
          <p:nvPr/>
        </p:nvPicPr>
        <p:blipFill>
          <a:blip r:embed="rId3">
            <a:extLst/>
          </a:blip>
          <a:stretch>
            <a:fillRect/>
          </a:stretch>
        </p:blipFill>
        <p:spPr>
          <a:xfrm>
            <a:off x="1613476" y="5245611"/>
            <a:ext cx="5187125" cy="136142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3" name="Picture 5" descr="Picture 5"/>
          <p:cNvPicPr>
            <a:picLocks noChangeAspect="1"/>
          </p:cNvPicPr>
          <p:nvPr/>
        </p:nvPicPr>
        <p:blipFill>
          <a:blip r:embed="rId2">
            <a:extLst/>
          </a:blip>
          <a:srcRect l="0" t="0" r="0" b="14071"/>
          <a:stretch>
            <a:fillRect/>
          </a:stretch>
        </p:blipFill>
        <p:spPr>
          <a:xfrm>
            <a:off x="18" y="1281"/>
            <a:ext cx="12191982" cy="5893000"/>
          </a:xfrm>
          <a:prstGeom prst="rect">
            <a:avLst/>
          </a:prstGeom>
          <a:ln w="12700">
            <a:miter lim="400000"/>
          </a:ln>
        </p:spPr>
      </p:pic>
      <p:sp>
        <p:nvSpPr>
          <p:cNvPr id="144" name="Content Placeholder 7"/>
          <p:cNvSpPr txBox="1"/>
          <p:nvPr>
            <p:ph type="body" idx="1"/>
          </p:nvPr>
        </p:nvSpPr>
        <p:spPr>
          <a:xfrm>
            <a:off x="838200" y="2163750"/>
            <a:ext cx="10515600" cy="3914776"/>
          </a:xfrm>
          <a:prstGeom prst="rect">
            <a:avLst/>
          </a:prstGeom>
        </p:spPr>
        <p:txBody>
          <a:bodyPr anchor="ctr"/>
          <a:lstStyle/>
          <a:p>
            <a:pPr marL="228599" indent="-228599">
              <a:defRPr sz="3000">
                <a:latin typeface="Cambria"/>
                <a:ea typeface="Cambria"/>
                <a:cs typeface="Cambria"/>
                <a:sym typeface="Cambria"/>
              </a:defRPr>
            </a:pPr>
            <a:r>
              <a:t>Siendo Amós un simple pastor de Tecoa, respondió con fidelidad al llamado de Dios que lo mandaba a profetizar a Israel en los días de Jeroboam II, gobernante que había puesto de lado los mandamientos de Jehová y estaba siguiendo la idolatría de las naciones circundantes. </a:t>
            </a:r>
          </a:p>
          <a:p>
            <a:pPr marL="228599" indent="-228599">
              <a:defRPr sz="3000">
                <a:latin typeface="Cambria"/>
                <a:ea typeface="Cambria"/>
                <a:cs typeface="Cambria"/>
                <a:sym typeface="Cambria"/>
              </a:defRPr>
            </a:pPr>
            <a:r>
              <a:t>Amós tuvo valor para afrontar las amenazas que le hicieron a través del Sacerdote Amasías por profetizar lo que Dios le mandó a comunicar a Israel. </a:t>
            </a:r>
          </a:p>
        </p:txBody>
      </p:sp>
      <p:pic>
        <p:nvPicPr>
          <p:cNvPr id="14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7"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48" name="Content Placeholder 7"/>
          <p:cNvSpPr txBox="1"/>
          <p:nvPr>
            <p:ph type="body" idx="1"/>
          </p:nvPr>
        </p:nvSpPr>
        <p:spPr>
          <a:xfrm>
            <a:off x="838200" y="2176211"/>
            <a:ext cx="10515600" cy="3914776"/>
          </a:xfrm>
          <a:prstGeom prst="rect">
            <a:avLst/>
          </a:prstGeom>
        </p:spPr>
        <p:txBody>
          <a:bodyPr anchor="ctr"/>
          <a:lstStyle/>
          <a:p>
            <a:pPr>
              <a:defRPr>
                <a:latin typeface="Cambria"/>
                <a:ea typeface="Cambria"/>
                <a:cs typeface="Cambria"/>
                <a:sym typeface="Cambria"/>
              </a:defRPr>
            </a:pPr>
            <a:r>
              <a:t>El objetivo de la profecía es comunicar la voluntad de Dios a su pueblo para que ellos puedan conocerla y cumplirla.</a:t>
            </a:r>
          </a:p>
          <a:p>
            <a:pPr>
              <a:defRPr>
                <a:latin typeface="Cambria"/>
                <a:ea typeface="Cambria"/>
                <a:cs typeface="Cambria"/>
                <a:sym typeface="Cambria"/>
              </a:defRPr>
            </a:pPr>
            <a:r>
              <a:t>El propósito de la profecía se cumplió en Cristo, que además nos envió el Espíritu Santo para que tengamos el poder para dar testimonio fiel de la voluntad de Dios a través de nuestras palabras y conductas.</a:t>
            </a:r>
          </a:p>
        </p:txBody>
      </p:sp>
      <p:pic>
        <p:nvPicPr>
          <p:cNvPr id="14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1" name="Picture 2" descr="Picture 2"/>
          <p:cNvPicPr>
            <a:picLocks noChangeAspect="1"/>
          </p:cNvPicPr>
          <p:nvPr/>
        </p:nvPicPr>
        <p:blipFill>
          <a:blip r:embed="rId2">
            <a:extLst/>
          </a:blip>
          <a:srcRect l="0" t="0" r="0" b="14049"/>
          <a:stretch>
            <a:fillRect/>
          </a:stretch>
        </p:blipFill>
        <p:spPr>
          <a:xfrm>
            <a:off x="18" y="1281"/>
            <a:ext cx="12191982" cy="5894422"/>
          </a:xfrm>
          <a:prstGeom prst="rect">
            <a:avLst/>
          </a:prstGeom>
          <a:ln w="12700">
            <a:miter lim="400000"/>
          </a:ln>
        </p:spPr>
      </p:pic>
      <p:sp>
        <p:nvSpPr>
          <p:cNvPr id="152" name="Content Placeholder 4"/>
          <p:cNvSpPr txBox="1"/>
          <p:nvPr>
            <p:ph type="body" idx="1"/>
          </p:nvPr>
        </p:nvSpPr>
        <p:spPr>
          <a:xfrm>
            <a:off x="838200" y="2254249"/>
            <a:ext cx="10515600" cy="3943352"/>
          </a:xfrm>
          <a:prstGeom prst="rect">
            <a:avLst/>
          </a:prstGeom>
        </p:spPr>
        <p:txBody>
          <a:bodyPr anchor="ctr"/>
          <a:lstStyle>
            <a:lvl1pPr marL="0" indent="0">
              <a:buSzTx/>
              <a:buNone/>
              <a:defRPr>
                <a:latin typeface="Cambria"/>
                <a:ea typeface="Cambria"/>
                <a:cs typeface="Cambria"/>
                <a:sym typeface="Cambria"/>
              </a:defRPr>
            </a:lvl1pPr>
          </a:lstStyle>
          <a:p>
            <a:pPr/>
            <a:r>
              <a:t>Amantísimo Padre celestial, gracias porque en Cristo, tu Hijo, nos has llamado a ser parte de tu pueblo, que vive conforme a tu Palabra. Gracias porque nos has revelado tu amor y tu verdad que obran a favor de nuestra salvación y nos dan la oportunidad de ser testigos de tu obra redentora. En estos tiempos de quebrantos para nuestro pueblo, capacítanos para que podamos romper toda atadura con el pecado y testimoniar la libertad cristiana con el poder del Espíritu Santo. Amén. </a:t>
            </a:r>
          </a:p>
        </p:txBody>
      </p:sp>
      <p:pic>
        <p:nvPicPr>
          <p:cNvPr id="153"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9" name="Picture 5" descr="Picture 5"/>
          <p:cNvPicPr>
            <a:picLocks noChangeAspect="1"/>
          </p:cNvPicPr>
          <p:nvPr/>
        </p:nvPicPr>
        <p:blipFill>
          <a:blip r:embed="rId2">
            <a:extLst/>
          </a:blip>
          <a:srcRect l="0" t="0" r="0" b="14263"/>
          <a:stretch>
            <a:fillRect/>
          </a:stretch>
        </p:blipFill>
        <p:spPr>
          <a:xfrm>
            <a:off x="0" y="-1"/>
            <a:ext cx="12192000" cy="5879798"/>
          </a:xfrm>
          <a:prstGeom prst="rect">
            <a:avLst/>
          </a:prstGeom>
          <a:ln w="12700">
            <a:miter lim="400000"/>
          </a:ln>
        </p:spPr>
      </p:pic>
      <p:sp>
        <p:nvSpPr>
          <p:cNvPr id="100" name="Content Placeholder 7"/>
          <p:cNvSpPr txBox="1"/>
          <p:nvPr>
            <p:ph type="body" idx="1"/>
          </p:nvPr>
        </p:nvSpPr>
        <p:spPr>
          <a:xfrm>
            <a:off x="838200" y="2000250"/>
            <a:ext cx="10515600" cy="3929065"/>
          </a:xfrm>
          <a:prstGeom prst="rect">
            <a:avLst/>
          </a:prstGeom>
        </p:spPr>
        <p:txBody>
          <a:bodyPr anchor="ctr"/>
          <a:lstStyle/>
          <a:p>
            <a:pPr>
              <a:defRPr sz="2900">
                <a:latin typeface="Cambria"/>
                <a:ea typeface="Cambria"/>
                <a:cs typeface="Cambria"/>
                <a:sym typeface="Cambria"/>
              </a:defRPr>
            </a:pPr>
            <a:r>
              <a:t>Amós fue un profeta determinado a reclamar la adoración a Dios y obediencia a su ley.</a:t>
            </a:r>
          </a:p>
          <a:p>
            <a:pPr>
              <a:defRPr sz="2900">
                <a:latin typeface="Cambria"/>
                <a:ea typeface="Cambria"/>
                <a:cs typeface="Cambria"/>
                <a:sym typeface="Cambria"/>
              </a:defRPr>
            </a:pPr>
            <a:r>
              <a:t>La profecía se inició en el Antiguo Testamento, por hombres elegidos por Dios, para revelar a Israel su propósito redentor para con el pueblo de Israel.</a:t>
            </a:r>
          </a:p>
          <a:p>
            <a:pPr>
              <a:defRPr sz="2900">
                <a:latin typeface="Cambria"/>
                <a:ea typeface="Cambria"/>
                <a:cs typeface="Cambria"/>
                <a:sym typeface="Cambria"/>
              </a:defRPr>
            </a:pPr>
            <a:r>
              <a:t>El propósito redentor de Dios se cumplió plenamente en Cristo, que vino a ser el Salvador para todo el mundo, como lo enseña el Nuevo Testamento.</a:t>
            </a:r>
          </a:p>
        </p:txBody>
      </p:sp>
      <p:pic>
        <p:nvPicPr>
          <p:cNvPr id="10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3" name="Picture 13" descr="Picture 13"/>
          <p:cNvPicPr>
            <a:picLocks noChangeAspect="1"/>
          </p:cNvPicPr>
          <p:nvPr/>
        </p:nvPicPr>
        <p:blipFill>
          <a:blip r:embed="rId2">
            <a:extLst/>
          </a:blip>
          <a:srcRect l="0" t="0" r="0" b="16105"/>
          <a:stretch>
            <a:fillRect/>
          </a:stretch>
        </p:blipFill>
        <p:spPr>
          <a:xfrm>
            <a:off x="0" y="-3"/>
            <a:ext cx="12192000" cy="5753496"/>
          </a:xfrm>
          <a:prstGeom prst="rect">
            <a:avLst/>
          </a:prstGeom>
          <a:ln w="12700">
            <a:miter lim="400000"/>
          </a:ln>
        </p:spPr>
      </p:pic>
      <p:sp>
        <p:nvSpPr>
          <p:cNvPr id="104" name="Content Placeholder 15"/>
          <p:cNvSpPr txBox="1"/>
          <p:nvPr>
            <p:ph type="body" idx="1"/>
          </p:nvPr>
        </p:nvSpPr>
        <p:spPr>
          <a:xfrm>
            <a:off x="838200" y="2112688"/>
            <a:ext cx="10515600" cy="3943351"/>
          </a:xfrm>
          <a:prstGeom prst="rect">
            <a:avLst/>
          </a:prstGeom>
        </p:spPr>
        <p:txBody>
          <a:bodyPr anchor="ctr"/>
          <a:lstStyle/>
          <a:p>
            <a:pPr>
              <a:defRPr sz="2900">
                <a:latin typeface="Cambria"/>
                <a:ea typeface="Cambria"/>
                <a:cs typeface="Cambria"/>
                <a:sym typeface="Cambria"/>
              </a:defRPr>
            </a:pPr>
          </a:p>
        </p:txBody>
      </p:sp>
      <p:pic>
        <p:nvPicPr>
          <p:cNvPr id="10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7" name="Picture 8" descr="Picture 8"/>
          <p:cNvPicPr>
            <a:picLocks noChangeAspect="1"/>
          </p:cNvPicPr>
          <p:nvPr/>
        </p:nvPicPr>
        <p:blipFill>
          <a:blip r:embed="rId2">
            <a:extLst/>
          </a:blip>
          <a:srcRect l="0" t="0" r="0" b="14076"/>
          <a:stretch>
            <a:fillRect/>
          </a:stretch>
        </p:blipFill>
        <p:spPr>
          <a:xfrm>
            <a:off x="0" y="0"/>
            <a:ext cx="12192000" cy="5892549"/>
          </a:xfrm>
          <a:prstGeom prst="rect">
            <a:avLst/>
          </a:prstGeom>
          <a:ln w="12700">
            <a:miter lim="400000"/>
          </a:ln>
        </p:spPr>
      </p:pic>
      <p:sp>
        <p:nvSpPr>
          <p:cNvPr id="108" name="Content Placeholder 10"/>
          <p:cNvSpPr txBox="1"/>
          <p:nvPr>
            <p:ph type="body" sz="half" idx="1"/>
          </p:nvPr>
        </p:nvSpPr>
        <p:spPr>
          <a:xfrm>
            <a:off x="838200" y="1950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1 Las palabras de Amós, que fue uno de los pastores de Tecoa, que profetizó acerca de Israel en días de Uzías, rey de Judá, y en días de Jeroboam hijo de Joás, rey de Israel, dos años antes del terremoto.</a:t>
            </a:r>
          </a:p>
        </p:txBody>
      </p:sp>
      <p:sp>
        <p:nvSpPr>
          <p:cNvPr id="109" name="Content Placeholder 11"/>
          <p:cNvSpPr txBox="1"/>
          <p:nvPr/>
        </p:nvSpPr>
        <p:spPr>
          <a:xfrm>
            <a:off x="6217920" y="1950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13816">
              <a:lnSpc>
                <a:spcPct val="90000"/>
              </a:lnSpc>
              <a:spcBef>
                <a:spcPts val="800"/>
              </a:spcBef>
              <a:defRPr sz="2300">
                <a:latin typeface="Cambria"/>
                <a:ea typeface="Cambria"/>
                <a:cs typeface="Cambria"/>
                <a:sym typeface="Cambria"/>
              </a:defRPr>
            </a:pPr>
            <a:r>
              <a:t>VP</a:t>
            </a:r>
          </a:p>
          <a:p>
            <a:pPr>
              <a:defRPr sz="2800">
                <a:solidFill>
                  <a:srgbClr val="57350B"/>
                </a:solidFill>
                <a:latin typeface="Futura Medium"/>
                <a:ea typeface="Futura Medium"/>
                <a:cs typeface="Futura Medium"/>
                <a:sym typeface="Futura Medium"/>
              </a:defRPr>
            </a:pPr>
          </a:p>
          <a:p>
            <a:pPr defTabSz="813816">
              <a:lnSpc>
                <a:spcPct val="90000"/>
              </a:lnSpc>
              <a:spcBef>
                <a:spcPts val="800"/>
              </a:spcBef>
              <a:defRPr sz="2300">
                <a:latin typeface="Cambria"/>
                <a:ea typeface="Cambria"/>
                <a:cs typeface="Cambria"/>
                <a:sym typeface="Cambria"/>
              </a:defRPr>
            </a:pPr>
            <a:r>
              <a:t>1 Éste es el mensaje que Amós, pastor de ovejas del poblado de Tecoa, recibió de parte de Dios acerca de Israel, dos años antes del terremoto, en tiempos de Ozías, rey de Judá, y de Jeroboam, hijo de Joás, rey de Israel.</a:t>
            </a:r>
          </a:p>
        </p:txBody>
      </p:sp>
      <p:sp>
        <p:nvSpPr>
          <p:cNvPr id="110" name="TextBox 1"/>
          <p:cNvSpPr txBox="1"/>
          <p:nvPr/>
        </p:nvSpPr>
        <p:spPr>
          <a:xfrm>
            <a:off x="5049958" y="1153930"/>
            <a:ext cx="3790388"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Amós 1.1</a:t>
            </a:r>
          </a:p>
        </p:txBody>
      </p:sp>
      <p:pic>
        <p:nvPicPr>
          <p:cNvPr id="11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3" name="Picture 8" descr="Picture 8"/>
          <p:cNvPicPr>
            <a:picLocks noChangeAspect="1"/>
          </p:cNvPicPr>
          <p:nvPr/>
        </p:nvPicPr>
        <p:blipFill>
          <a:blip r:embed="rId2">
            <a:extLst/>
          </a:blip>
          <a:srcRect l="0" t="0" r="0" b="13834"/>
          <a:stretch>
            <a:fillRect/>
          </a:stretch>
        </p:blipFill>
        <p:spPr>
          <a:xfrm>
            <a:off x="0" y="73572"/>
            <a:ext cx="12192000" cy="5909134"/>
          </a:xfrm>
          <a:prstGeom prst="rect">
            <a:avLst/>
          </a:prstGeom>
          <a:ln w="12700">
            <a:miter lim="400000"/>
          </a:ln>
        </p:spPr>
      </p:pic>
      <p:sp>
        <p:nvSpPr>
          <p:cNvPr id="114" name="Content Placeholder 10"/>
          <p:cNvSpPr txBox="1"/>
          <p:nvPr>
            <p:ph type="body" sz="half" idx="1"/>
          </p:nvPr>
        </p:nvSpPr>
        <p:spPr>
          <a:xfrm>
            <a:off x="838200" y="2204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11  Y levanté profetas entre vuestros hijos y nazareos entre vuestros jóvenes.¿No es esto cierto, hijos de Israel?, dice Jehová.</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12  Mas vosotros disteis a beber vino a los nazareos, y a los profetas mandasteis diciendo: “No profeticéis.”</a:t>
            </a:r>
          </a:p>
        </p:txBody>
      </p:sp>
      <p:sp>
        <p:nvSpPr>
          <p:cNvPr id="115"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77240">
              <a:lnSpc>
                <a:spcPct val="90000"/>
              </a:lnSpc>
              <a:spcBef>
                <a:spcPts val="800"/>
              </a:spcBef>
              <a:defRPr sz="2300">
                <a:latin typeface="Cambria"/>
                <a:ea typeface="Cambria"/>
                <a:cs typeface="Cambria"/>
                <a:sym typeface="Cambria"/>
              </a:defRPr>
            </a:pPr>
            <a:r>
              <a:t>VP</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11 Y no pueden negar, israelitas, que de entre ustedes a algunos los hice profetas y a otros nazareos». El Señor lo afirma.</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12  «Pero ustedes obligaron a los nazareos a beber vino, y prohibieron a los profetas que hablaran en mi nombre.</a:t>
            </a:r>
          </a:p>
        </p:txBody>
      </p:sp>
      <p:sp>
        <p:nvSpPr>
          <p:cNvPr id="11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Amós 2.11-12</a:t>
            </a:r>
          </a:p>
        </p:txBody>
      </p:sp>
      <p:pic>
        <p:nvPicPr>
          <p:cNvPr id="11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Picture 8" descr="Picture 8"/>
          <p:cNvPicPr>
            <a:picLocks noChangeAspect="1"/>
          </p:cNvPicPr>
          <p:nvPr/>
        </p:nvPicPr>
        <p:blipFill>
          <a:blip r:embed="rId2">
            <a:extLst/>
          </a:blip>
          <a:srcRect l="0" t="0" r="0" b="14084"/>
          <a:stretch>
            <a:fillRect/>
          </a:stretch>
        </p:blipFill>
        <p:spPr>
          <a:xfrm>
            <a:off x="0" y="73572"/>
            <a:ext cx="12192000" cy="5891985"/>
          </a:xfrm>
          <a:prstGeom prst="rect">
            <a:avLst/>
          </a:prstGeom>
          <a:ln w="12700">
            <a:miter lim="400000"/>
          </a:ln>
        </p:spPr>
      </p:pic>
      <p:sp>
        <p:nvSpPr>
          <p:cNvPr id="120" name="Content Placeholder 10"/>
          <p:cNvSpPr txBox="1"/>
          <p:nvPr>
            <p:ph type="body" sz="half" idx="1"/>
          </p:nvPr>
        </p:nvSpPr>
        <p:spPr>
          <a:xfrm>
            <a:off x="838200" y="2204954"/>
            <a:ext cx="5181600" cy="4162428"/>
          </a:xfrm>
          <a:prstGeom prst="rect">
            <a:avLst/>
          </a:prstGeom>
        </p:spPr>
        <p:txBody>
          <a:bodyPr/>
          <a:lstStyle/>
          <a:p>
            <a:pPr marL="0" indent="0">
              <a:buSzTx/>
              <a:buNone/>
              <a:defRPr sz="2400">
                <a:latin typeface="Cambria"/>
                <a:ea typeface="Cambria"/>
                <a:cs typeface="Cambria"/>
                <a:sym typeface="Cambria"/>
              </a:defRPr>
            </a:pPr>
            <a:r>
              <a:t>RVR</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7  Porque no hará nada Jehová, el Señor, sin revelar su secreto a sus siervos los profetas.</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8  Si el león ruge, ¿quién no temerá? Si habla Jehová, el Señor, ¿quién no profetizará?</a:t>
            </a:r>
          </a:p>
        </p:txBody>
      </p:sp>
      <p:sp>
        <p:nvSpPr>
          <p:cNvPr id="121" name="Content Placeholder 11"/>
          <p:cNvSpPr txBox="1"/>
          <p:nvPr/>
        </p:nvSpPr>
        <p:spPr>
          <a:xfrm>
            <a:off x="6217920" y="2077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7 Nunca hace nada el Señor sin revelarlo a sus siervos los profetas. </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8  ¿Quién no tiembla de miedo, si el león ruge? ¿Quién no habla en nombre del Señor, si él lo ordena?</a:t>
            </a:r>
          </a:p>
        </p:txBody>
      </p:sp>
      <p:sp>
        <p:nvSpPr>
          <p:cNvPr id="12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Amós 3.7-8</a:t>
            </a:r>
          </a:p>
        </p:txBody>
      </p:sp>
      <p:pic>
        <p:nvPicPr>
          <p:cNvPr id="123" name="Image" descr="Image"/>
          <p:cNvPicPr>
            <a:picLocks noChangeAspect="1"/>
          </p:cNvPicPr>
          <p:nvPr/>
        </p:nvPicPr>
        <p:blipFill>
          <a:blip r:embed="rId3">
            <a:extLst/>
          </a:blip>
          <a:stretch>
            <a:fillRect/>
          </a:stretch>
        </p:blipFill>
        <p:spPr>
          <a:xfrm>
            <a:off x="10011238" y="6184015"/>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5"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26" name="Content Placeholder 10"/>
          <p:cNvSpPr txBox="1"/>
          <p:nvPr>
            <p:ph type="body" sz="half" idx="1"/>
          </p:nvPr>
        </p:nvSpPr>
        <p:spPr>
          <a:xfrm>
            <a:off x="838200" y="2204954"/>
            <a:ext cx="5181600" cy="4162428"/>
          </a:xfrm>
          <a:prstGeom prst="rect">
            <a:avLst/>
          </a:prstGeom>
        </p:spPr>
        <p:txBody>
          <a:bodyPr/>
          <a:lstStyle/>
          <a:p>
            <a:pPr marL="0" indent="0" defTabSz="824879">
              <a:spcBef>
                <a:spcPts val="800"/>
              </a:spcBef>
              <a:buSzTx/>
              <a:buNone/>
              <a:defRPr sz="2134">
                <a:latin typeface="Cambria"/>
                <a:ea typeface="Cambria"/>
                <a:cs typeface="Cambria"/>
                <a:sym typeface="Cambria"/>
              </a:defRPr>
            </a:pPr>
            <a:r>
              <a:t>RVR</a:t>
            </a:r>
          </a:p>
          <a:p>
            <a:pPr marL="0" indent="0" defTabSz="824879">
              <a:spcBef>
                <a:spcPts val="800"/>
              </a:spcBef>
              <a:buSzTx/>
              <a:buNone/>
              <a:defRPr sz="2134">
                <a:latin typeface="Cambria"/>
                <a:ea typeface="Cambria"/>
                <a:cs typeface="Cambria"/>
                <a:sym typeface="Cambria"/>
              </a:defRPr>
            </a:pPr>
          </a:p>
          <a:p>
            <a:pPr marL="0" indent="0" defTabSz="824879">
              <a:spcBef>
                <a:spcPts val="800"/>
              </a:spcBef>
              <a:buSzTx/>
              <a:buNone/>
              <a:defRPr sz="2328">
                <a:latin typeface="Cambria"/>
                <a:ea typeface="Cambria"/>
                <a:cs typeface="Cambria"/>
                <a:sym typeface="Cambria"/>
              </a:defRPr>
            </a:pPr>
            <a:r>
              <a:t>10 Entonces el sacerdote Amasías de Bet-el envió a decir a Jeroboam, rey de Israel: «Amós se ha levantado contra ti en medio de la casa de Israel; la tierra no puede sufrir todas sus palabras. </a:t>
            </a:r>
          </a:p>
          <a:p>
            <a:pPr marL="0" indent="0" defTabSz="824879">
              <a:spcBef>
                <a:spcPts val="800"/>
              </a:spcBef>
              <a:buSzTx/>
              <a:buNone/>
              <a:defRPr sz="2328">
                <a:latin typeface="Cambria"/>
                <a:ea typeface="Cambria"/>
                <a:cs typeface="Cambria"/>
                <a:sym typeface="Cambria"/>
              </a:defRPr>
            </a:pPr>
          </a:p>
          <a:p>
            <a:pPr marL="0" indent="0" defTabSz="824879">
              <a:spcBef>
                <a:spcPts val="800"/>
              </a:spcBef>
              <a:buSzTx/>
              <a:buNone/>
              <a:defRPr sz="2328">
                <a:latin typeface="Cambria"/>
                <a:ea typeface="Cambria"/>
                <a:cs typeface="Cambria"/>
                <a:sym typeface="Cambria"/>
              </a:defRPr>
            </a:pPr>
            <a:r>
              <a:t>11  Porque así ha dicho Amós: “Jeroboam morirá a espada, e Israel será llevado de su tierra en cautiverio.”» </a:t>
            </a:r>
          </a:p>
        </p:txBody>
      </p:sp>
      <p:sp>
        <p:nvSpPr>
          <p:cNvPr id="127"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96111">
              <a:lnSpc>
                <a:spcPct val="90000"/>
              </a:lnSpc>
              <a:spcBef>
                <a:spcPts val="900"/>
              </a:spcBef>
              <a:defRPr sz="1960">
                <a:latin typeface="Cambria"/>
                <a:ea typeface="Cambria"/>
                <a:cs typeface="Cambria"/>
                <a:sym typeface="Cambria"/>
              </a:defRPr>
            </a:pPr>
            <a:r>
              <a:t>VP</a:t>
            </a:r>
          </a:p>
          <a:p>
            <a:pPr defTabSz="896111">
              <a:lnSpc>
                <a:spcPct val="90000"/>
              </a:lnSpc>
              <a:spcBef>
                <a:spcPts val="900"/>
              </a:spcBef>
              <a:defRPr sz="1960">
                <a:latin typeface="Cambria"/>
                <a:ea typeface="Cambria"/>
                <a:cs typeface="Cambria"/>
                <a:sym typeface="Cambria"/>
              </a:defRPr>
            </a:pPr>
          </a:p>
          <a:p>
            <a:pPr defTabSz="896111">
              <a:lnSpc>
                <a:spcPct val="90000"/>
              </a:lnSpc>
              <a:spcBef>
                <a:spcPts val="900"/>
              </a:spcBef>
              <a:defRPr sz="2254">
                <a:latin typeface="Cambria"/>
                <a:ea typeface="Cambria"/>
                <a:cs typeface="Cambria"/>
                <a:sym typeface="Cambria"/>
              </a:defRPr>
            </a:pPr>
            <a:r>
              <a:t>10  Amasías, sacerdote de Betel, mandó decir a Jeroboam, rey de Israel: «Amós anda entre la gente de Israel, conspirando contra Su Majestad. El país ya no puede soportar que siga hablando.</a:t>
            </a:r>
          </a:p>
          <a:p>
            <a:pPr defTabSz="896111">
              <a:lnSpc>
                <a:spcPct val="90000"/>
              </a:lnSpc>
              <a:spcBef>
                <a:spcPts val="900"/>
              </a:spcBef>
              <a:defRPr sz="2254">
                <a:latin typeface="Cambria"/>
                <a:ea typeface="Cambria"/>
                <a:cs typeface="Cambria"/>
                <a:sym typeface="Cambria"/>
              </a:defRPr>
            </a:pPr>
          </a:p>
          <a:p>
            <a:pPr defTabSz="896111">
              <a:lnSpc>
                <a:spcPct val="90000"/>
              </a:lnSpc>
              <a:spcBef>
                <a:spcPts val="900"/>
              </a:spcBef>
              <a:defRPr sz="2254">
                <a:latin typeface="Cambria"/>
                <a:ea typeface="Cambria"/>
                <a:cs typeface="Cambria"/>
                <a:sym typeface="Cambria"/>
              </a:defRPr>
            </a:pPr>
            <a:r>
              <a:t>11  Porque anda por ahí diciendo: “Jeroboam morirá a filo de espada, y todo el pueblo de Israel será llevado al destierro”».</a:t>
            </a:r>
          </a:p>
        </p:txBody>
      </p:sp>
      <p:sp>
        <p:nvSpPr>
          <p:cNvPr id="128"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Amós 7.10-11</a:t>
            </a:r>
          </a:p>
        </p:txBody>
      </p:sp>
      <p:pic>
        <p:nvPicPr>
          <p:cNvPr id="12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1"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2"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13  pero no profetices más en Bet-el, porque es santuario del rey, y capital del reino.</a:t>
            </a:r>
          </a:p>
          <a:p>
            <a:pPr marL="0" indent="0" defTabSz="850391">
              <a:spcBef>
                <a:spcPts val="900"/>
              </a:spcBef>
              <a:buSzTx/>
              <a:buNone/>
              <a:defRPr sz="24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14  Entonces respondió Amós y dijo a Amasías: —No soy profeta ni soy hijo de profeta, sino que soy boyero y recojo higos silvestres. </a:t>
            </a:r>
          </a:p>
        </p:txBody>
      </p:sp>
      <p:sp>
        <p:nvSpPr>
          <p:cNvPr id="133"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13  pero no profetices más en Betel, porque es santuario del rey y templo principal del reino.</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14  Pero Amós le contestó: —Yo no soy profeta, ni pretendo serlo. Me gano la vida cuidando ovejas y recogiendo higos silvestres, </a:t>
            </a:r>
          </a:p>
        </p:txBody>
      </p:sp>
      <p:sp>
        <p:nvSpPr>
          <p:cNvPr id="134"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Amós 7.13-14</a:t>
            </a:r>
          </a:p>
        </p:txBody>
      </p:sp>
      <p:pic>
        <p:nvPicPr>
          <p:cNvPr id="13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7"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8"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15  Y Jehová me tomó de detrás del ganado, y me dijo: “Ve y profetiza a mi pueblo Israel”. </a:t>
            </a:r>
          </a:p>
        </p:txBody>
      </p:sp>
      <p:sp>
        <p:nvSpPr>
          <p:cNvPr id="139"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15  pero el Señor me quitó de andar cuidando ovejas, y me dijo: “Ve y habla en mi nombre a mi pueblo Israel.”</a:t>
            </a:r>
          </a:p>
        </p:txBody>
      </p:sp>
      <p:sp>
        <p:nvSpPr>
          <p:cNvPr id="140"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Amós 7.15</a:t>
            </a:r>
          </a:p>
        </p:txBody>
      </p:sp>
      <p:pic>
        <p:nvPicPr>
          <p:cNvPr id="14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