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4.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6E76A1"/>
                </a:solidFill>
                <a:latin typeface="Futura Bold"/>
                <a:ea typeface="Futura Bold"/>
                <a:cs typeface="Futura Bold"/>
                <a:sym typeface="Futura Bold"/>
              </a:defRPr>
            </a:pPr>
            <a:r>
              <a:rPr>
                <a:solidFill>
                  <a:srgbClr val="BE5070"/>
                </a:solidFill>
              </a:rPr>
              <a:t>Lección 1</a:t>
            </a:r>
            <a:br/>
            <a:r>
              <a:rPr>
                <a:solidFill>
                  <a:srgbClr val="5C919F"/>
                </a:solidFill>
              </a:rPr>
              <a:t>EL PACTO CONTINÚA</a:t>
            </a:r>
            <a:br>
              <a:rPr>
                <a:solidFill>
                  <a:srgbClr val="5C919F"/>
                </a:solidFill>
              </a:rPr>
            </a:br>
            <a:r>
              <a:rPr sz="1800">
                <a:solidFill>
                  <a:srgbClr val="0D0D0D"/>
                </a:solidFill>
              </a:rPr>
              <a:t>Josué 1.1-11</a:t>
            </a:r>
            <a:endParaRPr sz="1800">
              <a:solidFill>
                <a:srgbClr val="0D0D0D"/>
              </a:solidFill>
            </a:endParaRP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«Mira que te mando que te esfuerces y seas valiente; no temas ni desmayes, porque Jehová, tu Dios, estará contigo dondequiera que vayas».</a:t>
            </a:r>
          </a:p>
          <a:p>
            <a:pPr algn="r">
              <a:lnSpc>
                <a:spcPct val="100000"/>
              </a:lnSpc>
              <a:spcBef>
                <a:spcPts val="0"/>
              </a:spcBef>
              <a:defRPr sz="2000">
                <a:latin typeface="Cambria"/>
                <a:ea typeface="Cambria"/>
                <a:cs typeface="Cambria"/>
                <a:sym typeface="Cambria"/>
              </a:defRPr>
            </a:pPr>
            <a:r>
              <a:t> Josué 1.9</a:t>
            </a:r>
          </a:p>
        </p:txBody>
      </p:sp>
      <p:pic>
        <p:nvPicPr>
          <p:cNvPr id="97" name="Image" descr="Image"/>
          <p:cNvPicPr>
            <a:picLocks noChangeAspect="1"/>
          </p:cNvPicPr>
          <p:nvPr/>
        </p:nvPicPr>
        <p:blipFill>
          <a:blip r:embed="rId3">
            <a:extLst/>
          </a:blip>
          <a:stretch>
            <a:fillRect/>
          </a:stretch>
        </p:blipFill>
        <p:spPr>
          <a:xfrm>
            <a:off x="1412040" y="4097584"/>
            <a:ext cx="4825417" cy="190105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marL="210311" indent="-210311" defTabSz="841247">
              <a:spcBef>
                <a:spcPts val="900"/>
              </a:spcBef>
              <a:defRPr sz="2668">
                <a:latin typeface="Cambria"/>
                <a:ea typeface="Cambria"/>
                <a:cs typeface="Cambria"/>
                <a:sym typeface="Cambria"/>
              </a:defRPr>
            </a:pPr>
            <a:r>
              <a:t>Considerar cómo el contenido del texto bíblico que estudiaremos nos plantea el potencial de desafío que representa para nuestra fe las circunstancias que amenazan con descarrilar planes y proyectos de vida.</a:t>
            </a:r>
          </a:p>
          <a:p>
            <a:pPr marL="210311" indent="-210311" defTabSz="841247">
              <a:spcBef>
                <a:spcPts val="900"/>
              </a:spcBef>
              <a:defRPr sz="2668">
                <a:latin typeface="Cambria"/>
                <a:ea typeface="Cambria"/>
                <a:cs typeface="Cambria"/>
                <a:sym typeface="Cambria"/>
              </a:defRPr>
            </a:pPr>
            <a:r>
              <a:t>Advertir en el texto bíblico la función medular que tuvo el pacto establecido entre Dios y el pueblo a la hora de enfrentar un paso de transición en su peregrinaje a la tierra prometida.</a:t>
            </a:r>
          </a:p>
          <a:p>
            <a:pPr marL="210311" indent="-210311" defTabSz="841247">
              <a:spcBef>
                <a:spcPts val="900"/>
              </a:spcBef>
              <a:defRPr sz="2668">
                <a:latin typeface="Cambria"/>
                <a:ea typeface="Cambria"/>
                <a:cs typeface="Cambria"/>
                <a:sym typeface="Cambria"/>
              </a:defRPr>
            </a:pPr>
            <a:r>
              <a:t>Desarrollar una conciencia de la manera en que los atributos espirituales recibidos de parte de Dios se constituyen en instrumentos para viabilizar el avance de otras personas.</a:t>
            </a:r>
          </a:p>
        </p:txBody>
      </p:sp>
      <p:pic>
        <p:nvPicPr>
          <p:cNvPr id="101"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sz="2900">
                <a:latin typeface="Cambria"/>
                <a:ea typeface="Cambria"/>
                <a:cs typeface="Cambria"/>
                <a:sym typeface="Cambria"/>
              </a:defRPr>
            </a:pPr>
            <a:r>
              <a:t>Pacto:</a:t>
            </a:r>
            <a:r>
              <a:t> En el contexto del Antiguo Testamento su significado tiene que ver con una relación o acuerdo entre dos partes en la cual cada una de ellas asumía un compromiso de cumplir con la parte que le correspondía. En su significado teológico se destaca la manifestación de la fidelidad de Dios con el propósito de bendecir a los seres humanos. Por su parte, los receptores de esa gracia de parte de Dios vienen obligados a obedecer por medio de actos concretos como respuesta de fidelidad.</a:t>
            </a:r>
          </a:p>
        </p:txBody>
      </p:sp>
      <p:pic>
        <p:nvPicPr>
          <p:cNvPr id="105"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 Aconteció después de la muerte de Moisés, siervo de Jehová, que Jehová habló a Josué hijo de Nun, servidor de Moisés, y le dijo: </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2  «Mi siervo Moisés ha muerto. Ahora, pues, levántate y pasa este Jordán, tú y todo este pueblo, hacia la tierra que yo les doy a los hijos de Israel. </a:t>
            </a:r>
          </a:p>
        </p:txBody>
      </p:sp>
      <p:sp>
        <p:nvSpPr>
          <p:cNvPr id="109"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13816">
              <a:lnSpc>
                <a:spcPct val="90000"/>
              </a:lnSpc>
              <a:spcBef>
                <a:spcPts val="800"/>
              </a:spcBef>
              <a:defRPr sz="2300">
                <a:latin typeface="Cambria"/>
                <a:ea typeface="Cambria"/>
                <a:cs typeface="Cambria"/>
                <a:sym typeface="Cambria"/>
              </a:defRPr>
            </a:pPr>
            <a:r>
              <a:t>VP</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1  Después que murió Moisés, el siervo del Señor, habló el Señor con Josué, hijo de Nun y ayudante de Moisés, y le dijo:</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2  «Como mi siervo Moisés ha muerto, ahora eres tú quien debe cruzar el río Jordán con todo el pueblo de Israel, para ir a la tierra que voy a darles a ustedes. </a:t>
            </a:r>
          </a:p>
        </p:txBody>
      </p:sp>
      <p:sp>
        <p:nvSpPr>
          <p:cNvPr id="110" name="TextBox 1"/>
          <p:cNvSpPr txBox="1"/>
          <p:nvPr/>
        </p:nvSpPr>
        <p:spPr>
          <a:xfrm>
            <a:off x="5049958" y="1153930"/>
            <a:ext cx="3414127"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1.1-2</a:t>
            </a:r>
          </a:p>
        </p:txBody>
      </p:sp>
      <p:pic>
        <p:nvPicPr>
          <p:cNvPr id="111"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4" name="Content Placeholder 10"/>
          <p:cNvSpPr txBox="1"/>
          <p:nvPr>
            <p:ph type="body" sz="half" idx="1"/>
          </p:nvPr>
        </p:nvSpPr>
        <p:spPr>
          <a:xfrm>
            <a:off x="838200" y="2204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3  Yo os he entregado, tal como lo dije a Moisés, todos los lugares que pisen las plantas de vuestros pies. </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4  Desde el desierto y el Líbano hasta el gran río Éufrates, toda la tierra de los heteos hasta el Mar Grande donde se pone el sol, será vuestro territorio. </a:t>
            </a:r>
          </a:p>
        </p:txBody>
      </p:sp>
      <p:sp>
        <p:nvSpPr>
          <p:cNvPr id="115"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300">
                <a:latin typeface="Cambria"/>
                <a:ea typeface="Cambria"/>
                <a:cs typeface="Cambria"/>
                <a:sym typeface="Cambria"/>
              </a:defRPr>
            </a:pPr>
            <a:r>
              <a:t>VP</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3  Tal como se lo prometí a Moisés, yo les daré toda la tierra en donde ustedes pongan el pie. </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4 Les daré el territorio que va desde el desierto y la sierra del Líbano hasta el gran río Éufrates, con todo el territorio de los hititas, y hasta el mar Mediterráneo.</a:t>
            </a:r>
          </a:p>
        </p:txBody>
      </p:sp>
      <p:sp>
        <p:nvSpPr>
          <p:cNvPr id="11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1.3-4</a:t>
            </a:r>
          </a:p>
        </p:txBody>
      </p:sp>
      <p:pic>
        <p:nvPicPr>
          <p:cNvPr id="117"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0" name="Content Placeholder 10"/>
          <p:cNvSpPr txBox="1"/>
          <p:nvPr>
            <p:ph type="body" sz="half" idx="1"/>
          </p:nvPr>
        </p:nvSpPr>
        <p:spPr>
          <a:xfrm>
            <a:off x="838200" y="2204954"/>
            <a:ext cx="5181600" cy="4162428"/>
          </a:xfrm>
          <a:prstGeom prst="rect">
            <a:avLst/>
          </a:prstGeom>
        </p:spPr>
        <p:txBody>
          <a:bodyPr/>
          <a:lstStyle/>
          <a:p>
            <a:pPr marL="0" indent="0">
              <a:buSzTx/>
              <a:buNone/>
              <a:defRPr sz="2400">
                <a:latin typeface="Cambria"/>
                <a:ea typeface="Cambria"/>
                <a:cs typeface="Cambria"/>
                <a:sym typeface="Cambria"/>
              </a:defRPr>
            </a:pPr>
            <a:r>
              <a:t>RVR</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5  Nadie podrá hacerte frente en todos los días de tu vida: como estuve con Moisés, estaré contigo; no te dejaré ni te desampararé. </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6 Esfuérzate y sé valiente, porque tú repartirás a este pueblo como heredad la tierra que juré dar a sus padres.</a:t>
            </a:r>
          </a:p>
        </p:txBody>
      </p:sp>
      <p:sp>
        <p:nvSpPr>
          <p:cNvPr id="121" name="Content Placeholder 11"/>
          <p:cNvSpPr txBox="1"/>
          <p:nvPr/>
        </p:nvSpPr>
        <p:spPr>
          <a:xfrm>
            <a:off x="6217920" y="22049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5 Nadie te podrá derrotar en toda tu vida, y yo estaré contigo así como estuve con Moisés, sin dejarte ni abandonarte jamás. </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6  Ten valor y firmeza, que tú vas a repartir la tierra a este pueblo, pues es la herencia que yo prometí a sus antepasados. </a:t>
            </a:r>
          </a:p>
        </p:txBody>
      </p:sp>
      <p:sp>
        <p:nvSpPr>
          <p:cNvPr id="122"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1.5-6</a:t>
            </a:r>
          </a:p>
        </p:txBody>
      </p:sp>
      <p:pic>
        <p:nvPicPr>
          <p:cNvPr id="123"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26" name="Content Placeholder 10"/>
          <p:cNvSpPr txBox="1"/>
          <p:nvPr>
            <p:ph type="body" sz="half" idx="1"/>
          </p:nvPr>
        </p:nvSpPr>
        <p:spPr>
          <a:xfrm>
            <a:off x="838200" y="2204954"/>
            <a:ext cx="5181600" cy="4162428"/>
          </a:xfrm>
          <a:prstGeom prst="rect">
            <a:avLst/>
          </a:prstGeom>
        </p:spPr>
        <p:txBody>
          <a:bodyPr/>
          <a:lstStyle/>
          <a:p>
            <a:pPr marL="0" indent="0" defTabSz="705824">
              <a:spcBef>
                <a:spcPts val="700"/>
              </a:spcBef>
              <a:buSzTx/>
              <a:buNone/>
              <a:defRPr sz="1826">
                <a:latin typeface="Cambria"/>
                <a:ea typeface="Cambria"/>
                <a:cs typeface="Cambria"/>
                <a:sym typeface="Cambria"/>
              </a:defRPr>
            </a:pPr>
            <a:r>
              <a:t>RVR</a:t>
            </a:r>
          </a:p>
          <a:p>
            <a:pPr marL="0" indent="0" defTabSz="705824">
              <a:spcBef>
                <a:spcPts val="700"/>
              </a:spcBef>
              <a:buSzTx/>
              <a:buNone/>
              <a:defRPr sz="1826">
                <a:latin typeface="Cambria"/>
                <a:ea typeface="Cambria"/>
                <a:cs typeface="Cambria"/>
                <a:sym typeface="Cambria"/>
              </a:defRPr>
            </a:pPr>
          </a:p>
          <a:p>
            <a:pPr marL="0" indent="0" defTabSz="705824">
              <a:spcBef>
                <a:spcPts val="700"/>
              </a:spcBef>
              <a:buSzTx/>
              <a:buNone/>
              <a:defRPr sz="1992">
                <a:latin typeface="Cambria"/>
                <a:ea typeface="Cambria"/>
                <a:cs typeface="Cambria"/>
                <a:sym typeface="Cambria"/>
              </a:defRPr>
            </a:pPr>
            <a:r>
              <a:t>7  Solamente esfuérzate y sé muy valiente, cuidando de obrar conforme a toda la Ley que mi siervo Moisés te mandó; no te apartes de ella ni a la derecha ni a la izquierda, para que seas prosperado en todas las cosas que emprendas. </a:t>
            </a:r>
          </a:p>
          <a:p>
            <a:pPr marL="0" indent="0" defTabSz="705824">
              <a:spcBef>
                <a:spcPts val="700"/>
              </a:spcBef>
              <a:buSzTx/>
              <a:buNone/>
              <a:defRPr sz="1992">
                <a:latin typeface="Cambria"/>
                <a:ea typeface="Cambria"/>
                <a:cs typeface="Cambria"/>
                <a:sym typeface="Cambria"/>
              </a:defRPr>
            </a:pPr>
          </a:p>
          <a:p>
            <a:pPr marL="0" indent="0" defTabSz="705824">
              <a:spcBef>
                <a:spcPts val="700"/>
              </a:spcBef>
              <a:buSzTx/>
              <a:buNone/>
              <a:defRPr sz="1992">
                <a:latin typeface="Cambria"/>
                <a:ea typeface="Cambria"/>
                <a:cs typeface="Cambria"/>
                <a:sym typeface="Cambria"/>
              </a:defRPr>
            </a:pPr>
            <a:r>
              <a:t>8  Nunca se apartará de tu boca este libro de la Ley, sino que de día y de noche meditarás en él, para que guardes y hagas conforme a todo lo que está escrito en él, porque entonces harás prosperar tu camino y todo te saldrá bien. </a:t>
            </a:r>
          </a:p>
        </p:txBody>
      </p:sp>
      <p:sp>
        <p:nvSpPr>
          <p:cNvPr id="127"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32104">
              <a:lnSpc>
                <a:spcPct val="90000"/>
              </a:lnSpc>
              <a:spcBef>
                <a:spcPts val="900"/>
              </a:spcBef>
              <a:defRPr sz="1820">
                <a:latin typeface="Cambria"/>
                <a:ea typeface="Cambria"/>
                <a:cs typeface="Cambria"/>
                <a:sym typeface="Cambria"/>
              </a:defRPr>
            </a:pPr>
            <a:r>
              <a:t>VP</a:t>
            </a:r>
          </a:p>
          <a:p>
            <a:pPr defTabSz="832104">
              <a:lnSpc>
                <a:spcPct val="90000"/>
              </a:lnSpc>
              <a:spcBef>
                <a:spcPts val="900"/>
              </a:spcBef>
              <a:defRPr sz="1820">
                <a:latin typeface="Cambria"/>
                <a:ea typeface="Cambria"/>
                <a:cs typeface="Cambria"/>
                <a:sym typeface="Cambria"/>
              </a:defRPr>
            </a:pPr>
          </a:p>
          <a:p>
            <a:pPr defTabSz="832104">
              <a:lnSpc>
                <a:spcPct val="90000"/>
              </a:lnSpc>
              <a:spcBef>
                <a:spcPts val="900"/>
              </a:spcBef>
              <a:defRPr sz="2093">
                <a:latin typeface="Cambria"/>
                <a:ea typeface="Cambria"/>
                <a:cs typeface="Cambria"/>
                <a:sym typeface="Cambria"/>
              </a:defRPr>
            </a:pPr>
            <a:r>
              <a:t>7  Lo único que te pido es que tengas mucho valor y firmeza, y que cumplas toda la ley que mi siervo Moisés te dio. Cúmplela al pie de la letra para que te vaya bien en todo lo que hagas. </a:t>
            </a:r>
          </a:p>
          <a:p>
            <a:pPr defTabSz="832104">
              <a:lnSpc>
                <a:spcPct val="90000"/>
              </a:lnSpc>
              <a:spcBef>
                <a:spcPts val="900"/>
              </a:spcBef>
              <a:defRPr sz="2093">
                <a:latin typeface="Cambria"/>
                <a:ea typeface="Cambria"/>
                <a:cs typeface="Cambria"/>
                <a:sym typeface="Cambria"/>
              </a:defRPr>
            </a:pPr>
          </a:p>
          <a:p>
            <a:pPr defTabSz="832104">
              <a:lnSpc>
                <a:spcPct val="90000"/>
              </a:lnSpc>
              <a:spcBef>
                <a:spcPts val="900"/>
              </a:spcBef>
              <a:defRPr sz="2093">
                <a:latin typeface="Cambria"/>
                <a:ea typeface="Cambria"/>
                <a:cs typeface="Cambria"/>
                <a:sym typeface="Cambria"/>
              </a:defRPr>
            </a:pPr>
            <a:r>
              <a:t>8 Repite siempre lo que dice el libro de la ley de Dios, y medita en él de día y de noche, para que hagas siempre lo que éste ordena. Así todo lo que hagas te saldrá bien. </a:t>
            </a:r>
          </a:p>
        </p:txBody>
      </p:sp>
      <p:sp>
        <p:nvSpPr>
          <p:cNvPr id="12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1.7-8</a:t>
            </a:r>
          </a:p>
        </p:txBody>
      </p:sp>
      <p:pic>
        <p:nvPicPr>
          <p:cNvPr id="129"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3351"/>
          <a:stretch>
            <a:fillRect/>
          </a:stretch>
        </p:blipFill>
        <p:spPr>
          <a:xfrm>
            <a:off x="0" y="73572"/>
            <a:ext cx="12192000" cy="5942388"/>
          </a:xfrm>
          <a:prstGeom prst="rect">
            <a:avLst/>
          </a:prstGeom>
          <a:ln w="12700">
            <a:miter lim="400000"/>
          </a:ln>
        </p:spPr>
      </p:pic>
      <p:sp>
        <p:nvSpPr>
          <p:cNvPr id="132" name="Content Placeholder 10"/>
          <p:cNvSpPr txBox="1"/>
          <p:nvPr>
            <p:ph type="body" sz="half" idx="1"/>
          </p:nvPr>
        </p:nvSpPr>
        <p:spPr>
          <a:xfrm>
            <a:off x="838200" y="2204954"/>
            <a:ext cx="5181600" cy="4162428"/>
          </a:xfrm>
          <a:prstGeom prst="rect">
            <a:avLst/>
          </a:prstGeom>
        </p:spPr>
        <p:txBody>
          <a:bodyPr/>
          <a:lstStyle/>
          <a:p>
            <a:pPr marL="0" indent="0">
              <a:buSzTx/>
              <a:buNone/>
              <a:defRPr sz="2400">
                <a:latin typeface="Cambria"/>
                <a:ea typeface="Cambria"/>
                <a:cs typeface="Cambria"/>
                <a:sym typeface="Cambria"/>
              </a:defRPr>
            </a:pPr>
            <a:r>
              <a:t>RVR</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9  Mira que te mando que te esfuerces y seas valiente; no temas ni desmayes, porque Jehová, tu Dios, estará contigo dondequiera que vayas».</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10  Entonces Josué dio esta orden a los oficiales del pueblo: </a:t>
            </a:r>
          </a:p>
        </p:txBody>
      </p:sp>
      <p:sp>
        <p:nvSpPr>
          <p:cNvPr id="133" name="Content Placeholder 11"/>
          <p:cNvSpPr txBox="1"/>
          <p:nvPr/>
        </p:nvSpPr>
        <p:spPr>
          <a:xfrm>
            <a:off x="6217920" y="22049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endParaRPr sz="2800"/>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9  Yo soy quien te manda que tengas valor y firmeza. No tengas miedo ni te desanimes porque yo, tu Señor y Dios, estaré contigo dondequiera que vayas».</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10 Entonces Josué les dio órdenes a los jefes del pueblo: </a:t>
            </a:r>
          </a:p>
        </p:txBody>
      </p:sp>
      <p:sp>
        <p:nvSpPr>
          <p:cNvPr id="134"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1.9-10</a:t>
            </a:r>
          </a:p>
        </p:txBody>
      </p:sp>
      <p:pic>
        <p:nvPicPr>
          <p:cNvPr id="135"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3351"/>
          <a:stretch>
            <a:fillRect/>
          </a:stretch>
        </p:blipFill>
        <p:spPr>
          <a:xfrm>
            <a:off x="0" y="73572"/>
            <a:ext cx="12192000" cy="5942388"/>
          </a:xfrm>
          <a:prstGeom prst="rect">
            <a:avLst/>
          </a:prstGeom>
          <a:ln w="12700">
            <a:miter lim="400000"/>
          </a:ln>
        </p:spPr>
      </p:pic>
      <p:sp>
        <p:nvSpPr>
          <p:cNvPr id="138" name="Content Placeholder 10"/>
          <p:cNvSpPr txBox="1"/>
          <p:nvPr>
            <p:ph type="body" sz="half" idx="1"/>
          </p:nvPr>
        </p:nvSpPr>
        <p:spPr>
          <a:xfrm>
            <a:off x="838200" y="2204954"/>
            <a:ext cx="5181600" cy="4162428"/>
          </a:xfrm>
          <a:prstGeom prst="rect">
            <a:avLst/>
          </a:prstGeom>
        </p:spPr>
        <p:txBody>
          <a:bodyPr/>
          <a:lstStyle/>
          <a:p>
            <a:pPr marL="0" indent="0">
              <a:buSzTx/>
              <a:buNone/>
              <a:defRPr sz="2400">
                <a:latin typeface="Cambria"/>
                <a:ea typeface="Cambria"/>
                <a:cs typeface="Cambria"/>
                <a:sym typeface="Cambria"/>
              </a:defRPr>
            </a:pPr>
            <a:r>
              <a:t>RVR</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11  «Id por el campamento y dad esta orden al pueblo: “Preparaos comida, porque dentro de tres días pasaréis el Jordán para entrar a poseer la tierra que Jehová, vuestro Dios, os da en posesión”».</a:t>
            </a:r>
          </a:p>
        </p:txBody>
      </p:sp>
      <p:sp>
        <p:nvSpPr>
          <p:cNvPr id="139" name="Content Placeholder 11"/>
          <p:cNvSpPr txBox="1"/>
          <p:nvPr/>
        </p:nvSpPr>
        <p:spPr>
          <a:xfrm>
            <a:off x="6217920" y="22049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endParaRPr sz="2800"/>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11 «Vayan por todo el campamento y ordenen a todos que preparen provisiones, porque dentro de tres días vamos a cruzar el río Jordán para tomar posesión de la tierra que el Señor nuestro Dios nos va a dar».</a:t>
            </a:r>
          </a:p>
        </p:txBody>
      </p:sp>
      <p:sp>
        <p:nvSpPr>
          <p:cNvPr id="140"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1.11</a:t>
            </a:r>
          </a:p>
        </p:txBody>
      </p:sp>
      <p:pic>
        <p:nvPicPr>
          <p:cNvPr id="141"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44" name="Content Placeholder 7"/>
          <p:cNvSpPr txBox="1"/>
          <p:nvPr>
            <p:ph type="body" idx="1"/>
          </p:nvPr>
        </p:nvSpPr>
        <p:spPr>
          <a:xfrm>
            <a:off x="838200" y="2163750"/>
            <a:ext cx="10515600" cy="3914776"/>
          </a:xfrm>
          <a:prstGeom prst="rect">
            <a:avLst/>
          </a:prstGeom>
        </p:spPr>
        <p:txBody>
          <a:bodyPr anchor="ctr"/>
          <a:lstStyle/>
          <a:p>
            <a:pPr marL="185165" indent="-185165" defTabSz="740663">
              <a:spcBef>
                <a:spcPts val="800"/>
              </a:spcBef>
              <a:defRPr sz="2268">
                <a:latin typeface="Cambria"/>
                <a:ea typeface="Cambria"/>
                <a:cs typeface="Cambria"/>
                <a:sym typeface="Cambria"/>
              </a:defRPr>
            </a:pPr>
            <a:r>
              <a:t>Cuando se manifiesta un sentir personal y colectivo en el cual se experimenta la sensación de que todos los sueños y las aspiraciones para el presente y el porvenir han sufrido una interrupción abrupta, en cierta manera estamos en la misma situación del pueblo que marchaba a la tierra prometida y, con la muerte de Moisés, temieron el final de su peregrinaje, de las promesas recibidas de parte de Dios.</a:t>
            </a:r>
          </a:p>
          <a:p>
            <a:pPr marL="185165" indent="-185165" defTabSz="740663">
              <a:spcBef>
                <a:spcPts val="800"/>
              </a:spcBef>
              <a:defRPr sz="2268">
                <a:latin typeface="Cambria"/>
                <a:ea typeface="Cambria"/>
                <a:cs typeface="Cambria"/>
                <a:sym typeface="Cambria"/>
              </a:defRPr>
            </a:pPr>
            <a:r>
              <a:t>La persona y actitud de Josué nos recuerda que, en tiempos de crisis aguda, las capacidades y los talentos recibidos no son atributos para engrandecer y alimentar el orgullo personal, sino las herramientas para poder honrar los compromisos medulares que se han aceptado para adelantar el proyecto de Dios. Ese sentido de compromiso, de fidelidad a la agenda de Dios levanta a los líderes y al pueblo por encima de las sacudidas que pueda provocar la crisis. </a:t>
            </a:r>
          </a:p>
        </p:txBody>
      </p:sp>
      <p:pic>
        <p:nvPicPr>
          <p:cNvPr id="145"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48" name="Content Placeholder 7"/>
          <p:cNvSpPr txBox="1"/>
          <p:nvPr>
            <p:ph type="body" idx="1"/>
          </p:nvPr>
        </p:nvSpPr>
        <p:spPr>
          <a:xfrm>
            <a:off x="838200" y="2176211"/>
            <a:ext cx="10515600" cy="3914776"/>
          </a:xfrm>
          <a:prstGeom prst="rect">
            <a:avLst/>
          </a:prstGeom>
        </p:spPr>
        <p:txBody>
          <a:bodyPr anchor="ctr"/>
          <a:lstStyle/>
          <a:p>
            <a:pPr>
              <a:defRPr>
                <a:latin typeface="Cambria"/>
                <a:ea typeface="Cambria"/>
                <a:cs typeface="Cambria"/>
                <a:sym typeface="Cambria"/>
              </a:defRPr>
            </a:pPr>
            <a:r>
              <a:t>El pacto significa que la fidelidad como plataforma de conducta necesita tener un referente, un principio rector que oriente su rumbo.</a:t>
            </a:r>
          </a:p>
          <a:p>
            <a:pPr>
              <a:defRPr>
                <a:latin typeface="Cambria"/>
                <a:ea typeface="Cambria"/>
                <a:cs typeface="Cambria"/>
                <a:sym typeface="Cambria"/>
              </a:defRPr>
            </a:pPr>
            <a:r>
              <a:t>Como Josué, debemos tener muy presente que todas las enseñanzas y capacidades que hemos recibido como creyentes tienen que dar un salto cualitativo, salirse de nuestra zona de confort y explotar el potencial de bendición que ellas representan.  </a:t>
            </a:r>
          </a:p>
        </p:txBody>
      </p:sp>
      <p:pic>
        <p:nvPicPr>
          <p:cNvPr id="149"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52"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de la vida, que manifiestas de muchas maneras tu inquebrantable intención de mantener una alianza que nos provea un fundamento para caminar en fe, permítenos poder responder con compromiso y fidelidad a esa muestra de tu amor. Ayúdanos a usar los dones, las destrezas y los conocimientos recibidos de ti como herramientas para responder a tus desafíos y ayudar a construir una comunidad de justicia y bienestar. En Jesucristo oramos. Amén.</a:t>
            </a:r>
          </a:p>
        </p:txBody>
      </p:sp>
      <p:pic>
        <p:nvPicPr>
          <p:cNvPr id="153" name="Image" descr="Image"/>
          <p:cNvPicPr>
            <a:picLocks noChangeAspect="1"/>
          </p:cNvPicPr>
          <p:nvPr/>
        </p:nvPicPr>
        <p:blipFill>
          <a:blip r:embed="rId3">
            <a:extLst/>
          </a:blip>
          <a:stretch>
            <a:fillRect/>
          </a:stretch>
        </p:blipFill>
        <p:spPr>
          <a:xfrm>
            <a:off x="10011238" y="6071577"/>
            <a:ext cx="2261075" cy="593449"/>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