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Apto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1D8"/>
          </a:solidFill>
        </a:fill>
      </a:tcStyle>
    </a:wholeTbl>
    <a:band2H>
      <a:tcTxStyle/>
      <a:tcStyle>
        <a:tcBdr/>
        <a:fill>
          <a:solidFill>
            <a:srgbClr val="E7E9EC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BD3CB"/>
          </a:solidFill>
        </a:fill>
      </a:tcStyle>
    </a:wholeTbl>
    <a:band2H>
      <a:tcTxStyle/>
      <a:tcStyle>
        <a:tcBdr/>
        <a:fill>
          <a:solidFill>
            <a:srgbClr val="E7EA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E1CC"/>
          </a:solidFill>
        </a:fill>
      </a:tcStyle>
    </a:wholeTbl>
    <a:band2H>
      <a:tcTxStyle/>
      <a:tcStyle>
        <a:tcBdr/>
        <a:fill>
          <a:solidFill>
            <a:srgbClr val="E8F0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074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Aptos"/>
      </a:defRPr>
    </a:lvl1pPr>
    <a:lvl2pPr indent="228600" latinLnBrk="0">
      <a:defRPr sz="1200">
        <a:latin typeface="+mj-lt"/>
        <a:ea typeface="+mj-ea"/>
        <a:cs typeface="+mj-cs"/>
        <a:sym typeface="Aptos"/>
      </a:defRPr>
    </a:lvl2pPr>
    <a:lvl3pPr indent="457200" latinLnBrk="0">
      <a:defRPr sz="1200">
        <a:latin typeface="+mj-lt"/>
        <a:ea typeface="+mj-ea"/>
        <a:cs typeface="+mj-cs"/>
        <a:sym typeface="Aptos"/>
      </a:defRPr>
    </a:lvl3pPr>
    <a:lvl4pPr indent="685800" latinLnBrk="0">
      <a:defRPr sz="1200">
        <a:latin typeface="+mj-lt"/>
        <a:ea typeface="+mj-ea"/>
        <a:cs typeface="+mj-cs"/>
        <a:sym typeface="Aptos"/>
      </a:defRPr>
    </a:lvl4pPr>
    <a:lvl5pPr indent="914400" latinLnBrk="0">
      <a:defRPr sz="1200">
        <a:latin typeface="+mj-lt"/>
        <a:ea typeface="+mj-ea"/>
        <a:cs typeface="+mj-cs"/>
        <a:sym typeface="Aptos"/>
      </a:defRPr>
    </a:lvl5pPr>
    <a:lvl6pPr indent="1143000" latinLnBrk="0">
      <a:defRPr sz="1200">
        <a:latin typeface="+mj-lt"/>
        <a:ea typeface="+mj-ea"/>
        <a:cs typeface="+mj-cs"/>
        <a:sym typeface="Aptos"/>
      </a:defRPr>
    </a:lvl6pPr>
    <a:lvl7pPr indent="1371600" latinLnBrk="0">
      <a:defRPr sz="1200">
        <a:latin typeface="+mj-lt"/>
        <a:ea typeface="+mj-ea"/>
        <a:cs typeface="+mj-cs"/>
        <a:sym typeface="Aptos"/>
      </a:defRPr>
    </a:lvl7pPr>
    <a:lvl8pPr indent="1600200" latinLnBrk="0">
      <a:defRPr sz="1200">
        <a:latin typeface="+mj-lt"/>
        <a:ea typeface="+mj-ea"/>
        <a:cs typeface="+mj-cs"/>
        <a:sym typeface="Aptos"/>
      </a:defRPr>
    </a:lvl8pPr>
    <a:lvl9pPr indent="1828800" latinLnBrk="0">
      <a:defRPr sz="1200">
        <a:latin typeface="+mj-lt"/>
        <a:ea typeface="+mj-ea"/>
        <a:cs typeface="+mj-cs"/>
        <a:sym typeface="Apto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757575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2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0147" y="6404293"/>
            <a:ext cx="273654" cy="26923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757575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Aptos Display"/>
          <a:ea typeface="Aptos Display"/>
          <a:cs typeface="Aptos Display"/>
          <a:sym typeface="Aptos Display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Aptos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pto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foto A34 V2- PPT size.jpg" descr="foto A34 V2- PPT size.jpg"/>
          <p:cNvPicPr>
            <a:picLocks noChangeAspect="1"/>
          </p:cNvPicPr>
          <p:nvPr/>
        </p:nvPicPr>
        <p:blipFill>
          <a:blip r:embed="rId2">
            <a:alphaModFix amt="33571"/>
          </a:blip>
          <a:stretch>
            <a:fillRect/>
          </a:stretch>
        </p:blipFill>
        <p:spPr>
          <a:xfrm>
            <a:off x="-18376" y="-1119646"/>
            <a:ext cx="12228752" cy="8731330"/>
          </a:xfrm>
          <a:prstGeom prst="rect">
            <a:avLst/>
          </a:prstGeom>
          <a:ln w="12700">
            <a:miter lim="400000"/>
          </a:ln>
        </p:spPr>
      </p:pic>
      <p:sp>
        <p:nvSpPr>
          <p:cNvPr id="95" name="Title 1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7472854" cy="1655761"/>
          </a:xfrm>
          <a:prstGeom prst="rect">
            <a:avLst/>
          </a:prstGeom>
        </p:spPr>
        <p:txBody>
          <a:bodyPr anchor="t"/>
          <a:lstStyle/>
          <a:p>
            <a:pPr algn="l" defTabSz="886966">
              <a:defRPr sz="3600">
                <a:solidFill>
                  <a:srgbClr val="6E76A1"/>
                </a:solidFill>
                <a:latin typeface="Futura Bold"/>
                <a:ea typeface="Futura Bold"/>
                <a:cs typeface="Futura Bold"/>
                <a:sym typeface="Futura Bold"/>
              </a:defRPr>
            </a:pPr>
            <a:r>
              <a:rPr>
                <a:solidFill>
                  <a:srgbClr val="5F2748"/>
                </a:solidFill>
              </a:rPr>
              <a:t>Lección 1</a:t>
            </a:r>
            <a:br/>
            <a:r>
              <a:rPr>
                <a:solidFill>
                  <a:srgbClr val="175C52"/>
                </a:solidFill>
              </a:rPr>
              <a:t>EL AMOR EN ACCIÓN</a:t>
            </a:r>
            <a:br>
              <a:rPr>
                <a:solidFill>
                  <a:srgbClr val="C8334A"/>
                </a:solidFill>
              </a:rPr>
            </a:br>
            <a:r>
              <a:rPr sz="1800">
                <a:solidFill>
                  <a:srgbClr val="0D0D0D"/>
                </a:solidFill>
              </a:rPr>
              <a:t>Marcos 12.28-34; Santiago 2.14-17</a:t>
            </a:r>
          </a:p>
        </p:txBody>
      </p:sp>
      <p:sp>
        <p:nvSpPr>
          <p:cNvPr id="96" name="Subtitle 2"/>
          <p:cNvSpPr txBox="1">
            <a:spLocks noGrp="1"/>
          </p:cNvSpPr>
          <p:nvPr>
            <p:ph type="subTitle" sz="quarter" idx="1"/>
          </p:nvPr>
        </p:nvSpPr>
        <p:spPr>
          <a:xfrm>
            <a:off x="1524000" y="2778125"/>
            <a:ext cx="7472854" cy="1655761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«[Y] amarle con todo el corazón, con todo el entendimiento, con toda el alma, y con todas las fuerzas, y amar al prójimo como a uno mismo, es más que todos los holocaustos y sacrificio». 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Isaías 6.8</a:t>
            </a:r>
          </a:p>
        </p:txBody>
      </p:sp>
      <p:pic>
        <p:nvPicPr>
          <p:cNvPr id="9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3476" y="5245611"/>
            <a:ext cx="5187125" cy="13614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Picture 5" descr="Picture 5"/>
          <p:cNvPicPr>
            <a:picLocks noChangeAspect="1"/>
          </p:cNvPicPr>
          <p:nvPr/>
        </p:nvPicPr>
        <p:blipFill>
          <a:blip r:embed="rId2"/>
          <a:srcRect b="14071"/>
          <a:stretch>
            <a:fillRect/>
          </a:stretch>
        </p:blipFill>
        <p:spPr>
          <a:xfrm>
            <a:off x="18" y="1281"/>
            <a:ext cx="12191982" cy="5893000"/>
          </a:xfrm>
          <a:prstGeom prst="rect">
            <a:avLst/>
          </a:prstGeom>
          <a:ln w="12700">
            <a:miter lim="400000"/>
          </a:ln>
        </p:spPr>
      </p:pic>
      <p:sp>
        <p:nvSpPr>
          <p:cNvPr id="144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63750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Nuestra responsabilidad como creyentes debe estar orientada en identificar e implementar aquellos deberes hacia el prójimo, la familia y la comunidad, hacia Dios y la humanidad en general que nos impone la fe en nuestro Señor Jesucristo.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El amor, la lealtad y la obediencia al Señor no se pueden dividir o fraccionar. Es un sentimiento que involucra la totalidad de la vida.</a:t>
            </a:r>
          </a:p>
          <a:p>
            <a:pPr marL="217170" indent="-217170" defTabSz="868680">
              <a:spcBef>
                <a:spcPts val="900"/>
              </a:spcBef>
              <a:defRPr sz="2660">
                <a:latin typeface="Cambria"/>
                <a:ea typeface="Cambria"/>
                <a:cs typeface="Cambria"/>
                <a:sym typeface="Cambria"/>
              </a:defRPr>
            </a:pPr>
            <a:r>
              <a:t>El autor de la epístola de Santiago no percibe una fe auténtica y verdadera sin la práctica de la misericordia impulsada por el amor. La fe intelectual o teórica no le sirve bien a nadie, ni al que la proclama ni a quien va dirigida.</a:t>
            </a:r>
          </a:p>
        </p:txBody>
      </p:sp>
      <p:pic>
        <p:nvPicPr>
          <p:cNvPr id="14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Picture 5" descr="Picture 5"/>
          <p:cNvPicPr>
            <a:picLocks noChangeAspect="1"/>
          </p:cNvPicPr>
          <p:nvPr/>
        </p:nvPicPr>
        <p:blipFill>
          <a:blip r:embed="rId2"/>
          <a:srcRect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El amor es el eslabón del cual se nutre la fe cristiana para legitimar nuestro discurso y buen obrar. Es la señal visible, auténtica e inequívoca de la presencia de Dios en la vida de los creyentes.</a:t>
            </a:r>
          </a:p>
          <a:p>
            <a:pPr>
              <a:defRPr>
                <a:latin typeface="Cambria"/>
                <a:ea typeface="Cambria"/>
                <a:cs typeface="Cambria"/>
                <a:sym typeface="Cambria"/>
              </a:defRPr>
            </a:pPr>
            <a:r>
              <a:t>El amor destruye los muros fronterizos que nos separan a los seres humanos, creando espacios de tolerancia y convivencia, de paz y justicia, según lo enseñó y lo vivió nuestro Señor Jesucristo. Es lenguaje universal que hace el milagro de la hermandad, del entendimiento, la empatía y la solidaridad, trascendiendo culturas, razas, ideologías y colores.</a:t>
            </a:r>
          </a:p>
        </p:txBody>
      </p:sp>
      <p:pic>
        <p:nvPicPr>
          <p:cNvPr id="14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Picture 5" descr="Picture 5"/>
          <p:cNvPicPr>
            <a:picLocks noChangeAspect="1"/>
          </p:cNvPicPr>
          <p:nvPr/>
        </p:nvPicPr>
        <p:blipFill>
          <a:blip r:embed="rId2"/>
          <a:srcRect b="13576"/>
          <a:stretch>
            <a:fillRect/>
          </a:stretch>
        </p:blipFill>
        <p:spPr>
          <a:xfrm>
            <a:off x="18" y="1282"/>
            <a:ext cx="12191982" cy="59269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176211"/>
            <a:ext cx="10515600" cy="3914776"/>
          </a:xfrm>
          <a:prstGeom prst="rect">
            <a:avLst/>
          </a:prstGeom>
        </p:spPr>
        <p:txBody>
          <a:bodyPr anchor="ctr"/>
          <a:lstStyle/>
          <a:p>
            <a:pPr marL="205739" indent="-205739" defTabSz="822959">
              <a:spcBef>
                <a:spcPts val="900"/>
              </a:spcBef>
              <a:defRPr sz="2520">
                <a:latin typeface="Cambria"/>
                <a:ea typeface="Cambria"/>
                <a:cs typeface="Cambria"/>
                <a:sym typeface="Cambria"/>
              </a:defRPr>
            </a:pPr>
            <a:r>
              <a:t>El acto litúrgico en nuestras congregaciones, la entrega a la piedad y todo ejercicio ético y moral solo se valida mediante el amor, el cual se manifiesta en dos dimensiones inseparables: hacia Dios y hacia el prójimo.</a:t>
            </a:r>
          </a:p>
          <a:p>
            <a:pPr marL="205739" indent="-205739" defTabSz="822959">
              <a:spcBef>
                <a:spcPts val="900"/>
              </a:spcBef>
              <a:defRPr sz="2520">
                <a:latin typeface="Cambria"/>
                <a:ea typeface="Cambria"/>
                <a:cs typeface="Cambria"/>
                <a:sym typeface="Cambria"/>
              </a:defRPr>
            </a:pPr>
            <a:r>
              <a:t>Podemos estar no lejos del reino de Dios cuando nuestra fe y nuestra adoración son teológicamente correctas, pero no se traducen en actos concretos de amor y de misericordia.</a:t>
            </a:r>
          </a:p>
          <a:p>
            <a:pPr marL="205739" indent="-205739" defTabSz="822959">
              <a:spcBef>
                <a:spcPts val="900"/>
              </a:spcBef>
              <a:defRPr sz="2520">
                <a:latin typeface="Cambria"/>
                <a:ea typeface="Cambria"/>
                <a:cs typeface="Cambria"/>
                <a:sym typeface="Cambria"/>
              </a:defRPr>
            </a:pPr>
            <a:r>
              <a:t>El amor es un imperativo que debe estar siempre orientado en dirección al prójimo. Cuando así lo hacemos nos convertimos en la iglesia atractiva y eficiente que cumple fielmente con su propósito. De esta manera estamos contribuyendo al establecimiento del reino de Dios y su justicia.</a:t>
            </a:r>
          </a:p>
        </p:txBody>
      </p:sp>
      <p:pic>
        <p:nvPicPr>
          <p:cNvPr id="15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icture 2" descr="Picture 2"/>
          <p:cNvPicPr>
            <a:picLocks noChangeAspect="1"/>
          </p:cNvPicPr>
          <p:nvPr/>
        </p:nvPicPr>
        <p:blipFill>
          <a:blip r:embed="rId2"/>
          <a:srcRect b="14049"/>
          <a:stretch>
            <a:fillRect/>
          </a:stretch>
        </p:blipFill>
        <p:spPr>
          <a:xfrm>
            <a:off x="18" y="1281"/>
            <a:ext cx="12191982" cy="5894422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Content Placeholder 4"/>
          <p:cNvSpPr txBox="1">
            <a:spLocks noGrp="1"/>
          </p:cNvSpPr>
          <p:nvPr>
            <p:ph type="body" idx="1"/>
          </p:nvPr>
        </p:nvSpPr>
        <p:spPr>
          <a:xfrm>
            <a:off x="838200" y="2000249"/>
            <a:ext cx="10515600" cy="3943352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None/>
              <a:defRPr>
                <a:latin typeface="Cambria"/>
                <a:ea typeface="Cambria"/>
                <a:cs typeface="Cambria"/>
                <a:sym typeface="Cambria"/>
              </a:defRPr>
            </a:lvl1pPr>
          </a:lstStyle>
          <a:p>
            <a:r>
              <a:t>Señor, Dios y Padre nuestro, recibe nuestra gratitud por todas las manifestaciones de tu amor y bondad. Gracias porque a través de Jesucristo aprendemos a amarte a ti y a nuestro prójimo. Haz que todos podamos ver y aceptar la obra de Cristo como máxima expresión de tu amor por la humanidad. Ayúdanos a perfeccionar nuestra fe y confianza en ti mediante obras de amor y de misericordia hacia nuestros semejantes. En el nombre de Cristo oramos, amén.</a:t>
            </a:r>
          </a:p>
        </p:txBody>
      </p:sp>
      <p:pic>
        <p:nvPicPr>
          <p:cNvPr id="15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Picture 5" descr="Picture 5"/>
          <p:cNvPicPr>
            <a:picLocks noChangeAspect="1"/>
          </p:cNvPicPr>
          <p:nvPr/>
        </p:nvPicPr>
        <p:blipFill>
          <a:blip r:embed="rId2"/>
          <a:srcRect b="14263"/>
          <a:stretch>
            <a:fillRect/>
          </a:stretch>
        </p:blipFill>
        <p:spPr>
          <a:xfrm>
            <a:off x="0" y="-1"/>
            <a:ext cx="12192000" cy="5879798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Content Placeholder 7"/>
          <p:cNvSpPr txBox="1">
            <a:spLocks noGrp="1"/>
          </p:cNvSpPr>
          <p:nvPr>
            <p:ph type="body" idx="1"/>
          </p:nvPr>
        </p:nvSpPr>
        <p:spPr>
          <a:xfrm>
            <a:off x="838200" y="2000250"/>
            <a:ext cx="10515600" cy="3929065"/>
          </a:xfrm>
          <a:prstGeom prst="rect">
            <a:avLst/>
          </a:prstGeom>
        </p:spPr>
        <p:txBody>
          <a:bodyPr anchor="ctr"/>
          <a:lstStyle/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Demostrar que la auténtica adoración y servicio a Dios se concreta cuando se sirve con amor al prójimo. Imposible servir a Dios sin poner en función la misericordia y la compasión hacia quienes están en necesidad.</a:t>
            </a:r>
          </a:p>
          <a:p>
            <a:pPr>
              <a:defRPr sz="2900">
                <a:latin typeface="Cambria"/>
                <a:ea typeface="Cambria"/>
                <a:cs typeface="Cambria"/>
                <a:sym typeface="Cambria"/>
              </a:defRPr>
            </a:pPr>
            <a:r>
              <a:t>Explicar por qué el amor se considera la esencia de la vida cristiana. Considerar el amor como fuerza de unidad y transformación.</a:t>
            </a:r>
          </a:p>
        </p:txBody>
      </p:sp>
      <p:pic>
        <p:nvPicPr>
          <p:cNvPr id="10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Picture 13" descr="Picture 13"/>
          <p:cNvPicPr>
            <a:picLocks noChangeAspect="1"/>
          </p:cNvPicPr>
          <p:nvPr/>
        </p:nvPicPr>
        <p:blipFill>
          <a:blip r:embed="rId2"/>
          <a:srcRect b="16105"/>
          <a:stretch>
            <a:fillRect/>
          </a:stretch>
        </p:blipFill>
        <p:spPr>
          <a:xfrm>
            <a:off x="0" y="-3"/>
            <a:ext cx="12192000" cy="5753496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Content Placeholder 15"/>
          <p:cNvSpPr txBox="1">
            <a:spLocks noGrp="1"/>
          </p:cNvSpPr>
          <p:nvPr>
            <p:ph type="body" idx="1"/>
          </p:nvPr>
        </p:nvSpPr>
        <p:spPr>
          <a:xfrm>
            <a:off x="838200" y="2000250"/>
            <a:ext cx="10515600" cy="3943350"/>
          </a:xfrm>
          <a:prstGeom prst="rect">
            <a:avLst/>
          </a:prstGeom>
        </p:spPr>
        <p:txBody>
          <a:bodyPr anchor="ctr"/>
          <a:lstStyle/>
          <a:p>
            <a:pPr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Shemá: </a:t>
            </a:r>
            <a:r>
              <a:t>Oración fundamental en el judaísmo cuya afirmación principal consta de la fe en un solo y único Dios. Los judíos piadosos suelen pronunciarla en la mañana y en la tarde. En la lección de hoy Jesús hace una cita directa de Deuteronomio, capítulo 6, versículos 4-5, como contestación a la pregunta que le hace un escriba. </a:t>
            </a:r>
          </a:p>
          <a:p>
            <a:pPr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rPr cap="all"/>
              <a:t>Prójimo: </a:t>
            </a:r>
            <a:r>
              <a:t>Significa «el próximo» o «el cercano». La interpretación clásica en la época de Jesús se refiere al prójimo judío. Se excluía a las personas provenientes del gentilismo. Jesús alude al término sin condiciones y sin límites, es decir, prójimo es todo ser humano en necesidad sin importar su nacionalidad cercana o distante, creencia o ideología (Véase Lc 10.25-37).</a:t>
            </a:r>
          </a:p>
        </p:txBody>
      </p:sp>
      <p:pic>
        <p:nvPicPr>
          <p:cNvPr id="10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2"/>
          <a:srcRect b="14076"/>
          <a:stretch>
            <a:fillRect/>
          </a:stretch>
        </p:blipFill>
        <p:spPr>
          <a:xfrm>
            <a:off x="0" y="0"/>
            <a:ext cx="12192000" cy="589254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1950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28 Acercándose uno de los escribas, que los había oído discutir y sabía que les había respondido bien, le preguntó: —¿Cuál es el primer mandamiento de todos?</a:t>
            </a:r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797538">
              <a:spcBef>
                <a:spcPts val="800"/>
              </a:spcBef>
              <a:buSzTx/>
              <a:buNone/>
              <a:defRPr sz="2046">
                <a:latin typeface="Cambria"/>
                <a:ea typeface="Cambria"/>
                <a:cs typeface="Cambria"/>
                <a:sym typeface="Cambria"/>
              </a:defRPr>
            </a:pPr>
            <a:r>
              <a:t>29 Jesús le respondió: —El primero de todos los mandamiento es: “Oye, Israel: el Señor nuestro Dios, el Señor uno es.  Jesús le respondió: —El primero de todos los mandamiento es: “Oye, Israel: el Señor nuestro Dios, el Señor uno es. </a:t>
            </a:r>
          </a:p>
        </p:txBody>
      </p:sp>
      <p:sp>
        <p:nvSpPr>
          <p:cNvPr id="109" name="Content Placeholder 11"/>
          <p:cNvSpPr txBox="1"/>
          <p:nvPr/>
        </p:nvSpPr>
        <p:spPr>
          <a:xfrm>
            <a:off x="6217920" y="1950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28 Al ver que Jesús les había contestado bien, uno de los maestros de la ley, que los había oído discutir, se acerca él y le preguntó: —¿Cuál es el primero de todos los mandamientos?</a:t>
            </a:r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13816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29 Jesús le contestó: —El primer mandamiento de todos es: “Oye, Israel: el Señor nuestro Dios es el único Señor. </a:t>
            </a:r>
          </a:p>
        </p:txBody>
      </p:sp>
      <p:sp>
        <p:nvSpPr>
          <p:cNvPr id="110" name="TextBox 1"/>
          <p:cNvSpPr txBox="1"/>
          <p:nvPr/>
        </p:nvSpPr>
        <p:spPr>
          <a:xfrm>
            <a:off x="5049958" y="1153930"/>
            <a:ext cx="3414127" cy="8839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Marcos 12.28-29  </a:t>
            </a:r>
          </a:p>
        </p:txBody>
      </p:sp>
      <p:pic>
        <p:nvPicPr>
          <p:cNvPr id="11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8" descr="Picture 8"/>
          <p:cNvPicPr>
            <a:picLocks noChangeAspect="1"/>
          </p:cNvPicPr>
          <p:nvPr/>
        </p:nvPicPr>
        <p:blipFill>
          <a:blip r:embed="rId2"/>
          <a:srcRect b="13834"/>
          <a:stretch>
            <a:fillRect/>
          </a:stretch>
        </p:blipFill>
        <p:spPr>
          <a:xfrm>
            <a:off x="0" y="73572"/>
            <a:ext cx="12192000" cy="5909134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30 Y amarás al Señor tu Dios con todo tu corazón, con toda tu alma, con toda tu mente y con todas tus fuerzas.” Éste es el principal mandamiento. </a:t>
            </a:r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96111">
              <a:spcBef>
                <a:spcPts val="900"/>
              </a:spcBef>
              <a:buSzTx/>
              <a:buNone/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31 El segundo es semejante: “Amarás a tu prójimo como a ti mismo.” No hay otro mandamiento mayor que estos.</a:t>
            </a:r>
          </a:p>
        </p:txBody>
      </p:sp>
      <p:sp>
        <p:nvSpPr>
          <p:cNvPr id="115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30 Ama al Señor tu Dios con todo tu corazón, con toda tu alma, con toda tu mente y con todas tus fuerzas.” </a:t>
            </a:r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777240">
              <a:lnSpc>
                <a:spcPct val="90000"/>
              </a:lnSpc>
              <a:spcBef>
                <a:spcPts val="8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31 Pero hay un segundo: “Ama a tu prójimo como a ti mismo.” Ningún mandamiento es más importante que éstos.</a:t>
            </a:r>
          </a:p>
        </p:txBody>
      </p:sp>
      <p:sp>
        <p:nvSpPr>
          <p:cNvPr id="116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Marcos 12.30-31</a:t>
            </a:r>
          </a:p>
        </p:txBody>
      </p:sp>
      <p:pic>
        <p:nvPicPr>
          <p:cNvPr id="117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Picture 8" descr="Picture 8"/>
          <p:cNvPicPr>
            <a:picLocks noChangeAspect="1"/>
          </p:cNvPicPr>
          <p:nvPr/>
        </p:nvPicPr>
        <p:blipFill>
          <a:blip r:embed="rId2"/>
          <a:srcRect b="14084"/>
          <a:stretch>
            <a:fillRect/>
          </a:stretch>
        </p:blipFill>
        <p:spPr>
          <a:xfrm>
            <a:off x="0" y="73572"/>
            <a:ext cx="12192000" cy="5891985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32 Entonces el escriba le dijo: —Bien, Maestro, verdad has dicho, que uno es Dios y no hay otro fuera de él; 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33 y amarlo con todo el corazón, con todo el entendimiento, con toda el alma y con todas las fuerzas, y amar al prójimo como a uno mismo, es más que todos los holocaustos y sacrificios.</a:t>
            </a:r>
          </a:p>
        </p:txBody>
      </p:sp>
      <p:sp>
        <p:nvSpPr>
          <p:cNvPr id="121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 defTabSz="841247">
              <a:lnSpc>
                <a:spcPct val="90000"/>
              </a:lnSpc>
              <a:spcBef>
                <a:spcPts val="900"/>
              </a:spcBef>
              <a:defRPr sz="2208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 defTabSz="841247">
              <a:lnSpc>
                <a:spcPct val="90000"/>
              </a:lnSpc>
              <a:spcBef>
                <a:spcPts val="900"/>
              </a:spcBef>
              <a:defRPr sz="2208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41247">
              <a:lnSpc>
                <a:spcPct val="90000"/>
              </a:lnSpc>
              <a:spcBef>
                <a:spcPts val="900"/>
              </a:spcBef>
              <a:defRPr sz="2208">
                <a:latin typeface="Cambria"/>
                <a:ea typeface="Cambria"/>
                <a:cs typeface="Cambria"/>
                <a:sym typeface="Cambria"/>
              </a:defRPr>
            </a:pPr>
            <a:r>
              <a:t>32 El maestro de la ley le dijo: —Muy bien, Maestro. Es verdad lo que dices: hay un solo Dios, y no hay otro fuera de él. </a:t>
            </a:r>
          </a:p>
          <a:p>
            <a:pPr defTabSz="841247">
              <a:lnSpc>
                <a:spcPct val="90000"/>
              </a:lnSpc>
              <a:spcBef>
                <a:spcPts val="900"/>
              </a:spcBef>
              <a:defRPr sz="2208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defTabSz="841247">
              <a:lnSpc>
                <a:spcPct val="90000"/>
              </a:lnSpc>
              <a:spcBef>
                <a:spcPts val="900"/>
              </a:spcBef>
              <a:defRPr sz="2208">
                <a:latin typeface="Cambria"/>
                <a:ea typeface="Cambria"/>
                <a:cs typeface="Cambria"/>
                <a:sym typeface="Cambria"/>
              </a:defRPr>
            </a:pPr>
            <a:r>
              <a:t>33 Y amar a Dios con todo el corazón, con todo el entendimiento y con todas las fuerzas, y amar al prójimo como a uno mismo, vale más que todos los holocaustos y todos los sacrificios que se queman en el altar.</a:t>
            </a:r>
          </a:p>
        </p:txBody>
      </p:sp>
      <p:sp>
        <p:nvSpPr>
          <p:cNvPr id="122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Marcos 12.32-33</a:t>
            </a:r>
          </a:p>
        </p:txBody>
      </p:sp>
      <p:pic>
        <p:nvPicPr>
          <p:cNvPr id="123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Picture 8" descr="Picture 8"/>
          <p:cNvPicPr>
            <a:picLocks noChangeAspect="1"/>
          </p:cNvPicPr>
          <p:nvPr/>
        </p:nvPicPr>
        <p:blipFill>
          <a:blip r:embed="rId2"/>
          <a:srcRect b="13496"/>
          <a:stretch>
            <a:fillRect/>
          </a:stretch>
        </p:blipFill>
        <p:spPr>
          <a:xfrm>
            <a:off x="0" y="73572"/>
            <a:ext cx="12192000" cy="5932403"/>
          </a:xfrm>
          <a:prstGeom prst="rect">
            <a:avLst/>
          </a:prstGeom>
          <a:ln w="12700">
            <a:miter lim="400000"/>
          </a:ln>
        </p:spPr>
      </p:pic>
      <p:sp>
        <p:nvSpPr>
          <p:cNvPr id="126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 defTabSz="850391">
              <a:spcBef>
                <a:spcPts val="900"/>
              </a:spcBef>
              <a:buSzTx/>
              <a:buNone/>
              <a:defRPr sz="22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 defTabSz="850391">
              <a:spcBef>
                <a:spcPts val="900"/>
              </a:spcBef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34 Jesús entonces, viendo que había respondido sabiamente, le dijo:  —No estás lejos del reino de Dios. Y ya nadie se atrevía a preguntarle.</a:t>
            </a:r>
          </a:p>
        </p:txBody>
      </p:sp>
      <p:sp>
        <p:nvSpPr>
          <p:cNvPr id="127" name="Content Placeholder 11"/>
          <p:cNvSpPr txBox="1"/>
          <p:nvPr/>
        </p:nvSpPr>
        <p:spPr>
          <a:xfrm>
            <a:off x="6217920" y="2204954"/>
            <a:ext cx="5090161" cy="41624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0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>
              <a:lnSpc>
                <a:spcPct val="90000"/>
              </a:lnSpc>
              <a:spcBef>
                <a:spcPts val="1000"/>
              </a:spcBef>
              <a:defRPr sz="2300">
                <a:latin typeface="Cambria"/>
                <a:ea typeface="Cambria"/>
                <a:cs typeface="Cambria"/>
                <a:sym typeface="Cambria"/>
              </a:defRPr>
            </a:pPr>
            <a:r>
              <a:t>34 Al ver Jesús que el maestro de la ley había contestado con buen sentido, le dijo: —No estás lejos del reino de Dios. Y ya nadie se atrevía a hacerle más preguntas.</a:t>
            </a:r>
          </a:p>
        </p:txBody>
      </p:sp>
      <p:sp>
        <p:nvSpPr>
          <p:cNvPr id="128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Marcos 12.34</a:t>
            </a:r>
          </a:p>
        </p:txBody>
      </p:sp>
      <p:pic>
        <p:nvPicPr>
          <p:cNvPr id="129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Picture 8" descr="Picture 8"/>
          <p:cNvPicPr>
            <a:picLocks noChangeAspect="1"/>
          </p:cNvPicPr>
          <p:nvPr/>
        </p:nvPicPr>
        <p:blipFill>
          <a:blip r:embed="rId2"/>
          <a:srcRect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2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14 Hermanos míos, ¿de qué aprovechará si alguno dice que tiene fe y no tiene obras? ¿Podrá la fe salvarlo? 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15 Y si un hermano o una hermana están desnudos y tienen necesidad del mantenimiento de cada día, </a:t>
            </a:r>
          </a:p>
        </p:txBody>
      </p:sp>
      <p:sp>
        <p:nvSpPr>
          <p:cNvPr id="133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14 Hermanos míos, ¿de qué le sirve a uno decir que tiene fe, si sus hechos no lo demuestran? ¿Podrá acaso salvarlo esa fe? 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15 Supongamos que a un hermano o a una hermana les falta la ropa y la comida necesarias para el día; </a:t>
            </a:r>
          </a:p>
        </p:txBody>
      </p:sp>
      <p:sp>
        <p:nvSpPr>
          <p:cNvPr id="134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Santiago 2.14-15</a:t>
            </a:r>
          </a:p>
        </p:txBody>
      </p:sp>
      <p:pic>
        <p:nvPicPr>
          <p:cNvPr id="135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2"/>
          <a:srcRect b="13351"/>
          <a:stretch>
            <a:fillRect/>
          </a:stretch>
        </p:blipFill>
        <p:spPr>
          <a:xfrm>
            <a:off x="0" y="73572"/>
            <a:ext cx="12192000" cy="5942388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Content Placeholder 10"/>
          <p:cNvSpPr txBox="1">
            <a:spLocks noGrp="1"/>
          </p:cNvSpPr>
          <p:nvPr>
            <p:ph type="body" sz="half" idx="1"/>
          </p:nvPr>
        </p:nvSpPr>
        <p:spPr>
          <a:xfrm>
            <a:off x="838200" y="2204954"/>
            <a:ext cx="5181600" cy="41624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RVR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16 y alguno de vosotros les dice: «Id en paz, calentaos y saciaos», pero no les dais las cosas que son necesarias para el cuerpo, ¿de qué aprovecha? </a:t>
            </a:r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 marL="0" indent="0">
              <a:buSzTx/>
              <a:buNone/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17 Así también la fe, si no tiene obras, está completamente muerta.</a:t>
            </a:r>
          </a:p>
        </p:txBody>
      </p:sp>
      <p:sp>
        <p:nvSpPr>
          <p:cNvPr id="139" name="Content Placeholder 11"/>
          <p:cNvSpPr txBox="1"/>
          <p:nvPr/>
        </p:nvSpPr>
        <p:spPr>
          <a:xfrm>
            <a:off x="6217920" y="2204954"/>
            <a:ext cx="5090161" cy="41624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VP</a:t>
            </a: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 sz="2800"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16 si uno de ustedes les dice: «Que les vaya bien; abríguense y coman todo lo que quieran», pero no les da lo que su cuerpo necesita, ¿de qué les sirve? 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endParaRPr/>
          </a:p>
          <a:p>
            <a:pPr>
              <a:lnSpc>
                <a:spcPct val="90000"/>
              </a:lnSpc>
              <a:spcBef>
                <a:spcPts val="1000"/>
              </a:spcBef>
              <a:defRPr sz="2400">
                <a:latin typeface="Cambria"/>
                <a:ea typeface="Cambria"/>
                <a:cs typeface="Cambria"/>
                <a:sym typeface="Cambria"/>
              </a:defRPr>
            </a:pPr>
            <a:r>
              <a:t>17 Así pasa con la fe: por sí sola, es decir, si no se demuestra con hechos, es una cosa muerta.</a:t>
            </a:r>
          </a:p>
        </p:txBody>
      </p:sp>
      <p:sp>
        <p:nvSpPr>
          <p:cNvPr id="140" name="TextBox 1"/>
          <p:cNvSpPr txBox="1"/>
          <p:nvPr/>
        </p:nvSpPr>
        <p:spPr>
          <a:xfrm>
            <a:off x="5040488" y="1251052"/>
            <a:ext cx="4238341" cy="45211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57350B"/>
                </a:solidFill>
                <a:latin typeface="Futura Medium"/>
                <a:ea typeface="Futura Medium"/>
                <a:cs typeface="Futura Medium"/>
                <a:sym typeface="Futura Medium"/>
              </a:defRPr>
            </a:lvl1pPr>
          </a:lstStyle>
          <a:p>
            <a:r>
              <a:t>Santiago 2.16-17</a:t>
            </a:r>
          </a:p>
        </p:txBody>
      </p:sp>
      <p:pic>
        <p:nvPicPr>
          <p:cNvPr id="141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11238" y="6071577"/>
            <a:ext cx="2261075" cy="59344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0000FF"/>
      </a:hlink>
      <a:folHlink>
        <a:srgbClr val="FF00FF"/>
      </a:folHlink>
    </a:clrScheme>
    <a:fontScheme name="Office Theme">
      <a:majorFont>
        <a:latin typeface="Aptos"/>
        <a:ea typeface="Aptos"/>
        <a:cs typeface="Aptos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Apto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1398</Words>
  <Application>Microsoft Office PowerPoint</Application>
  <PresentationFormat>Widescreen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Theme</vt:lpstr>
      <vt:lpstr>Lección 1 EL AMOR EN ACCIÓN Marcos 12.28-34; Santiago 2.14-17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Nivea</dc:creator>
  <cp:lastModifiedBy>Nivea Velez</cp:lastModifiedBy>
  <cp:revision>1</cp:revision>
  <dcterms:modified xsi:type="dcterms:W3CDTF">2026-02-25T13:44:36Z</dcterms:modified>
</cp:coreProperties>
</file>