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D8"/>
          </a:solidFill>
        </a:fill>
      </a:tcStyle>
    </a:wholeTbl>
    <a:band2H>
      <a:tcTxStyle b="def" i="def"/>
      <a:tcStyle>
        <a:tcBdr/>
        <a:fill>
          <a:solidFill>
            <a:srgbClr val="E7E9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3CB"/>
          </a:solidFill>
        </a:fill>
      </a:tcStyle>
    </a:wholeTbl>
    <a:band2H>
      <a:tcTxStyle b="def" i="def"/>
      <a:tcStyle>
        <a:tcBdr/>
        <a:fill>
          <a:solidFill>
            <a:srgbClr val="E7EA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1CC"/>
          </a:solidFill>
        </a:fill>
      </a:tcStyle>
    </a:wholeTbl>
    <a:band2H>
      <a:tcTxStyle b="def" i="def"/>
      <a:tcStyle>
        <a:tcBdr/>
        <a:fill>
          <a:solidFill>
            <a:srgbClr val="E8F0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ptos"/>
      </a:defRPr>
    </a:lvl1pPr>
    <a:lvl2pPr indent="228600" latinLnBrk="0">
      <a:defRPr sz="1200">
        <a:latin typeface="+mj-lt"/>
        <a:ea typeface="+mj-ea"/>
        <a:cs typeface="+mj-cs"/>
        <a:sym typeface="Aptos"/>
      </a:defRPr>
    </a:lvl2pPr>
    <a:lvl3pPr indent="457200" latinLnBrk="0">
      <a:defRPr sz="1200">
        <a:latin typeface="+mj-lt"/>
        <a:ea typeface="+mj-ea"/>
        <a:cs typeface="+mj-cs"/>
        <a:sym typeface="Aptos"/>
      </a:defRPr>
    </a:lvl3pPr>
    <a:lvl4pPr indent="685800" latinLnBrk="0">
      <a:defRPr sz="1200">
        <a:latin typeface="+mj-lt"/>
        <a:ea typeface="+mj-ea"/>
        <a:cs typeface="+mj-cs"/>
        <a:sym typeface="Aptos"/>
      </a:defRPr>
    </a:lvl4pPr>
    <a:lvl5pPr indent="914400" latinLnBrk="0">
      <a:defRPr sz="1200">
        <a:latin typeface="+mj-lt"/>
        <a:ea typeface="+mj-ea"/>
        <a:cs typeface="+mj-cs"/>
        <a:sym typeface="Aptos"/>
      </a:defRPr>
    </a:lvl5pPr>
    <a:lvl6pPr indent="1143000" latinLnBrk="0">
      <a:defRPr sz="1200">
        <a:latin typeface="+mj-lt"/>
        <a:ea typeface="+mj-ea"/>
        <a:cs typeface="+mj-cs"/>
        <a:sym typeface="Aptos"/>
      </a:defRPr>
    </a:lvl6pPr>
    <a:lvl7pPr indent="1371600" latinLnBrk="0">
      <a:defRPr sz="1200">
        <a:latin typeface="+mj-lt"/>
        <a:ea typeface="+mj-ea"/>
        <a:cs typeface="+mj-cs"/>
        <a:sym typeface="Aptos"/>
      </a:defRPr>
    </a:lvl7pPr>
    <a:lvl8pPr indent="1600200" latinLnBrk="0">
      <a:defRPr sz="1200">
        <a:latin typeface="+mj-lt"/>
        <a:ea typeface="+mj-ea"/>
        <a:cs typeface="+mj-cs"/>
        <a:sym typeface="Aptos"/>
      </a:defRPr>
    </a:lvl8pPr>
    <a:lvl9pPr indent="1828800" latinLnBrk="0">
      <a:defRPr sz="1200">
        <a:latin typeface="+mj-lt"/>
        <a:ea typeface="+mj-ea"/>
        <a:cs typeface="+mj-cs"/>
        <a:sym typeface="Aptos"/>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9"/>
          </a:xfrm>
          <a:prstGeom prst="rect">
            <a:avLst/>
          </a:prstGeom>
        </p:spPr>
        <p:txBody>
          <a:bodyPr/>
          <a:lstStyle>
            <a:lvl1pPr marL="0" indent="0">
              <a:buSzTx/>
              <a:buFontTx/>
              <a:buNone/>
              <a:defRPr sz="2400">
                <a:solidFill>
                  <a:srgbClr val="757575"/>
                </a:solidFill>
              </a:defRPr>
            </a:lvl1pPr>
            <a:lvl2pPr marL="0" indent="0">
              <a:buSzTx/>
              <a:buFontTx/>
              <a:buNone/>
              <a:defRPr sz="2400">
                <a:solidFill>
                  <a:srgbClr val="757575"/>
                </a:solidFill>
              </a:defRPr>
            </a:lvl2pPr>
            <a:lvl3pPr marL="0" indent="0">
              <a:buSzTx/>
              <a:buFontTx/>
              <a:buNone/>
              <a:defRPr sz="2400">
                <a:solidFill>
                  <a:srgbClr val="757575"/>
                </a:solidFill>
              </a:defRPr>
            </a:lvl3pPr>
            <a:lvl4pPr marL="0" indent="0">
              <a:buSzTx/>
              <a:buFontTx/>
              <a:buNone/>
              <a:defRPr sz="2400">
                <a:solidFill>
                  <a:srgbClr val="757575"/>
                </a:solidFill>
              </a:defRPr>
            </a:lvl4pPr>
            <a:lvl5pPr marL="0" indent="0">
              <a:buSzTx/>
              <a:buFontTx/>
              <a:buNone/>
              <a:defRPr sz="2400">
                <a:solidFill>
                  <a:srgbClr val="757575"/>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90" cy="823914"/>
          </a:xfrm>
          <a:prstGeom prst="rect">
            <a:avLst/>
          </a:prstGeom>
        </p:spPr>
        <p:txBody>
          <a:bodyPr anchor="b"/>
          <a:lstStyle>
            <a:lvl1pPr marL="0" indent="0">
              <a:buSzTx/>
              <a:buFontTx/>
              <a:buNone/>
              <a:defRPr b="1" sz="2400"/>
            </a:lvl1pPr>
            <a:lvl2pPr marL="0" indent="0">
              <a:buSzTx/>
              <a:buFontTx/>
              <a:buNone/>
              <a:defRPr b="1" sz="2400"/>
            </a:lvl2pPr>
            <a:lvl3pPr marL="0" indent="0">
              <a:buSzTx/>
              <a:buFontTx/>
              <a:buNone/>
              <a:defRPr b="1" sz="2400"/>
            </a:lvl3pPr>
            <a:lvl4pPr marL="0" indent="0">
              <a:buSzTx/>
              <a:buFontTx/>
              <a:buNone/>
              <a:defRPr b="1" sz="2400"/>
            </a:lvl4pPr>
            <a:lvl5pPr marL="0" indent="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4"/>
          </a:xfrm>
          <a:prstGeom prst="rect">
            <a:avLst/>
          </a:prstGeom>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8" cy="3811588"/>
          </a:xfrm>
          <a:prstGeom prst="rect">
            <a:avLst/>
          </a:prstGeom>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5183187" y="987425"/>
            <a:ext cx="6172202" cy="4873625"/>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80147" y="6404293"/>
            <a:ext cx="273654" cy="269239"/>
          </a:xfrm>
          <a:prstGeom prst="rect">
            <a:avLst/>
          </a:prstGeom>
          <a:ln w="12700">
            <a:miter lim="400000"/>
          </a:ln>
        </p:spPr>
        <p:txBody>
          <a:bodyPr wrap="none" lIns="45718" tIns="45718" rIns="45718" bIns="45718" anchor="ctr">
            <a:spAutoFit/>
          </a:bodyPr>
          <a:lstStyle>
            <a:lvl1pPr algn="r">
              <a:defRPr sz="1200">
                <a:solidFill>
                  <a:srgbClr val="757575"/>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2pPr>
      <a:lvl3pPr marL="1234438" marR="0" indent="-320038"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rock mountain ED 25-26- SMALL.png" descr="rock mountain ED 25-26- SMALL.png"/>
          <p:cNvPicPr>
            <a:picLocks noChangeAspect="1"/>
          </p:cNvPicPr>
          <p:nvPr/>
        </p:nvPicPr>
        <p:blipFill>
          <a:blip r:embed="rId2">
            <a:alphaModFix amt="27128"/>
            <a:extLst/>
          </a:blip>
          <a:stretch>
            <a:fillRect/>
          </a:stretch>
        </p:blipFill>
        <p:spPr>
          <a:xfrm flipH="1">
            <a:off x="-150456" y="1216974"/>
            <a:ext cx="12492912" cy="8328607"/>
          </a:xfrm>
          <a:prstGeom prst="rect">
            <a:avLst/>
          </a:prstGeom>
          <a:ln w="12700">
            <a:miter lim="400000"/>
          </a:ln>
        </p:spPr>
      </p:pic>
      <p:sp>
        <p:nvSpPr>
          <p:cNvPr id="95" name="Title 1"/>
          <p:cNvSpPr txBox="1"/>
          <p:nvPr>
            <p:ph type="ctrTitle"/>
          </p:nvPr>
        </p:nvSpPr>
        <p:spPr>
          <a:xfrm>
            <a:off x="1524000" y="1122362"/>
            <a:ext cx="7472854" cy="1655761"/>
          </a:xfrm>
          <a:prstGeom prst="rect">
            <a:avLst/>
          </a:prstGeom>
        </p:spPr>
        <p:txBody>
          <a:bodyPr anchor="t"/>
          <a:lstStyle/>
          <a:p>
            <a:pPr algn="l" defTabSz="886966">
              <a:defRPr sz="3600">
                <a:solidFill>
                  <a:srgbClr val="6E76A1"/>
                </a:solidFill>
                <a:latin typeface="Futura Bold"/>
                <a:ea typeface="Futura Bold"/>
                <a:cs typeface="Futura Bold"/>
                <a:sym typeface="Futura Bold"/>
              </a:defRPr>
            </a:pPr>
            <a:r>
              <a:rPr>
                <a:solidFill>
                  <a:srgbClr val="E9BE43"/>
                </a:solidFill>
              </a:rPr>
              <a:t>Lección 14</a:t>
            </a:r>
            <a:br/>
            <a:r>
              <a:rPr>
                <a:solidFill>
                  <a:srgbClr val="845083"/>
                </a:solidFill>
              </a:rPr>
              <a:t>LAS SAGRADAS ESCRITURAS</a:t>
            </a:r>
            <a:br>
              <a:rPr>
                <a:solidFill>
                  <a:srgbClr val="C8334A"/>
                </a:solidFill>
              </a:rPr>
            </a:br>
            <a:r>
              <a:rPr sz="1800">
                <a:solidFill>
                  <a:srgbClr val="0D0D0D"/>
                </a:solidFill>
              </a:rPr>
              <a:t>Salmo 19.7-13; 2 Timoteo 3.14-17</a:t>
            </a:r>
          </a:p>
        </p:txBody>
      </p:sp>
      <p:sp>
        <p:nvSpPr>
          <p:cNvPr id="96" name="Subtitle 2"/>
          <p:cNvSpPr txBox="1"/>
          <p:nvPr>
            <p:ph type="subTitle" sz="quarter" idx="1"/>
          </p:nvPr>
        </p:nvSpPr>
        <p:spPr>
          <a:xfrm>
            <a:off x="1524000" y="2778125"/>
            <a:ext cx="7472854" cy="1655761"/>
          </a:xfrm>
          <a:prstGeom prst="rect">
            <a:avLst/>
          </a:prstGeom>
        </p:spPr>
        <p:txBody>
          <a:bodyPr/>
          <a:lstStyle/>
          <a:p>
            <a:pPr algn="l" defTabSz="886968">
              <a:lnSpc>
                <a:spcPct val="100000"/>
              </a:lnSpc>
              <a:spcBef>
                <a:spcPts val="0"/>
              </a:spcBef>
              <a:defRPr sz="1940">
                <a:latin typeface="Cambria"/>
                <a:ea typeface="Cambria"/>
                <a:cs typeface="Cambria"/>
                <a:sym typeface="Cambria"/>
              </a:defRPr>
            </a:pPr>
            <a:r>
              <a:t>«Toda la Escritura es inspirada por Dios y útil para enseñar, para</a:t>
            </a:r>
          </a:p>
          <a:p>
            <a:pPr algn="l" defTabSz="886968">
              <a:lnSpc>
                <a:spcPct val="100000"/>
              </a:lnSpc>
              <a:spcBef>
                <a:spcPts val="0"/>
              </a:spcBef>
              <a:defRPr sz="1940">
                <a:latin typeface="Cambria"/>
                <a:ea typeface="Cambria"/>
                <a:cs typeface="Cambria"/>
                <a:sym typeface="Cambria"/>
              </a:defRPr>
            </a:pPr>
            <a:r>
              <a:t>redargüir, para corregir, para instruir en justicia, a fin de que el</a:t>
            </a:r>
          </a:p>
          <a:p>
            <a:pPr algn="l" defTabSz="886968">
              <a:lnSpc>
                <a:spcPct val="100000"/>
              </a:lnSpc>
              <a:spcBef>
                <a:spcPts val="0"/>
              </a:spcBef>
              <a:defRPr sz="1940">
                <a:latin typeface="Cambria"/>
                <a:ea typeface="Cambria"/>
                <a:cs typeface="Cambria"/>
                <a:sym typeface="Cambria"/>
              </a:defRPr>
            </a:pPr>
            <a:r>
              <a:t>hombre de Dios sea perfecto, enteramente preparado para toda</a:t>
            </a:r>
          </a:p>
          <a:p>
            <a:pPr algn="l" defTabSz="886968">
              <a:lnSpc>
                <a:spcPct val="100000"/>
              </a:lnSpc>
              <a:spcBef>
                <a:spcPts val="0"/>
              </a:spcBef>
              <a:defRPr sz="1940">
                <a:latin typeface="Cambria"/>
                <a:ea typeface="Cambria"/>
                <a:cs typeface="Cambria"/>
                <a:sym typeface="Cambria"/>
              </a:defRPr>
            </a:pPr>
            <a:r>
              <a:t>buena obra».</a:t>
            </a:r>
          </a:p>
          <a:p>
            <a:pPr algn="r" defTabSz="886968">
              <a:spcBef>
                <a:spcPts val="900"/>
              </a:spcBef>
              <a:defRPr sz="1940">
                <a:latin typeface="Cambria"/>
                <a:ea typeface="Cambria"/>
                <a:cs typeface="Cambria"/>
                <a:sym typeface="Cambria"/>
              </a:defRPr>
            </a:pPr>
            <a:r>
              <a:t>2 Timoteo 3.16-17</a:t>
            </a:r>
          </a:p>
        </p:txBody>
      </p:sp>
      <p:pic>
        <p:nvPicPr>
          <p:cNvPr id="97" name="Image" descr="Image"/>
          <p:cNvPicPr>
            <a:picLocks noChangeAspect="1"/>
          </p:cNvPicPr>
          <p:nvPr/>
        </p:nvPicPr>
        <p:blipFill>
          <a:blip r:embed="rId3">
            <a:extLst/>
          </a:blip>
          <a:stretch>
            <a:fillRect/>
          </a:stretch>
        </p:blipFill>
        <p:spPr>
          <a:xfrm>
            <a:off x="1631938" y="5245611"/>
            <a:ext cx="4634968" cy="1361429"/>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1" name="Picture 5" descr="Picture 5"/>
          <p:cNvPicPr>
            <a:picLocks noChangeAspect="1"/>
          </p:cNvPicPr>
          <p:nvPr/>
        </p:nvPicPr>
        <p:blipFill>
          <a:blip r:embed="rId2">
            <a:extLst/>
          </a:blip>
          <a:srcRect l="0" t="0" r="0" b="14071"/>
          <a:stretch>
            <a:fillRect/>
          </a:stretch>
        </p:blipFill>
        <p:spPr>
          <a:xfrm>
            <a:off x="18" y="1281"/>
            <a:ext cx="12191982" cy="5893000"/>
          </a:xfrm>
          <a:prstGeom prst="rect">
            <a:avLst/>
          </a:prstGeom>
          <a:ln w="12700">
            <a:miter lim="400000"/>
          </a:ln>
        </p:spPr>
      </p:pic>
      <p:sp>
        <p:nvSpPr>
          <p:cNvPr id="142" name="Content Placeholder 7"/>
          <p:cNvSpPr txBox="1"/>
          <p:nvPr>
            <p:ph type="body" idx="1"/>
          </p:nvPr>
        </p:nvSpPr>
        <p:spPr>
          <a:xfrm>
            <a:off x="838200" y="2163750"/>
            <a:ext cx="10515600" cy="3914776"/>
          </a:xfrm>
          <a:prstGeom prst="rect">
            <a:avLst/>
          </a:prstGeom>
        </p:spPr>
        <p:txBody>
          <a:bodyPr anchor="ctr"/>
          <a:lstStyle>
            <a:lvl1pPr marL="210311" indent="-210311" defTabSz="841247">
              <a:spcBef>
                <a:spcPts val="900"/>
              </a:spcBef>
              <a:defRPr sz="2576">
                <a:latin typeface="Cambria"/>
                <a:ea typeface="Cambria"/>
                <a:cs typeface="Cambria"/>
                <a:sym typeface="Cambria"/>
              </a:defRPr>
            </a:lvl1pPr>
          </a:lstStyle>
          <a:p>
            <a:pPr/>
            <a:r>
              <a:t>Quien emplea las Escrituras para enseñar no debe pensar que es mejor que la persona a quien enseña. Quien las emplea para redargüir debe, ante todo, reconocer que esas mismas Escrituras le redarguyen. Quien las emplea para corregir debe empezar por corregirse a sí mismo y, por tanto, ha de corregir al otro con compasión, sabiéndose tan pecador o pecadora como la otra persona. Y todo esto tiene que dirigirse al propósito final, que es «instruir en justicia». Como veremos en las lecciones que siguen, la justicia a la que esto se refiere no es la nuestra, cuyo motivo primordial frecuentemente es la venganza y el castigo, sino la justicia de Dios, que es justicia de amor, de restauración y reconciliación.</a:t>
            </a:r>
          </a:p>
        </p:txBody>
      </p:sp>
      <p:pic>
        <p:nvPicPr>
          <p:cNvPr id="143"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5" name="Picture 2" descr="Picture 2"/>
          <p:cNvPicPr>
            <a:picLocks noChangeAspect="1"/>
          </p:cNvPicPr>
          <p:nvPr/>
        </p:nvPicPr>
        <p:blipFill>
          <a:blip r:embed="rId2">
            <a:extLst/>
          </a:blip>
          <a:srcRect l="0" t="0" r="0" b="14049"/>
          <a:stretch>
            <a:fillRect/>
          </a:stretch>
        </p:blipFill>
        <p:spPr>
          <a:xfrm>
            <a:off x="18" y="1281"/>
            <a:ext cx="12191982" cy="5894422"/>
          </a:xfrm>
          <a:prstGeom prst="rect">
            <a:avLst/>
          </a:prstGeom>
          <a:ln w="12700">
            <a:miter lim="400000"/>
          </a:ln>
        </p:spPr>
      </p:pic>
      <p:sp>
        <p:nvSpPr>
          <p:cNvPr id="146" name="Content Placeholder 4"/>
          <p:cNvSpPr txBox="1"/>
          <p:nvPr>
            <p:ph type="body" idx="1"/>
          </p:nvPr>
        </p:nvSpPr>
        <p:spPr>
          <a:xfrm>
            <a:off x="838200" y="2187870"/>
            <a:ext cx="10515600" cy="3943353"/>
          </a:xfrm>
          <a:prstGeom prst="rect">
            <a:avLst/>
          </a:prstGeom>
        </p:spPr>
        <p:txBody>
          <a:bodyPr anchor="ctr"/>
          <a:lstStyle>
            <a:lvl1pPr marL="0" indent="0">
              <a:buSzTx/>
              <a:buNone/>
              <a:defRPr>
                <a:latin typeface="Cambria"/>
                <a:ea typeface="Cambria"/>
                <a:cs typeface="Cambria"/>
                <a:sym typeface="Cambria"/>
              </a:defRPr>
            </a:lvl1pPr>
          </a:lstStyle>
          <a:p>
            <a:pPr/>
            <a:r>
              <a:t>Gracias, Dios de amor y de justicia amorosa, porque en tus Escrituras nos enseñas, redarguyes, corriges e instruyes. Gracias porque de ese modo nos preparas para obras de amor que sean reflejo de las tuyas. Ayúdanos a entender y aplicar esas Escrituras con un amor semejante al tuyo, que se manifiesta no solamente en ellas, sino también y sobre todo en tu Hijo y Señor nuestro Jesucristo, en cuyo nombre nos acercamos a ti. Amén.</a:t>
            </a:r>
          </a:p>
        </p:txBody>
      </p:sp>
      <p:pic>
        <p:nvPicPr>
          <p:cNvPr id="147"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9" name="Picture 5" descr="Picture 5"/>
          <p:cNvPicPr>
            <a:picLocks noChangeAspect="1"/>
          </p:cNvPicPr>
          <p:nvPr/>
        </p:nvPicPr>
        <p:blipFill>
          <a:blip r:embed="rId2">
            <a:extLst/>
          </a:blip>
          <a:srcRect l="0" t="0" r="0" b="14263"/>
          <a:stretch>
            <a:fillRect/>
          </a:stretch>
        </p:blipFill>
        <p:spPr>
          <a:xfrm>
            <a:off x="0" y="-1"/>
            <a:ext cx="12192000" cy="5879798"/>
          </a:xfrm>
          <a:prstGeom prst="rect">
            <a:avLst/>
          </a:prstGeom>
          <a:ln w="12700">
            <a:miter lim="400000"/>
          </a:ln>
        </p:spPr>
      </p:pic>
      <p:sp>
        <p:nvSpPr>
          <p:cNvPr id="100" name="Content Placeholder 7"/>
          <p:cNvSpPr txBox="1"/>
          <p:nvPr>
            <p:ph type="body" idx="1"/>
          </p:nvPr>
        </p:nvSpPr>
        <p:spPr>
          <a:xfrm>
            <a:off x="838200" y="1619250"/>
            <a:ext cx="10515600" cy="3929065"/>
          </a:xfrm>
          <a:prstGeom prst="rect">
            <a:avLst/>
          </a:prstGeom>
        </p:spPr>
        <p:txBody>
          <a:bodyPr anchor="ctr"/>
          <a:lstStyle/>
          <a:p>
            <a:pPr>
              <a:defRPr sz="2400">
                <a:latin typeface="Cambria"/>
                <a:ea typeface="Cambria"/>
                <a:cs typeface="Cambria"/>
                <a:sym typeface="Cambria"/>
              </a:defRPr>
            </a:pPr>
            <a:r>
              <a:t>Ayudar a la clase a entender por qué nos parece que en los Salmos hay tanta repetición.</a:t>
            </a:r>
          </a:p>
          <a:p>
            <a:pPr>
              <a:defRPr sz="2400">
                <a:latin typeface="Cambria"/>
                <a:ea typeface="Cambria"/>
                <a:cs typeface="Cambria"/>
                <a:sym typeface="Cambria"/>
              </a:defRPr>
            </a:pPr>
            <a:r>
              <a:t>Reflexionar sobre el uso debido de las Escrituras y las consecuencias que tiene utilizarlas para criticar, menospreciar o condenar a otras personas.</a:t>
            </a:r>
          </a:p>
        </p:txBody>
      </p:sp>
      <p:pic>
        <p:nvPicPr>
          <p:cNvPr id="10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3" name="Picture 13" descr="Picture 13"/>
          <p:cNvPicPr>
            <a:picLocks noChangeAspect="1"/>
          </p:cNvPicPr>
          <p:nvPr/>
        </p:nvPicPr>
        <p:blipFill>
          <a:blip r:embed="rId2">
            <a:extLst/>
          </a:blip>
          <a:srcRect l="0" t="0" r="0" b="16105"/>
          <a:stretch>
            <a:fillRect/>
          </a:stretch>
        </p:blipFill>
        <p:spPr>
          <a:xfrm>
            <a:off x="0" y="-3"/>
            <a:ext cx="12192000" cy="5753496"/>
          </a:xfrm>
          <a:prstGeom prst="rect">
            <a:avLst/>
          </a:prstGeom>
          <a:ln w="12700">
            <a:miter lim="400000"/>
          </a:ln>
        </p:spPr>
      </p:pic>
      <p:sp>
        <p:nvSpPr>
          <p:cNvPr id="104" name="Content Placeholder 15"/>
          <p:cNvSpPr txBox="1"/>
          <p:nvPr>
            <p:ph type="body" idx="1"/>
          </p:nvPr>
        </p:nvSpPr>
        <p:spPr>
          <a:xfrm>
            <a:off x="838200" y="2153758"/>
            <a:ext cx="10515600" cy="3943351"/>
          </a:xfrm>
          <a:prstGeom prst="rect">
            <a:avLst/>
          </a:prstGeom>
        </p:spPr>
        <p:txBody>
          <a:bodyPr anchor="ctr"/>
          <a:lstStyle/>
          <a:p>
            <a:pPr marL="0" indent="0" defTabSz="685800">
              <a:spcBef>
                <a:spcPts val="700"/>
              </a:spcBef>
              <a:buSzTx/>
              <a:buFontTx/>
              <a:buNone/>
              <a:defRPr sz="2250">
                <a:latin typeface="Cambria"/>
                <a:ea typeface="Cambria"/>
                <a:cs typeface="Cambria"/>
                <a:sym typeface="Cambria"/>
              </a:defRPr>
            </a:pPr>
            <a:r>
              <a:t>En los pasajes impresos no hay nombres propios, ni palabras que no sean del uso común en nuestra lengua y que, por tanto, necesiten explicación.</a:t>
            </a:r>
          </a:p>
          <a:p>
            <a:pPr marL="0" indent="0" defTabSz="685800">
              <a:spcBef>
                <a:spcPts val="700"/>
              </a:spcBef>
              <a:buSzTx/>
              <a:buFontTx/>
              <a:buNone/>
              <a:defRPr sz="2250">
                <a:latin typeface="Cambria"/>
                <a:ea typeface="Cambria"/>
                <a:cs typeface="Cambria"/>
                <a:sym typeface="Cambria"/>
              </a:defRPr>
            </a:pPr>
            <a:r>
              <a:t>Sin embargo, en el Salmo 19 se usan palabras que son diferentes en sentido estricto, pero que en realidad apuntan hacia la misma idea. En el Análisis de la Escritura se mencionan algunos pareados que tienen esa función: ley / testimonio; perfecta / fiel; convierte el alma / hace sabio al sencillo. Si el tiempo lo permite, sería bueno invitar a la clase a señalar otros pareados semejantes. Nótese que algunos de esos pareados se refieren a lo mismo aunque empleando palabras muy diferentes. Tal es, por ejemplo, el caso de «perfecta» y «fiel». </a:t>
            </a:r>
          </a:p>
          <a:p>
            <a:pPr marL="0" indent="0" defTabSz="685800">
              <a:spcBef>
                <a:spcPts val="700"/>
              </a:spcBef>
              <a:buSzTx/>
              <a:buFontTx/>
              <a:buNone/>
              <a:defRPr sz="2250">
                <a:latin typeface="Cambria"/>
                <a:ea typeface="Cambria"/>
                <a:cs typeface="Cambria"/>
                <a:sym typeface="Cambria"/>
              </a:defRPr>
            </a:pPr>
            <a:r>
              <a:t>En contraste, en el pasaje de 2 Timoteo se usan palabras con sentidos muy parecidos, pero dándole a cada una un tono algo diferente, de modo que cada una de ellas lleva al próximo paso: «enseñar», «redargüir», «corregir» e «instruir».</a:t>
            </a:r>
          </a:p>
        </p:txBody>
      </p:sp>
      <p:pic>
        <p:nvPicPr>
          <p:cNvPr id="10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7" name="Picture 8" descr="Picture 8"/>
          <p:cNvPicPr>
            <a:picLocks noChangeAspect="1"/>
          </p:cNvPicPr>
          <p:nvPr/>
        </p:nvPicPr>
        <p:blipFill>
          <a:blip r:embed="rId2">
            <a:extLst/>
          </a:blip>
          <a:srcRect l="0" t="0" r="0" b="14076"/>
          <a:stretch>
            <a:fillRect/>
          </a:stretch>
        </p:blipFill>
        <p:spPr>
          <a:xfrm>
            <a:off x="0" y="0"/>
            <a:ext cx="12192000" cy="5892549"/>
          </a:xfrm>
          <a:prstGeom prst="rect">
            <a:avLst/>
          </a:prstGeom>
          <a:ln w="12700">
            <a:miter lim="400000"/>
          </a:ln>
        </p:spPr>
      </p:pic>
      <p:sp>
        <p:nvSpPr>
          <p:cNvPr id="108" name="Content Placeholder 10"/>
          <p:cNvSpPr txBox="1"/>
          <p:nvPr>
            <p:ph type="body" sz="half" idx="1"/>
          </p:nvPr>
        </p:nvSpPr>
        <p:spPr>
          <a:xfrm>
            <a:off x="838200" y="1964421"/>
            <a:ext cx="5181600" cy="4162427"/>
          </a:xfrm>
          <a:prstGeom prst="rect">
            <a:avLst/>
          </a:prstGeom>
        </p:spPr>
        <p:txBody>
          <a:bodyPr/>
          <a:lstStyle/>
          <a:p>
            <a:pPr marL="0" indent="0" defTabSz="896111">
              <a:spcBef>
                <a:spcPts val="900"/>
              </a:spcBef>
              <a:buSzTx/>
              <a:buNone/>
              <a:defRPr sz="2300">
                <a:latin typeface="Cambria"/>
                <a:ea typeface="Cambria"/>
                <a:cs typeface="Cambria"/>
                <a:sym typeface="Cambria"/>
              </a:defRPr>
            </a:pPr>
            <a:r>
              <a:t>RVR</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7 La ley de Jehová es perfecta: convierte el alma; el testimonio de Jehová es fiel: hace sabio al sencillo.</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8 Los mandamientos de Jehová son rectos: alegran el corazón; el precepto de Jehová es puro: alumbra los ojos.</a:t>
            </a:r>
          </a:p>
        </p:txBody>
      </p:sp>
      <p:sp>
        <p:nvSpPr>
          <p:cNvPr id="109" name="Content Placeholder 11"/>
          <p:cNvSpPr txBox="1"/>
          <p:nvPr/>
        </p:nvSpPr>
        <p:spPr>
          <a:xfrm>
            <a:off x="6226089" y="1964421"/>
            <a:ext cx="5090161" cy="41624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813816">
              <a:lnSpc>
                <a:spcPct val="90000"/>
              </a:lnSpc>
              <a:spcBef>
                <a:spcPts val="800"/>
              </a:spcBef>
              <a:defRPr sz="2300">
                <a:latin typeface="Cambria"/>
                <a:ea typeface="Cambria"/>
                <a:cs typeface="Cambria"/>
                <a:sym typeface="Cambria"/>
              </a:defRPr>
            </a:pPr>
            <a:r>
              <a:t>VP</a:t>
            </a:r>
          </a:p>
          <a:p>
            <a:pPr defTabSz="813816">
              <a:lnSpc>
                <a:spcPct val="90000"/>
              </a:lnSpc>
              <a:spcBef>
                <a:spcPts val="800"/>
              </a:spcBef>
              <a:defRPr sz="2300">
                <a:latin typeface="Cambria"/>
                <a:ea typeface="Cambria"/>
                <a:cs typeface="Cambria"/>
                <a:sym typeface="Cambria"/>
              </a:defRPr>
            </a:pPr>
          </a:p>
          <a:p>
            <a:pPr defTabSz="813816">
              <a:lnSpc>
                <a:spcPct val="90000"/>
              </a:lnSpc>
              <a:spcBef>
                <a:spcPts val="800"/>
              </a:spcBef>
              <a:defRPr sz="2300">
                <a:latin typeface="Cambria"/>
                <a:ea typeface="Cambria"/>
                <a:cs typeface="Cambria"/>
                <a:sym typeface="Cambria"/>
              </a:defRPr>
            </a:pPr>
            <a:r>
              <a:t>7 La enseñanza del Señor es perfecta, porque da nueva vida. El mandato del Señor es fiel, porque hace sabio al hombre sencillo.</a:t>
            </a:r>
          </a:p>
          <a:p>
            <a:pPr defTabSz="813816">
              <a:lnSpc>
                <a:spcPct val="90000"/>
              </a:lnSpc>
              <a:spcBef>
                <a:spcPts val="800"/>
              </a:spcBef>
              <a:defRPr sz="2300">
                <a:latin typeface="Cambria"/>
                <a:ea typeface="Cambria"/>
                <a:cs typeface="Cambria"/>
                <a:sym typeface="Cambria"/>
              </a:defRPr>
            </a:pPr>
          </a:p>
          <a:p>
            <a:pPr defTabSz="813816">
              <a:lnSpc>
                <a:spcPct val="90000"/>
              </a:lnSpc>
              <a:spcBef>
                <a:spcPts val="800"/>
              </a:spcBef>
              <a:defRPr sz="2300">
                <a:latin typeface="Cambria"/>
                <a:ea typeface="Cambria"/>
                <a:cs typeface="Cambria"/>
                <a:sym typeface="Cambria"/>
              </a:defRPr>
            </a:pPr>
            <a:r>
              <a:t>8 Los preceptos del Señor son justos, porque traen alegría al corazón. El mandamiento del Señor es puro y llena los ojos de luz.</a:t>
            </a:r>
          </a:p>
        </p:txBody>
      </p:sp>
      <p:sp>
        <p:nvSpPr>
          <p:cNvPr id="110" name="TextBox 1"/>
          <p:cNvSpPr txBox="1"/>
          <p:nvPr/>
        </p:nvSpPr>
        <p:spPr>
          <a:xfrm>
            <a:off x="5049958" y="1153930"/>
            <a:ext cx="3414127"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Salmo 19.7-8</a:t>
            </a:r>
          </a:p>
        </p:txBody>
      </p:sp>
      <p:pic>
        <p:nvPicPr>
          <p:cNvPr id="11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3" name="Picture 8" descr="Picture 8"/>
          <p:cNvPicPr>
            <a:picLocks noChangeAspect="1"/>
          </p:cNvPicPr>
          <p:nvPr/>
        </p:nvPicPr>
        <p:blipFill>
          <a:blip r:embed="rId2">
            <a:extLst/>
          </a:blip>
          <a:srcRect l="0" t="0" r="0" b="13834"/>
          <a:stretch>
            <a:fillRect/>
          </a:stretch>
        </p:blipFill>
        <p:spPr>
          <a:xfrm>
            <a:off x="0" y="73572"/>
            <a:ext cx="12192000" cy="5909134"/>
          </a:xfrm>
          <a:prstGeom prst="rect">
            <a:avLst/>
          </a:prstGeom>
          <a:ln w="12700">
            <a:miter lim="400000"/>
          </a:ln>
        </p:spPr>
      </p:pic>
      <p:sp>
        <p:nvSpPr>
          <p:cNvPr id="114" name="Content Placeholder 10"/>
          <p:cNvSpPr txBox="1"/>
          <p:nvPr>
            <p:ph type="body" sz="half" idx="1"/>
          </p:nvPr>
        </p:nvSpPr>
        <p:spPr>
          <a:xfrm>
            <a:off x="872313" y="2068502"/>
            <a:ext cx="5181601" cy="4162427"/>
          </a:xfrm>
          <a:prstGeom prst="rect">
            <a:avLst/>
          </a:prstGeom>
        </p:spPr>
        <p:txBody>
          <a:bodyPr/>
          <a:lstStyle/>
          <a:p>
            <a:pPr marL="0" indent="0" defTabSz="896111">
              <a:spcBef>
                <a:spcPts val="900"/>
              </a:spcBef>
              <a:buSzTx/>
              <a:buNone/>
              <a:defRPr sz="2300">
                <a:latin typeface="Cambria"/>
                <a:ea typeface="Cambria"/>
                <a:cs typeface="Cambria"/>
                <a:sym typeface="Cambria"/>
              </a:defRPr>
            </a:pPr>
            <a:r>
              <a:t>RVR</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9 El temor de Jehová es limpio: permanece para siempre; los juicios de Jehová son verdad: todos justos.</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10 Deseables son más que el oro, más que mucho oro refinado; y dulces más que la miel, la que destila del panal.</a:t>
            </a:r>
          </a:p>
        </p:txBody>
      </p:sp>
      <p:sp>
        <p:nvSpPr>
          <p:cNvPr id="115" name="Content Placeholder 11"/>
          <p:cNvSpPr txBox="1"/>
          <p:nvPr/>
        </p:nvSpPr>
        <p:spPr>
          <a:xfrm>
            <a:off x="6217920" y="2068502"/>
            <a:ext cx="5090161" cy="41624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777240">
              <a:lnSpc>
                <a:spcPct val="90000"/>
              </a:lnSpc>
              <a:spcBef>
                <a:spcPts val="800"/>
              </a:spcBef>
              <a:defRPr sz="2300">
                <a:latin typeface="Cambria"/>
                <a:ea typeface="Cambria"/>
                <a:cs typeface="Cambria"/>
                <a:sym typeface="Cambria"/>
              </a:defRPr>
            </a:pPr>
            <a:r>
              <a:t>VP</a:t>
            </a:r>
          </a:p>
          <a:p>
            <a:pPr defTabSz="777240">
              <a:lnSpc>
                <a:spcPct val="90000"/>
              </a:lnSpc>
              <a:spcBef>
                <a:spcPts val="800"/>
              </a:spcBef>
              <a:defRPr sz="2300">
                <a:latin typeface="Cambria"/>
                <a:ea typeface="Cambria"/>
                <a:cs typeface="Cambria"/>
                <a:sym typeface="Cambria"/>
              </a:defRPr>
            </a:pPr>
          </a:p>
          <a:p>
            <a:pPr defTabSz="777240">
              <a:lnSpc>
                <a:spcPct val="90000"/>
              </a:lnSpc>
              <a:spcBef>
                <a:spcPts val="800"/>
              </a:spcBef>
              <a:defRPr sz="2300">
                <a:latin typeface="Cambria"/>
                <a:ea typeface="Cambria"/>
                <a:cs typeface="Cambria"/>
                <a:sym typeface="Cambria"/>
              </a:defRPr>
            </a:pPr>
            <a:r>
              <a:t>9 El temor del Señor es limpio y permanece para siempre. Los decretos del Señor son verdaderos, todos ellos son justos,</a:t>
            </a:r>
          </a:p>
          <a:p>
            <a:pPr defTabSz="777240">
              <a:lnSpc>
                <a:spcPct val="90000"/>
              </a:lnSpc>
              <a:spcBef>
                <a:spcPts val="800"/>
              </a:spcBef>
              <a:defRPr sz="2300">
                <a:latin typeface="Cambria"/>
                <a:ea typeface="Cambria"/>
                <a:cs typeface="Cambria"/>
                <a:sym typeface="Cambria"/>
              </a:defRPr>
            </a:pPr>
          </a:p>
          <a:p>
            <a:pPr defTabSz="777240">
              <a:lnSpc>
                <a:spcPct val="90000"/>
              </a:lnSpc>
              <a:spcBef>
                <a:spcPts val="800"/>
              </a:spcBef>
              <a:defRPr sz="2300">
                <a:latin typeface="Cambria"/>
                <a:ea typeface="Cambria"/>
                <a:cs typeface="Cambria"/>
                <a:sym typeface="Cambria"/>
              </a:defRPr>
            </a:pPr>
            <a:r>
              <a:t>10 ¡son de más valor que el oro fino! ¡son más dulces que la miel del panal!</a:t>
            </a:r>
          </a:p>
        </p:txBody>
      </p:sp>
      <p:sp>
        <p:nvSpPr>
          <p:cNvPr id="116"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Salmo 19.9-10</a:t>
            </a:r>
          </a:p>
        </p:txBody>
      </p:sp>
      <p:pic>
        <p:nvPicPr>
          <p:cNvPr id="117"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9"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20" name="Content Placeholder 10"/>
          <p:cNvSpPr txBox="1"/>
          <p:nvPr>
            <p:ph type="body" sz="half" idx="1"/>
          </p:nvPr>
        </p:nvSpPr>
        <p:spPr>
          <a:xfrm>
            <a:off x="821143" y="2028373"/>
            <a:ext cx="5181601" cy="4162427"/>
          </a:xfrm>
          <a:prstGeom prst="rect">
            <a:avLst/>
          </a:prstGeom>
        </p:spPr>
        <p:txBody>
          <a:bodyPr/>
          <a:lstStyle/>
          <a:p>
            <a:pPr marL="0" indent="0">
              <a:buSzTx/>
              <a:buNone/>
              <a:defRPr sz="2400">
                <a:latin typeface="Cambria"/>
                <a:ea typeface="Cambria"/>
                <a:cs typeface="Cambria"/>
                <a:sym typeface="Cambria"/>
              </a:defRPr>
            </a:pPr>
            <a:r>
              <a:t>RVR</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11 Tu siervo es, además, amonestado con ellos; en guardarlos hay gran recompensa.</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12 ¿Quién puede discernir sus propios errores? Líbrame de los que me son ocultos.</a:t>
            </a:r>
          </a:p>
        </p:txBody>
      </p:sp>
      <p:sp>
        <p:nvSpPr>
          <p:cNvPr id="121"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400">
                <a:latin typeface="Cambria"/>
                <a:ea typeface="Cambria"/>
                <a:cs typeface="Cambria"/>
                <a:sym typeface="Cambria"/>
              </a:defRPr>
            </a:pPr>
            <a:r>
              <a:t>VP</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11 Son también advertencias a este siervo tuyo, y le es provechoso obedecerlas.</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12 ¿Quién se da cuenta de sus propios errores? ¡Perdona, Señor, mis faltas ocultas!</a:t>
            </a:r>
          </a:p>
        </p:txBody>
      </p:sp>
      <p:sp>
        <p:nvSpPr>
          <p:cNvPr id="122"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Salmo 19.11-12</a:t>
            </a:r>
          </a:p>
        </p:txBody>
      </p:sp>
      <p:pic>
        <p:nvPicPr>
          <p:cNvPr id="123"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5"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26" name="Content Placeholder 10"/>
          <p:cNvSpPr txBox="1"/>
          <p:nvPr>
            <p:ph type="body" sz="half" idx="1"/>
          </p:nvPr>
        </p:nvSpPr>
        <p:spPr>
          <a:xfrm>
            <a:off x="821143" y="2028373"/>
            <a:ext cx="5181601" cy="4162427"/>
          </a:xfrm>
          <a:prstGeom prst="rect">
            <a:avLst/>
          </a:prstGeom>
        </p:spPr>
        <p:txBody>
          <a:bodyPr/>
          <a:lstStyle/>
          <a:p>
            <a:pPr marL="0" indent="0">
              <a:buSzTx/>
              <a:buNone/>
              <a:defRPr sz="2400">
                <a:latin typeface="Cambria"/>
                <a:ea typeface="Cambria"/>
                <a:cs typeface="Cambria"/>
                <a:sym typeface="Cambria"/>
              </a:defRPr>
            </a:pPr>
            <a:r>
              <a:t>RVR</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14 Pero persiste tú en lo que has aprendido y te persuadiste, sabiendo de quién has aprendido</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15 y que desde la niñez has sabido las Sagradas Escrituras, las cuales te pueden hacer sabio para la salvación por la fe que es en Cristo Jesús.</a:t>
            </a:r>
          </a:p>
        </p:txBody>
      </p:sp>
      <p:sp>
        <p:nvSpPr>
          <p:cNvPr id="127"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400">
                <a:latin typeface="Cambria"/>
                <a:ea typeface="Cambria"/>
                <a:cs typeface="Cambria"/>
                <a:sym typeface="Cambria"/>
              </a:defRPr>
            </a:pPr>
            <a:r>
              <a:t>VP</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14 Tú, sigue firme en todo aquello que aprendiste, de lo cual estás convencido. Ya sabes quiénes te lo enseñaron.</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15 Recuerda que desde niño conoces las sagradas Escrituras, que pueden instruirte y llevarte a la salvación por medio de la fe en Cristo Jesús.</a:t>
            </a:r>
          </a:p>
        </p:txBody>
      </p:sp>
      <p:sp>
        <p:nvSpPr>
          <p:cNvPr id="128"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2 Timoteo 3.14-15</a:t>
            </a:r>
          </a:p>
        </p:txBody>
      </p:sp>
      <p:pic>
        <p:nvPicPr>
          <p:cNvPr id="129"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1"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32" name="Content Placeholder 10"/>
          <p:cNvSpPr txBox="1"/>
          <p:nvPr>
            <p:ph type="body" sz="half" idx="1"/>
          </p:nvPr>
        </p:nvSpPr>
        <p:spPr>
          <a:xfrm>
            <a:off x="821143" y="2028373"/>
            <a:ext cx="5181601" cy="4162427"/>
          </a:xfrm>
          <a:prstGeom prst="rect">
            <a:avLst/>
          </a:prstGeom>
        </p:spPr>
        <p:txBody>
          <a:bodyPr/>
          <a:lstStyle/>
          <a:p>
            <a:pPr marL="0" indent="0">
              <a:buSzTx/>
              <a:buNone/>
              <a:defRPr sz="2400">
                <a:latin typeface="Cambria"/>
                <a:ea typeface="Cambria"/>
                <a:cs typeface="Cambria"/>
                <a:sym typeface="Cambria"/>
              </a:defRPr>
            </a:pPr>
            <a:r>
              <a:t>RVR</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16 Toda la Escritura es inspirada por Dios y útil para enseñar, para redargüir, para corregir, para instruir en justicia,</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17 a fin de que el hombre de Dios sea perfecto, enteramente preparado para toda buena obra.</a:t>
            </a:r>
          </a:p>
        </p:txBody>
      </p:sp>
      <p:sp>
        <p:nvSpPr>
          <p:cNvPr id="133"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400">
                <a:latin typeface="Cambria"/>
                <a:ea typeface="Cambria"/>
                <a:cs typeface="Cambria"/>
                <a:sym typeface="Cambria"/>
              </a:defRPr>
            </a:pPr>
            <a:r>
              <a:t>VP</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16 Toda Escritura está inspirada por Dios y es útil para enseñar y reprender, para corregir y educar en una vida de rectitud,</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17 para que el hombre de Dios esté capacitado y completamente preparado para hacer toda clase de bien.</a:t>
            </a:r>
          </a:p>
        </p:txBody>
      </p:sp>
      <p:sp>
        <p:nvSpPr>
          <p:cNvPr id="134"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2 Timoteo 3.16-17</a:t>
            </a:r>
          </a:p>
        </p:txBody>
      </p:sp>
      <p:pic>
        <p:nvPicPr>
          <p:cNvPr id="13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7" name="Picture 5" descr="Picture 5"/>
          <p:cNvPicPr>
            <a:picLocks noChangeAspect="1"/>
          </p:cNvPicPr>
          <p:nvPr/>
        </p:nvPicPr>
        <p:blipFill>
          <a:blip r:embed="rId2">
            <a:extLst/>
          </a:blip>
          <a:srcRect l="0" t="0" r="0" b="14071"/>
          <a:stretch>
            <a:fillRect/>
          </a:stretch>
        </p:blipFill>
        <p:spPr>
          <a:xfrm>
            <a:off x="18" y="1281"/>
            <a:ext cx="12191982" cy="5893000"/>
          </a:xfrm>
          <a:prstGeom prst="rect">
            <a:avLst/>
          </a:prstGeom>
          <a:ln w="12700">
            <a:miter lim="400000"/>
          </a:ln>
        </p:spPr>
      </p:pic>
      <p:sp>
        <p:nvSpPr>
          <p:cNvPr id="138" name="Content Placeholder 7"/>
          <p:cNvSpPr txBox="1"/>
          <p:nvPr>
            <p:ph type="body" idx="1"/>
          </p:nvPr>
        </p:nvSpPr>
        <p:spPr>
          <a:xfrm>
            <a:off x="838200" y="2163750"/>
            <a:ext cx="10515600" cy="3914776"/>
          </a:xfrm>
          <a:prstGeom prst="rect">
            <a:avLst/>
          </a:prstGeom>
        </p:spPr>
        <p:txBody>
          <a:bodyPr anchor="ctr"/>
          <a:lstStyle>
            <a:lvl1pPr marL="277929" indent="-277929" defTabSz="905255">
              <a:spcBef>
                <a:spcPts val="900"/>
              </a:spcBef>
              <a:buFontTx/>
              <a:defRPr sz="2772">
                <a:latin typeface="Cambria"/>
                <a:ea typeface="Cambria"/>
                <a:cs typeface="Cambria"/>
                <a:sym typeface="Cambria"/>
              </a:defRPr>
            </a:lvl1pPr>
          </a:lstStyle>
          <a:p>
            <a:pPr/>
            <a:r>
              <a:t>En nuestra vida de fe –tanto en nuestra vida individual como en nuestra vida comunitaria en la iglesia– no tenemos mejor recurso que las Escrituras. Ellas nos sirven para enseñar, para redargüir, para corregir y, sobre todo, para «instruir en justicia». Pero debemos asegurarnos de que nuestro propósito final al emplear las Escrituras sea siempre un propósito de amor, como es también el propósito de Dios, tanto para nosotros y nosotras como para cualquier otra persona a quien pretendamos enseñar, redargüir o corregir.</a:t>
            </a:r>
          </a:p>
        </p:txBody>
      </p:sp>
      <p:pic>
        <p:nvPicPr>
          <p:cNvPr id="139"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