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90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  <a:latin typeface="+mn-lt"/>
                <a:ea typeface="+mn-ea"/>
                <a:cs typeface="+mn-c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foto portada 26-27 small.png" descr="foto portada 26-27 small.png"/>
          <p:cNvPicPr>
            <a:picLocks noChangeAspect="1"/>
          </p:cNvPicPr>
          <p:nvPr/>
        </p:nvPicPr>
        <p:blipFill>
          <a:blip r:embed="rId2">
            <a:alphaModFix amt="51603"/>
            <a:extLst/>
          </a:blip>
          <a:srcRect l="0" t="3587" r="0" b="0"/>
          <a:stretch>
            <a:fillRect/>
          </a:stretch>
        </p:blipFill>
        <p:spPr>
          <a:xfrm>
            <a:off x="-2" y="864617"/>
            <a:ext cx="12192002" cy="658653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1"/>
          <p:cNvSpPr txBox="1"/>
          <p:nvPr>
            <p:ph type="ctrTitle"/>
          </p:nvPr>
        </p:nvSpPr>
        <p:spPr>
          <a:xfrm>
            <a:off x="1524000" y="1122362"/>
            <a:ext cx="7472854" cy="1655761"/>
          </a:xfrm>
          <a:prstGeom prst="rect">
            <a:avLst/>
          </a:prstGeom>
        </p:spPr>
        <p:txBody>
          <a:bodyPr anchor="t"/>
          <a:lstStyle/>
          <a:p>
            <a:pPr algn="l" defTabSz="886966">
              <a:defRPr sz="3600">
                <a:solidFill>
                  <a:srgbClr val="BE5070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t>Lección 11</a:t>
            </a:r>
            <a:br/>
            <a:r>
              <a:rPr sz="3000">
                <a:solidFill>
                  <a:srgbClr val="5C919F"/>
                </a:solidFill>
              </a:rPr>
              <a:t>SAMUEL: PROFETA Y JUEZ DE DIOS</a:t>
            </a:r>
            <a:br>
              <a:rPr sz="3000">
                <a:solidFill>
                  <a:srgbClr val="5C919F"/>
                </a:solidFill>
              </a:rPr>
            </a:br>
            <a:r>
              <a:rPr sz="1800">
                <a:solidFill>
                  <a:srgbClr val="0D0D0D"/>
                </a:solidFill>
              </a:rPr>
              <a:t>1 Samuel 7.3-11, 15-17</a:t>
            </a:r>
          </a:p>
        </p:txBody>
      </p:sp>
      <p:sp>
        <p:nvSpPr>
          <p:cNvPr id="96" name="Subtitle 2"/>
          <p:cNvSpPr txBox="1"/>
          <p:nvPr>
            <p:ph type="subTitle" sz="quarter" idx="1"/>
          </p:nvPr>
        </p:nvSpPr>
        <p:spPr>
          <a:xfrm>
            <a:off x="1524000" y="2899999"/>
            <a:ext cx="7472854" cy="165576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«Samuel juzgó a Israel todo el tiempo que vivió».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1 Samuel 7.15</a:t>
            </a:r>
          </a:p>
        </p:txBody>
      </p:sp>
      <p:pic>
        <p:nvPicPr>
          <p:cNvPr id="9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12039" y="4097583"/>
            <a:ext cx="4825419" cy="19010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263"/>
          <a:stretch>
            <a:fillRect/>
          </a:stretch>
        </p:blipFill>
        <p:spPr>
          <a:xfrm>
            <a:off x="0" y="-2"/>
            <a:ext cx="12192000" cy="58798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Content Placeholder 7"/>
          <p:cNvSpPr txBox="1"/>
          <p:nvPr>
            <p:ph type="body" idx="1"/>
          </p:nvPr>
        </p:nvSpPr>
        <p:spPr>
          <a:xfrm>
            <a:off x="838200" y="2000249"/>
            <a:ext cx="10515600" cy="3929066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defRPr>
                <a:latin typeface="Cambria"/>
                <a:ea typeface="Cambria"/>
                <a:cs typeface="Cambria"/>
                <a:sym typeface="Cambria"/>
              </a:defRPr>
            </a:pPr>
            <a:r>
              <a:t>Identificar los riesgos y las consecuencias que acarrea para la estabilidad espiritual y ética del pueblo abandonar su compromiso de fidelidad a Dios.</a:t>
            </a:r>
          </a:p>
          <a:p>
            <a:pPr marL="342900" indent="-342900">
              <a:defRPr>
                <a:latin typeface="Cambria"/>
                <a:ea typeface="Cambria"/>
                <a:cs typeface="Cambria"/>
                <a:sym typeface="Cambria"/>
              </a:defRPr>
            </a:pPr>
            <a:r>
              <a:t>Considerar, a la luz del texto bíblico, la forma en que el pueblo de Israel reconoció su crisis y los recursos que buscaron para superarla.</a:t>
            </a:r>
          </a:p>
          <a:p>
            <a:pPr marL="342900" indent="-342900">
              <a:defRPr>
                <a:latin typeface="Cambria"/>
                <a:ea typeface="Cambria"/>
                <a:cs typeface="Cambria"/>
                <a:sym typeface="Cambria"/>
              </a:defRPr>
            </a:pPr>
            <a:r>
              <a:t>Destacar cómo el comportamiento de Samuel modela el carácter y la visión de un líder para conducir el proceso de reconciliación espiritual del pueblo.</a:t>
            </a:r>
          </a:p>
        </p:txBody>
      </p:sp>
      <p:pic>
        <p:nvPicPr>
          <p:cNvPr id="10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rcRect l="0" t="0" r="0" b="16105"/>
          <a:stretch>
            <a:fillRect/>
          </a:stretch>
        </p:blipFill>
        <p:spPr>
          <a:xfrm>
            <a:off x="0" y="-4"/>
            <a:ext cx="12192000" cy="5753498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ntent Placeholder 15"/>
          <p:cNvSpPr txBox="1"/>
          <p:nvPr>
            <p:ph type="body" idx="1"/>
          </p:nvPr>
        </p:nvSpPr>
        <p:spPr>
          <a:xfrm>
            <a:off x="838200" y="2000250"/>
            <a:ext cx="10515600" cy="3943350"/>
          </a:xfrm>
          <a:prstGeom prst="rect">
            <a:avLst/>
          </a:prstGeom>
        </p:spPr>
        <p:txBody>
          <a:bodyPr anchor="ctr"/>
          <a:lstStyle/>
          <a:p>
            <a:pPr>
              <a:defRPr cap="all" sz="2600">
                <a:latin typeface="Cambria"/>
                <a:ea typeface="Cambria"/>
                <a:cs typeface="Cambria"/>
                <a:sym typeface="Cambria"/>
              </a:defRPr>
            </a:pPr>
            <a:r>
              <a:t>Mizpa: </a:t>
            </a:r>
            <a:r>
              <a:rPr cap="none"/>
              <a:t>Un antiguo lugar de culto en una colina como a diez kilómetros de Jerusalén. El significado de su nombre es «la atalaya». En ese santuario, en tiempo de los jueces, se reunía todo el pueblo de Israel (Jue 20-21). Algunos investigadores lo localizan en el territorio de Benjamín.</a:t>
            </a:r>
            <a:endParaRPr cap="none"/>
          </a:p>
          <a:p>
            <a:pPr>
              <a:defRPr cap="all" sz="2600">
                <a:latin typeface="Cambria"/>
                <a:ea typeface="Cambria"/>
                <a:cs typeface="Cambria"/>
                <a:sym typeface="Cambria"/>
              </a:defRPr>
            </a:pPr>
            <a:r>
              <a:t>Gilgal: </a:t>
            </a:r>
            <a:r>
              <a:rPr cap="none"/>
              <a:t>Como ya se mencionó en la lección número dos de este ciclo, no hay una referencia precisa sobre la ubicación y el significado del nombre. Algunos investigadores lo ubican en algún lugar cercano a Jericó. Era uno de los lugares de culto que Samuel visitaba en su recorrido anual.</a:t>
            </a:r>
          </a:p>
        </p:txBody>
      </p:sp>
      <p:pic>
        <p:nvPicPr>
          <p:cNvPr id="10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3  Habló entonces Samuel a toda la casa de Israel, diciendo: «Si de todo vuestro corazón os volvéis a Jehová, quitad de entre vosotros los dioses ajenos y a Astarot, dedicad vuestro corazón a Jehová y servidle sólo a él, y él os librará de manos de los filisteos».</a:t>
            </a:r>
          </a:p>
        </p:txBody>
      </p:sp>
      <p:sp>
        <p:nvSpPr>
          <p:cNvPr id="109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3  Por esto, Samuel dijo a todos los israelitas: «Si ustedes se vuelven de todo corazón al Señor, deben echar fuera los dioses extranjeros y las representaciones de Astarté, y dedicar sus vidas al Señor, rindiéndole culto solamente a él. Entonces él los librará del dominio de los filisteos».</a:t>
            </a:r>
          </a:p>
        </p:txBody>
      </p:sp>
      <p:sp>
        <p:nvSpPr>
          <p:cNvPr id="110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7.3</a:t>
            </a:r>
          </a:p>
        </p:txBody>
      </p:sp>
      <p:pic>
        <p:nvPicPr>
          <p:cNvPr id="11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4  Entonces los hijos de Israel quitaron a los baales y a Astarot, y sirvieron sólo a Jehová.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5  Luego dijo Samuel: «Reunid a todo Israel en Mizpa, y yo oraré por vosotros a Jehová».</a:t>
            </a:r>
          </a:p>
        </p:txBody>
      </p:sp>
      <p:sp>
        <p:nvSpPr>
          <p:cNvPr id="115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4  Los israelitas echaron fuera las diferentes representaciones de Baal y de Astarté, y rindieron culto únicamente al Señor.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5  Después Samuel ordenó: «Reúnan a todo Israel en Mispá, y yo rogaré al Señor por ustedes».</a:t>
            </a:r>
          </a:p>
        </p:txBody>
      </p:sp>
      <p:sp>
        <p:nvSpPr>
          <p:cNvPr id="116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7.4-5</a:t>
            </a:r>
          </a:p>
        </p:txBody>
      </p:sp>
      <p:pic>
        <p:nvPicPr>
          <p:cNvPr id="11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6  Se reunieron, pues, en Mizpa, sacaron agua y la derramaron delante de Jehová; ayunaron aquel día allí, y dijeron: «Contra Jehová hemos pecado.» Y juzgó Samuel a los hijos de Israel en Mizpa.</a:t>
            </a:r>
          </a:p>
        </p:txBody>
      </p:sp>
      <p:sp>
        <p:nvSpPr>
          <p:cNvPr id="121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6  Los israelitas se reunieron en Mispá, y allí sacaron agua y la derramaron como ofrenda al Señor. Aquel día ayunaron y reconocieron públicamente que habían pecado contra el Señor. Allí, en Mispá, Samuel se convirtió en caudillo de los israelitas.</a:t>
            </a:r>
          </a:p>
        </p:txBody>
      </p:sp>
      <p:sp>
        <p:nvSpPr>
          <p:cNvPr id="122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7.6</a:t>
            </a:r>
          </a:p>
        </p:txBody>
      </p:sp>
      <p:pic>
        <p:nvPicPr>
          <p:cNvPr id="12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7  Cuando supieron los filisteos que los hijos de Israel estaban reunidos en Mizpa, subieron los príncipes de los filisteos contra Israel; al oír esto, los hijos de Israel tuvieron temor de los filisteos.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8  Entonces dijeron los hijos de Israel a Samuel: «No ceses de clamar por nosotros a Jehová, nuestro Dios, para que nos guarde de manos de los filisteos».</a:t>
            </a:r>
          </a:p>
        </p:txBody>
      </p:sp>
      <p:sp>
        <p:nvSpPr>
          <p:cNvPr id="127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7  Y cuando los filisteos supieron que los israelitas estaban reunidos en Mispá, los jefes filisteos marcharon contra ellos. Los israelitas, al saberlo, tuvieron miedo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8  y le dijeron a Samuel: «No dejes de rogar al Señor nuestro Dios por nosotros, para que nos salve del poder de los filisteos.»</a:t>
            </a:r>
          </a:p>
        </p:txBody>
      </p:sp>
      <p:sp>
        <p:nvSpPr>
          <p:cNvPr id="128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7.7-8</a:t>
            </a:r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9  Tomó Samuel un cordero de leche y lo sacrificó entero en holocausto a Jehová; y clamó Samuel a Jehová por Israel, y Jehová lo escuchó.</a:t>
            </a:r>
          </a:p>
          <a:p>
            <a:pPr marL="0" indent="0">
              <a:spcBef>
                <a:spcPts val="700"/>
              </a:spcBef>
              <a:buSzTx/>
              <a:buNone/>
              <a:defRPr sz="2000"/>
            </a:pPr>
          </a:p>
          <a:p>
            <a:pPr marL="0" indent="0">
              <a:spcBef>
                <a:spcPts val="700"/>
              </a:spcBef>
              <a:buSzTx/>
              <a:buNone/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10  Mientras Samuel sacrificaba el holocausto, los filisteos llegaron para pelear con los hijos de Israel. Pero Jehová tronó aquel día con gran estruendo sobre los filisteos, los atemorizó y fueron vencidos delante de Israel.</a:t>
            </a:r>
          </a:p>
        </p:txBody>
      </p:sp>
      <p:sp>
        <p:nvSpPr>
          <p:cNvPr id="133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9  Samuel tomó un corderito y lo ofreció entero en holocausto al Señor; luego rogó al Señor en favor de Israel, y el Señor le respondió.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000">
                <a:latin typeface="Cambria"/>
                <a:ea typeface="Cambria"/>
                <a:cs typeface="Cambria"/>
                <a:sym typeface="Cambria"/>
              </a:defRPr>
            </a:pPr>
            <a:r>
              <a:t>10  Cuando Samuel estaba ofreciendo el holocausto, los filisteos avanzaron para atacar a los israelitas; entonces el Señor lanzó un trueno enorme contra ellos y los asustó, y de este modo fueron vencidos por los israelitas.</a:t>
            </a:r>
          </a:p>
        </p:txBody>
      </p:sp>
      <p:sp>
        <p:nvSpPr>
          <p:cNvPr id="134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7.9-10</a:t>
            </a:r>
          </a:p>
        </p:txBody>
      </p:sp>
      <p:pic>
        <p:nvPicPr>
          <p:cNvPr id="13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11  Los hijos de Israel salieron de Mizpa, siguieron a los filisteos y los hirieron hasta abajo de Bet-car.</a:t>
            </a:r>
          </a:p>
        </p:txBody>
      </p:sp>
      <p:sp>
        <p:nvSpPr>
          <p:cNvPr id="139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11  Inmediatamente salieron los israelitas de Mispá a perseguir a los filisteos, y los atacaron hasta más abajo de Bet-car.</a:t>
            </a:r>
          </a:p>
        </p:txBody>
      </p:sp>
      <p:sp>
        <p:nvSpPr>
          <p:cNvPr id="140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7.11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15  Samuel juzgó a Israel todo el tiempo que vivió.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16  Hacía cada año un recorrido por Bet-el, Gilgal y Mizpa. Juzgaba a Israel en todos estos lugares.</a:t>
            </a:r>
          </a:p>
        </p:txBody>
      </p:sp>
      <p:sp>
        <p:nvSpPr>
          <p:cNvPr id="145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15  Samuel fue caudillo de Israel durante toda su vida,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16  y todos los años iba a Betel, Guilgal y Mispá, para atender los asuntos de Israel en todos estos lugares.</a:t>
            </a:r>
          </a:p>
        </p:txBody>
      </p:sp>
      <p:sp>
        <p:nvSpPr>
          <p:cNvPr id="146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7.15-16</a:t>
            </a:r>
          </a:p>
        </p:txBody>
      </p:sp>
      <p:pic>
        <p:nvPicPr>
          <p:cNvPr id="14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6"/>
          <a:stretch>
            <a:fillRect/>
          </a:stretch>
        </p:blipFill>
        <p:spPr>
          <a:xfrm>
            <a:off x="0" y="0"/>
            <a:ext cx="12192000" cy="5892549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Content Placeholder 10"/>
          <p:cNvSpPr txBox="1"/>
          <p:nvPr>
            <p:ph type="body" sz="half" idx="1"/>
          </p:nvPr>
        </p:nvSpPr>
        <p:spPr>
          <a:xfrm>
            <a:off x="838200" y="1950953"/>
            <a:ext cx="5181600" cy="416243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RVR</a:t>
            </a:r>
          </a:p>
          <a:p>
            <a:pPr marL="0" indent="0">
              <a:spcBef>
                <a:spcPts val="700"/>
              </a:spcBef>
              <a:buSzTx/>
              <a:buNone/>
              <a:defRPr sz="2400"/>
            </a:pPr>
          </a:p>
          <a:p>
            <a:pPr marL="0" indent="0">
              <a:spcBef>
                <a:spcPts val="700"/>
              </a:spcBef>
              <a:buSzTx/>
              <a:buNone/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17  Después volvía a Ramá, porque allí estaba su casa. Allí juzgaba a Israel y también allí edificó un altar a Jehová.</a:t>
            </a:r>
          </a:p>
        </p:txBody>
      </p:sp>
      <p:sp>
        <p:nvSpPr>
          <p:cNvPr id="151" name="Content Placeholder 11"/>
          <p:cNvSpPr txBox="1"/>
          <p:nvPr/>
        </p:nvSpPr>
        <p:spPr>
          <a:xfrm>
            <a:off x="6217920" y="1950953"/>
            <a:ext cx="5090162" cy="4162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VP</a:t>
            </a:r>
            <a:endParaRPr>
              <a:latin typeface="+mn-lt"/>
              <a:ea typeface="+mn-ea"/>
              <a:cs typeface="+mn-cs"/>
              <a:sym typeface="Aptos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+mn-lt"/>
                <a:ea typeface="+mn-ea"/>
                <a:cs typeface="+mn-cs"/>
                <a:sym typeface="Aptos"/>
              </a:defRPr>
            </a:pPr>
          </a:p>
          <a:p>
            <a:pPr>
              <a:lnSpc>
                <a:spcPct val="90000"/>
              </a:lnSpc>
              <a:spcBef>
                <a:spcPts val="700"/>
              </a:spcBef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17  Luego regresaba a Ramá, donde tenía su residencia, y desde allí gobernaba a Israel. También construyó allí un altar al Señor.</a:t>
            </a:r>
          </a:p>
        </p:txBody>
      </p:sp>
      <p:sp>
        <p:nvSpPr>
          <p:cNvPr id="152" name="TextBox 1"/>
          <p:cNvSpPr txBox="1"/>
          <p:nvPr/>
        </p:nvSpPr>
        <p:spPr>
          <a:xfrm>
            <a:off x="5049958" y="1153929"/>
            <a:ext cx="6000001" cy="452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57350B"/>
                </a:solidFill>
                <a:latin typeface="Futura Medium"/>
                <a:ea typeface="Futura Medium"/>
                <a:cs typeface="Futura Medium"/>
                <a:sym typeface="Futura Medium"/>
              </a:defRPr>
            </a:lvl1pPr>
          </a:lstStyle>
          <a:p>
            <a:pPr/>
            <a:r>
              <a:t>1 Samuel 7.17</a:t>
            </a:r>
          </a:p>
        </p:txBody>
      </p:sp>
      <p:pic>
        <p:nvPicPr>
          <p:cNvPr id="15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1"/>
          <a:stretch>
            <a:fillRect/>
          </a:stretch>
        </p:blipFill>
        <p:spPr>
          <a:xfrm>
            <a:off x="17" y="1280"/>
            <a:ext cx="12191984" cy="5893002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Content Placeholder 7"/>
          <p:cNvSpPr txBox="1"/>
          <p:nvPr>
            <p:ph type="body" idx="1"/>
          </p:nvPr>
        </p:nvSpPr>
        <p:spPr>
          <a:xfrm>
            <a:off x="838200" y="2163749"/>
            <a:ext cx="10515600" cy="3914777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En el caso del pueblo de Israel, la sensación de inseguridad no surge de la nada. Por un lado, está el acoso constante de los filisteos, y por el otro una creciente carga de conciencia de culpa por haber abandonado la obediencia al Dios con el cual habían establecido pacto.</a:t>
            </a:r>
          </a:p>
          <a:p>
            <a:pPr marL="342900" indent="-342900">
              <a:defRPr sz="2600">
                <a:latin typeface="Cambria"/>
                <a:ea typeface="Cambria"/>
                <a:cs typeface="Cambria"/>
                <a:sym typeface="Cambria"/>
              </a:defRPr>
            </a:pPr>
            <a:r>
              <a:t>Cuando consideramos nuestra situación presente identificamos factores que, al igual que el caso de Israel, han influenciado en nuestra inestabilidad y fragilidad, tanto en lo personal como en lo colectivo.</a:t>
            </a:r>
          </a:p>
        </p:txBody>
      </p:sp>
      <p:pic>
        <p:nvPicPr>
          <p:cNvPr id="15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71"/>
          <a:stretch>
            <a:fillRect/>
          </a:stretch>
        </p:blipFill>
        <p:spPr>
          <a:xfrm>
            <a:off x="17" y="1280"/>
            <a:ext cx="12191984" cy="5893002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Content Placeholder 7"/>
          <p:cNvSpPr txBox="1"/>
          <p:nvPr>
            <p:ph type="body" idx="1"/>
          </p:nvPr>
        </p:nvSpPr>
        <p:spPr>
          <a:xfrm>
            <a:off x="838200" y="2163749"/>
            <a:ext cx="10515600" cy="3914777"/>
          </a:xfrm>
          <a:prstGeom prst="rect">
            <a:avLst/>
          </a:prstGeom>
        </p:spPr>
        <p:txBody>
          <a:bodyPr anchor="ctr"/>
          <a:lstStyle/>
          <a:p>
            <a:pPr marL="342900" indent="-342900"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A fin de cuentas, el problema mayor de Israel no eran los filisteos, sino la manera en que el pueblo había desnaturalizado y corrompido la esencia de su espiritualidad, desplazando a Dios como única fuente y añadiendo toda suerte de ídolos y divinidades cananeas.</a:t>
            </a:r>
          </a:p>
          <a:p>
            <a:pPr marL="342900" indent="-342900"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La respuesta de Samuel y el ejercicio de su liderato frente al pueblo traza un modelo, un paradigma, de lo que debe ser el carácter, la visión, la intencionalidad y la capacidad de respuesta de un líder.</a:t>
            </a:r>
          </a:p>
          <a:p>
            <a:pPr marL="342900" indent="-342900">
              <a:defRPr sz="2400">
                <a:latin typeface="Cambria"/>
                <a:ea typeface="Cambria"/>
                <a:cs typeface="Cambria"/>
                <a:sym typeface="Cambria"/>
              </a:defRPr>
            </a:pPr>
            <a:r>
              <a:t>Nuestro liderato religioso tiene que, como Samuel, ejercer una lectura crítica de la vida del pueblo, desafiarlo a nuevas conversiones y acompañarlo en el proceso de esas transformaciones.</a:t>
            </a:r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049"/>
          <a:stretch>
            <a:fillRect/>
          </a:stretch>
        </p:blipFill>
        <p:spPr>
          <a:xfrm>
            <a:off x="17" y="1281"/>
            <a:ext cx="12191984" cy="5894422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Content Placeholder 4"/>
          <p:cNvSpPr txBox="1"/>
          <p:nvPr>
            <p:ph type="body" idx="1"/>
          </p:nvPr>
        </p:nvSpPr>
        <p:spPr>
          <a:xfrm>
            <a:off x="838200" y="2000249"/>
            <a:ext cx="10515600" cy="3943352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None/>
              <a:defRPr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Señor y Dios que te haces presente en todo nuestro universo emocional y espiritual, ayúdanos a enfrentar las diversas amenazas que se presentan en nuestro peregrinaje de vida con los recursos que tú tienes a nuestra disposición: la oración, la consejería y el acompañamiento fraternal. Danos la suficiente humildad y honestidad espiritual para reconocer nuestros pecados y buscar el rumbo que nos conduzca a nuestra redención. En Jesucristo oramos. Amén.</a:t>
            </a:r>
          </a:p>
        </p:txBody>
      </p:sp>
      <p:pic>
        <p:nvPicPr>
          <p:cNvPr id="16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47597" y="6027818"/>
            <a:ext cx="1989683" cy="7838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