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b="def" i="def"/>
      <a:tcStyle>
        <a:tcBdr/>
        <a:fill>
          <a:solidFill>
            <a:srgbClr val="E7EA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b="def" i="def"/>
      <a:tcStyle>
        <a:tcBdr/>
        <a:fill>
          <a:solidFill>
            <a:srgbClr val="E8F0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Aptos"/>
      </a:defRPr>
    </a:lvl1pPr>
    <a:lvl2pPr indent="228600" latinLnBrk="0">
      <a:defRPr sz="1200">
        <a:latin typeface="+mj-lt"/>
        <a:ea typeface="+mj-ea"/>
        <a:cs typeface="+mj-cs"/>
        <a:sym typeface="Aptos"/>
      </a:defRPr>
    </a:lvl2pPr>
    <a:lvl3pPr indent="457200" latinLnBrk="0">
      <a:defRPr sz="1200">
        <a:latin typeface="+mj-lt"/>
        <a:ea typeface="+mj-ea"/>
        <a:cs typeface="+mj-cs"/>
        <a:sym typeface="Aptos"/>
      </a:defRPr>
    </a:lvl3pPr>
    <a:lvl4pPr indent="685800" latinLnBrk="0">
      <a:defRPr sz="1200">
        <a:latin typeface="+mj-lt"/>
        <a:ea typeface="+mj-ea"/>
        <a:cs typeface="+mj-cs"/>
        <a:sym typeface="Aptos"/>
      </a:defRPr>
    </a:lvl4pPr>
    <a:lvl5pPr indent="914400" latinLnBrk="0">
      <a:defRPr sz="1200">
        <a:latin typeface="+mj-lt"/>
        <a:ea typeface="+mj-ea"/>
        <a:cs typeface="+mj-cs"/>
        <a:sym typeface="Aptos"/>
      </a:defRPr>
    </a:lvl5pPr>
    <a:lvl6pPr indent="1143000" latinLnBrk="0">
      <a:defRPr sz="1200">
        <a:latin typeface="+mj-lt"/>
        <a:ea typeface="+mj-ea"/>
        <a:cs typeface="+mj-cs"/>
        <a:sym typeface="Aptos"/>
      </a:defRPr>
    </a:lvl6pPr>
    <a:lvl7pPr indent="1371600" latinLnBrk="0">
      <a:defRPr sz="1200">
        <a:latin typeface="+mj-lt"/>
        <a:ea typeface="+mj-ea"/>
        <a:cs typeface="+mj-cs"/>
        <a:sym typeface="Aptos"/>
      </a:defRPr>
    </a:lvl7pPr>
    <a:lvl8pPr indent="1600200" latinLnBrk="0">
      <a:defRPr sz="1200">
        <a:latin typeface="+mj-lt"/>
        <a:ea typeface="+mj-ea"/>
        <a:cs typeface="+mj-cs"/>
        <a:sym typeface="Aptos"/>
      </a:defRPr>
    </a:lvl8pPr>
    <a:lvl9pPr indent="1828800" latinLnBrk="0">
      <a:defRPr sz="1200">
        <a:latin typeface="+mj-lt"/>
        <a:ea typeface="+mj-ea"/>
        <a:cs typeface="+mj-cs"/>
        <a:sym typeface="Aptos"/>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5"/>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90"/>
          </a:xfrm>
          <a:prstGeom prst="rect">
            <a:avLst/>
          </a:prstGeom>
        </p:spPr>
        <p:txBody>
          <a:bodyPr/>
          <a:lstStyle>
            <a:lvl1pPr marL="0" indent="0">
              <a:buSzTx/>
              <a:buFontTx/>
              <a:buNone/>
              <a:defRPr sz="2400">
                <a:solidFill>
                  <a:srgbClr val="757575"/>
                </a:solidFill>
              </a:defRPr>
            </a:lvl1pPr>
            <a:lvl2pPr marL="0" indent="0">
              <a:buSzTx/>
              <a:buFontTx/>
              <a:buNone/>
              <a:defRPr sz="2400">
                <a:solidFill>
                  <a:srgbClr val="757575"/>
                </a:solidFill>
              </a:defRPr>
            </a:lvl2pPr>
            <a:lvl3pPr marL="0" indent="0">
              <a:buSzTx/>
              <a:buFontTx/>
              <a:buNone/>
              <a:defRPr sz="2400">
                <a:solidFill>
                  <a:srgbClr val="757575"/>
                </a:solidFill>
              </a:defRPr>
            </a:lvl3pPr>
            <a:lvl4pPr marL="0" indent="0">
              <a:buSzTx/>
              <a:buFontTx/>
              <a:buNone/>
              <a:defRPr sz="2400">
                <a:solidFill>
                  <a:srgbClr val="757575"/>
                </a:solidFill>
              </a:defRPr>
            </a:lvl4pPr>
            <a:lvl5pPr marL="0" indent="0">
              <a:buSzTx/>
              <a:buFontTx/>
              <a:buNone/>
              <a:defRPr sz="2400">
                <a:solidFill>
                  <a:srgbClr val="757575"/>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90" cy="823915"/>
          </a:xfrm>
          <a:prstGeom prst="rect">
            <a:avLst/>
          </a:prstGeom>
        </p:spPr>
        <p:txBody>
          <a:bodyPr anchor="b"/>
          <a:lstStyle>
            <a:lvl1pPr marL="0" indent="0">
              <a:buSzTx/>
              <a:buFontTx/>
              <a:buNone/>
              <a:defRPr b="1" sz="2400"/>
            </a:lvl1pPr>
            <a:lvl2pPr marL="0" indent="0">
              <a:buSzTx/>
              <a:buFontTx/>
              <a:buNone/>
              <a:defRPr b="1" sz="2400"/>
            </a:lvl2pPr>
            <a:lvl3pPr marL="0" indent="0">
              <a:buSzTx/>
              <a:buFontTx/>
              <a:buNone/>
              <a:defRPr b="1" sz="2400"/>
            </a:lvl3pPr>
            <a:lvl4pPr marL="0" indent="0">
              <a:buSzTx/>
              <a:buFontTx/>
              <a:buNone/>
              <a:defRPr b="1" sz="2400"/>
            </a:lvl4pPr>
            <a:lvl5pPr marL="0" indent="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4"/>
          </a:xfrm>
          <a:prstGeom prst="rect">
            <a:avLst/>
          </a:prstGeom>
        </p:spPr>
        <p:txBody>
          <a:bodyPr anchor="b"/>
          <a:lstStyle/>
          <a:p>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3"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3" cy="4873625"/>
          </a:xfrm>
          <a:prstGeom prst="rect">
            <a:avLst/>
          </a:prstGeom>
        </p:spPr>
        <p:txBody>
          <a:bodyPr lIns="91439" tIns="45719" rIns="91439" bIns="45719">
            <a:noAutofit/>
          </a:bodyPr>
          <a:lstStyle/>
          <a:p>
            <a:pPr/>
          </a:p>
        </p:txBody>
      </p:sp>
      <p:sp>
        <p:nvSpPr>
          <p:cNvPr id="84" name="Body Level One…"/>
          <p:cNvSpPr txBox="1"/>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0149" y="6404294"/>
            <a:ext cx="273652" cy="269237"/>
          </a:xfrm>
          <a:prstGeom prst="rect">
            <a:avLst/>
          </a:prstGeom>
          <a:ln w="12700">
            <a:miter lim="400000"/>
          </a:ln>
        </p:spPr>
        <p:txBody>
          <a:bodyPr wrap="none" lIns="45718" tIns="45718" rIns="45718" bIns="45718" anchor="ctr">
            <a:spAutoFit/>
          </a:bodyPr>
          <a:lstStyle>
            <a:lvl1pPr algn="r">
              <a:defRPr sz="1200">
                <a:solidFill>
                  <a:srgbClr val="757575"/>
                </a:solidFill>
                <a:latin typeface="+mj-lt"/>
                <a:ea typeface="+mj-ea"/>
                <a:cs typeface="+mj-cs"/>
                <a:sym typeface="Aptos"/>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2pPr>
      <a:lvl3pPr marL="1234438" marR="0" indent="-320038"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j-lt"/>
          <a:ea typeface="+mj-ea"/>
          <a:cs typeface="+mj-cs"/>
          <a:sym typeface="Aptos"/>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4" name="foto portada 26-27 small.png" descr="foto portada 26-27 small.png"/>
          <p:cNvPicPr>
            <a:picLocks noChangeAspect="1"/>
          </p:cNvPicPr>
          <p:nvPr/>
        </p:nvPicPr>
        <p:blipFill>
          <a:blip r:embed="rId2">
            <a:alphaModFix amt="51603"/>
            <a:extLst/>
          </a:blip>
          <a:srcRect l="0" t="3587" r="0" b="0"/>
          <a:stretch>
            <a:fillRect/>
          </a:stretch>
        </p:blipFill>
        <p:spPr>
          <a:xfrm>
            <a:off x="-2" y="864617"/>
            <a:ext cx="12192002" cy="6586530"/>
          </a:xfrm>
          <a:prstGeom prst="rect">
            <a:avLst/>
          </a:prstGeom>
          <a:ln w="12700">
            <a:miter lim="400000"/>
          </a:ln>
        </p:spPr>
      </p:pic>
      <p:sp>
        <p:nvSpPr>
          <p:cNvPr id="95" name="Title 1"/>
          <p:cNvSpPr txBox="1"/>
          <p:nvPr>
            <p:ph type="ctrTitle"/>
          </p:nvPr>
        </p:nvSpPr>
        <p:spPr>
          <a:xfrm>
            <a:off x="1524000" y="1122362"/>
            <a:ext cx="7472854" cy="1655761"/>
          </a:xfrm>
          <a:prstGeom prst="rect">
            <a:avLst/>
          </a:prstGeom>
        </p:spPr>
        <p:txBody>
          <a:bodyPr anchor="t"/>
          <a:lstStyle/>
          <a:p>
            <a:pPr algn="l" defTabSz="886966">
              <a:defRPr sz="3600">
                <a:solidFill>
                  <a:srgbClr val="BE5070"/>
                </a:solidFill>
                <a:latin typeface="Futura Bold"/>
                <a:ea typeface="Futura Bold"/>
                <a:cs typeface="Futura Bold"/>
                <a:sym typeface="Futura Bold"/>
              </a:defRPr>
            </a:pPr>
            <a:r>
              <a:t>Lección 7</a:t>
            </a:r>
            <a:br/>
            <a:r>
              <a:rPr sz="3000">
                <a:solidFill>
                  <a:srgbClr val="5C919F"/>
                </a:solidFill>
              </a:rPr>
              <a:t>DIOS OBRA A TRAVÉS DE AOD</a:t>
            </a:r>
            <a:br>
              <a:rPr sz="3000">
                <a:solidFill>
                  <a:srgbClr val="5C919F"/>
                </a:solidFill>
              </a:rPr>
            </a:br>
            <a:r>
              <a:rPr sz="1800">
                <a:solidFill>
                  <a:srgbClr val="0D0D0D"/>
                </a:solidFill>
              </a:rPr>
              <a:t>Jueces 3.15-23, 30</a:t>
            </a:r>
          </a:p>
        </p:txBody>
      </p:sp>
      <p:sp>
        <p:nvSpPr>
          <p:cNvPr id="96" name="Subtitle 2"/>
          <p:cNvSpPr txBox="1"/>
          <p:nvPr>
            <p:ph type="subTitle" sz="quarter" idx="1"/>
          </p:nvPr>
        </p:nvSpPr>
        <p:spPr>
          <a:xfrm>
            <a:off x="1524000" y="2899999"/>
            <a:ext cx="7472854" cy="1655762"/>
          </a:xfrm>
          <a:prstGeom prst="rect">
            <a:avLst/>
          </a:prstGeom>
        </p:spPr>
        <p:txBody>
          <a:bodyPr/>
          <a:lstStyle/>
          <a:p>
            <a:pPr algn="l">
              <a:lnSpc>
                <a:spcPct val="100000"/>
              </a:lnSpc>
              <a:spcBef>
                <a:spcPts val="0"/>
              </a:spcBef>
              <a:defRPr sz="2000">
                <a:latin typeface="Cambria"/>
                <a:ea typeface="Cambria"/>
                <a:cs typeface="Cambria"/>
                <a:sym typeface="Cambria"/>
              </a:defRPr>
            </a:pPr>
            <a:r>
              <a:t>«Clamaron los hijos de Israel a Jehová, y Jehová les levantó un libertador, a Aod hijo de Gera, benjaminita, el cual era zurdo».</a:t>
            </a:r>
          </a:p>
          <a:p>
            <a:pPr algn="r">
              <a:lnSpc>
                <a:spcPct val="100000"/>
              </a:lnSpc>
              <a:spcBef>
                <a:spcPts val="0"/>
              </a:spcBef>
              <a:defRPr sz="2000">
                <a:latin typeface="Cambria"/>
                <a:ea typeface="Cambria"/>
                <a:cs typeface="Cambria"/>
                <a:sym typeface="Cambria"/>
              </a:defRPr>
            </a:pPr>
            <a:r>
              <a:t>Jueces 3.15a</a:t>
            </a:r>
          </a:p>
        </p:txBody>
      </p:sp>
      <p:pic>
        <p:nvPicPr>
          <p:cNvPr id="97" name="Image" descr="Image"/>
          <p:cNvPicPr>
            <a:picLocks noChangeAspect="1"/>
          </p:cNvPicPr>
          <p:nvPr/>
        </p:nvPicPr>
        <p:blipFill>
          <a:blip r:embed="rId3">
            <a:extLst/>
          </a:blip>
          <a:stretch>
            <a:fillRect/>
          </a:stretch>
        </p:blipFill>
        <p:spPr>
          <a:xfrm>
            <a:off x="1412039" y="4097583"/>
            <a:ext cx="4825419" cy="1901053"/>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9" name="Picture 5" descr="Picture 5"/>
          <p:cNvPicPr>
            <a:picLocks noChangeAspect="1"/>
          </p:cNvPicPr>
          <p:nvPr/>
        </p:nvPicPr>
        <p:blipFill>
          <a:blip r:embed="rId2">
            <a:extLst/>
          </a:blip>
          <a:srcRect l="0" t="0" r="0" b="14263"/>
          <a:stretch>
            <a:fillRect/>
          </a:stretch>
        </p:blipFill>
        <p:spPr>
          <a:xfrm>
            <a:off x="0" y="-2"/>
            <a:ext cx="12192000" cy="5879800"/>
          </a:xfrm>
          <a:prstGeom prst="rect">
            <a:avLst/>
          </a:prstGeom>
          <a:ln w="12700">
            <a:miter lim="400000"/>
          </a:ln>
        </p:spPr>
      </p:pic>
      <p:sp>
        <p:nvSpPr>
          <p:cNvPr id="100" name="Content Placeholder 7"/>
          <p:cNvSpPr txBox="1"/>
          <p:nvPr>
            <p:ph type="body" idx="1"/>
          </p:nvPr>
        </p:nvSpPr>
        <p:spPr>
          <a:xfrm>
            <a:off x="838200" y="2000249"/>
            <a:ext cx="10515600" cy="3929066"/>
          </a:xfrm>
          <a:prstGeom prst="rect">
            <a:avLst/>
          </a:prstGeom>
        </p:spPr>
        <p:txBody>
          <a:bodyPr anchor="ctr"/>
          <a:lstStyle/>
          <a:p>
            <a:pPr marL="342900" indent="-342900">
              <a:defRPr>
                <a:latin typeface="Cambria"/>
                <a:ea typeface="Cambria"/>
                <a:cs typeface="Cambria"/>
                <a:sym typeface="Cambria"/>
              </a:defRPr>
            </a:pPr>
            <a:r>
              <a:t>Identificar en el relato bíblico la manera en que el autor del libro de Jueces presenta la constante necesidad de la intervención de Dios en medio de la crisis como resultado de la desobediencia humana.</a:t>
            </a:r>
          </a:p>
          <a:p>
            <a:pPr marL="342900" indent="-342900">
              <a:defRPr>
                <a:latin typeface="Cambria"/>
                <a:ea typeface="Cambria"/>
                <a:cs typeface="Cambria"/>
                <a:sym typeface="Cambria"/>
              </a:defRPr>
            </a:pPr>
            <a:r>
              <a:t>Descubrir en el pasaje bíblico el carácter compasivo de Dios que transforma las aparentes limitaciones en recursos de liberación y justicia.</a:t>
            </a:r>
          </a:p>
          <a:p>
            <a:pPr marL="342900" indent="-342900">
              <a:defRPr>
                <a:latin typeface="Cambria"/>
                <a:ea typeface="Cambria"/>
                <a:cs typeface="Cambria"/>
                <a:sym typeface="Cambria"/>
              </a:defRPr>
            </a:pPr>
            <a:r>
              <a:t>Afirmar la convicción de que Dios actúa en nuestro favor, aún en momentos y maneras impredecibles.</a:t>
            </a:r>
          </a:p>
        </p:txBody>
      </p:sp>
      <p:pic>
        <p:nvPicPr>
          <p:cNvPr id="101"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3" name="Picture 13" descr="Picture 13"/>
          <p:cNvPicPr>
            <a:picLocks noChangeAspect="1"/>
          </p:cNvPicPr>
          <p:nvPr/>
        </p:nvPicPr>
        <p:blipFill>
          <a:blip r:embed="rId2">
            <a:extLst/>
          </a:blip>
          <a:srcRect l="0" t="0" r="0" b="16105"/>
          <a:stretch>
            <a:fillRect/>
          </a:stretch>
        </p:blipFill>
        <p:spPr>
          <a:xfrm>
            <a:off x="0" y="-4"/>
            <a:ext cx="12192000" cy="5753498"/>
          </a:xfrm>
          <a:prstGeom prst="rect">
            <a:avLst/>
          </a:prstGeom>
          <a:ln w="12700">
            <a:miter lim="400000"/>
          </a:ln>
        </p:spPr>
      </p:pic>
      <p:sp>
        <p:nvSpPr>
          <p:cNvPr id="104" name="Content Placeholder 15"/>
          <p:cNvSpPr txBox="1"/>
          <p:nvPr>
            <p:ph type="body" idx="1"/>
          </p:nvPr>
        </p:nvSpPr>
        <p:spPr>
          <a:xfrm>
            <a:off x="838200" y="2000250"/>
            <a:ext cx="10515600" cy="3943350"/>
          </a:xfrm>
          <a:prstGeom prst="rect">
            <a:avLst/>
          </a:prstGeom>
        </p:spPr>
        <p:txBody>
          <a:bodyPr anchor="ctr"/>
          <a:lstStyle/>
          <a:p>
            <a:pPr>
              <a:defRPr cap="all">
                <a:latin typeface="Cambria"/>
                <a:ea typeface="Cambria"/>
                <a:cs typeface="Cambria"/>
                <a:sym typeface="Cambria"/>
              </a:defRPr>
            </a:pPr>
            <a:r>
              <a:t>Gilgal: </a:t>
            </a:r>
            <a:r>
              <a:rPr cap="none"/>
              <a:t>El nombre Gilgal puede significar «círculo» (hecho de piedra). Gilgal era un antiguo lugar sagrado y las piedras que lo formaban se asociaban al paso de los israelitas por el Jordán (véase Jos 4.19-24). Gilgal se constituyó en la base de operaciones de los israelitas después de cruzar el Jordán y en ese lugar se suscitaron acontecimientos significativos para el pueblo. Entre tales acontecimientos se puede mencionar que allí se celebró la primera Pascua efectuada en Canaán (véase Jos 5.9-10). Allí también cesó de caer el maná (véase Jos 5.11-12).</a:t>
            </a:r>
          </a:p>
        </p:txBody>
      </p:sp>
      <p:pic>
        <p:nvPicPr>
          <p:cNvPr id="105"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7"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08"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000">
                <a:latin typeface="Cambria"/>
                <a:ea typeface="Cambria"/>
                <a:cs typeface="Cambria"/>
                <a:sym typeface="Cambria"/>
              </a:defRPr>
            </a:pPr>
            <a:r>
              <a:t>RVR</a:t>
            </a:r>
          </a:p>
          <a:p>
            <a:pPr marL="0" indent="0">
              <a:spcBef>
                <a:spcPts val="700"/>
              </a:spcBef>
              <a:buSzTx/>
              <a:buNone/>
              <a:defRPr sz="2000"/>
            </a:pPr>
          </a:p>
          <a:p>
            <a:pPr marL="0" indent="0">
              <a:spcBef>
                <a:spcPts val="700"/>
              </a:spcBef>
              <a:buSzTx/>
              <a:buNone/>
              <a:defRPr sz="2000">
                <a:latin typeface="Cambria"/>
                <a:ea typeface="Cambria"/>
                <a:cs typeface="Cambria"/>
                <a:sym typeface="Cambria"/>
              </a:defRPr>
            </a:pPr>
            <a:r>
              <a:t>15  Clamaron los hijos de Israel a Jehová, y Jehová les levantó un libertador, a Aod hijo de Gera, benjaminita, el cual era zurdo. Un día, los hijos de Israel enviaron con él un presente a Eglón, rey de Moab.</a:t>
            </a:r>
          </a:p>
          <a:p>
            <a:pPr marL="0" indent="0">
              <a:spcBef>
                <a:spcPts val="700"/>
              </a:spcBef>
              <a:buSzTx/>
              <a:buNone/>
              <a:defRPr sz="2000"/>
            </a:pPr>
          </a:p>
          <a:p>
            <a:pPr marL="0" indent="0">
              <a:spcBef>
                <a:spcPts val="700"/>
              </a:spcBef>
              <a:buSzTx/>
              <a:buNone/>
              <a:defRPr sz="2000">
                <a:latin typeface="Cambria"/>
                <a:ea typeface="Cambria"/>
                <a:cs typeface="Cambria"/>
                <a:sym typeface="Cambria"/>
              </a:defRPr>
            </a:pPr>
            <a:r>
              <a:t>16  Pero Aod se había hecho un puñal de dos filos, de un codo de largo, y se lo ciñó del lado derecho debajo de sus vestidos.</a:t>
            </a:r>
          </a:p>
        </p:txBody>
      </p:sp>
      <p:sp>
        <p:nvSpPr>
          <p:cNvPr id="109"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000">
                <a:latin typeface="Cambria"/>
                <a:ea typeface="Cambria"/>
                <a:cs typeface="Cambria"/>
                <a:sym typeface="Cambria"/>
              </a:defRPr>
            </a:pPr>
            <a:r>
              <a:t>VP</a:t>
            </a:r>
            <a:endParaRPr>
              <a:latin typeface="+mj-lt"/>
              <a:ea typeface="+mj-ea"/>
              <a:cs typeface="+mj-cs"/>
              <a:sym typeface="Aptos"/>
            </a:endParaRPr>
          </a:p>
          <a:p>
            <a:pPr>
              <a:lnSpc>
                <a:spcPct val="90000"/>
              </a:lnSpc>
              <a:spcBef>
                <a:spcPts val="700"/>
              </a:spcBef>
              <a:defRPr sz="2000">
                <a:latin typeface="+mj-lt"/>
                <a:ea typeface="+mj-ea"/>
                <a:cs typeface="+mj-cs"/>
                <a:sym typeface="Aptos"/>
              </a:defRPr>
            </a:pPr>
          </a:p>
          <a:p>
            <a:pPr>
              <a:lnSpc>
                <a:spcPct val="90000"/>
              </a:lnSpc>
              <a:spcBef>
                <a:spcPts val="700"/>
              </a:spcBef>
              <a:defRPr sz="2000">
                <a:latin typeface="Cambria"/>
                <a:ea typeface="Cambria"/>
                <a:cs typeface="Cambria"/>
                <a:sym typeface="Cambria"/>
              </a:defRPr>
            </a:pPr>
            <a:r>
              <a:t>15  hasta que le suplicaron al Señor y él hizo que surgiera alguien para salvarlos. Ese salvador fue un zurdo llamado Ehud, hijo de Guerá, de la tribu de Benjamín. Un día, los israelitas enviaron el tributo a Eglón por medio de Ehud.</a:t>
            </a:r>
            <a:endParaRPr>
              <a:latin typeface="+mj-lt"/>
              <a:ea typeface="+mj-ea"/>
              <a:cs typeface="+mj-cs"/>
              <a:sym typeface="Aptos"/>
            </a:endParaRPr>
          </a:p>
          <a:p>
            <a:pPr>
              <a:lnSpc>
                <a:spcPct val="90000"/>
              </a:lnSpc>
              <a:spcBef>
                <a:spcPts val="700"/>
              </a:spcBef>
              <a:defRPr sz="2000">
                <a:latin typeface="+mj-lt"/>
                <a:ea typeface="+mj-ea"/>
                <a:cs typeface="+mj-cs"/>
                <a:sym typeface="Aptos"/>
              </a:defRPr>
            </a:pPr>
          </a:p>
          <a:p>
            <a:pPr>
              <a:lnSpc>
                <a:spcPct val="90000"/>
              </a:lnSpc>
              <a:spcBef>
                <a:spcPts val="700"/>
              </a:spcBef>
              <a:defRPr sz="2000">
                <a:latin typeface="Cambria"/>
                <a:ea typeface="Cambria"/>
                <a:cs typeface="Cambria"/>
                <a:sym typeface="Cambria"/>
              </a:defRPr>
            </a:pPr>
            <a:r>
              <a:t>16  Pero Ehud se hizo una espada de dos filos, como de medio metro de largo, y se la puso al cinto por debajo de la ropa y al lado derecho;</a:t>
            </a:r>
          </a:p>
        </p:txBody>
      </p:sp>
      <p:sp>
        <p:nvSpPr>
          <p:cNvPr id="110"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Jueces 3.15-16</a:t>
            </a:r>
          </a:p>
        </p:txBody>
      </p:sp>
      <p:pic>
        <p:nvPicPr>
          <p:cNvPr id="111"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3"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14"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400">
                <a:latin typeface="Cambria"/>
                <a:ea typeface="Cambria"/>
                <a:cs typeface="Cambria"/>
                <a:sym typeface="Cambria"/>
              </a:defRPr>
            </a:pPr>
            <a:r>
              <a:t>RVR</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17  Entregó el presente a Eglón, rey de Moab, quien era un hombre muy grueso.</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18  Luego que hubo entregado el presente, Aod despidió a la gente que lo había acompañado,</a:t>
            </a:r>
          </a:p>
        </p:txBody>
      </p:sp>
      <p:sp>
        <p:nvSpPr>
          <p:cNvPr id="115"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400">
                <a:latin typeface="Cambria"/>
                <a:ea typeface="Cambria"/>
                <a:cs typeface="Cambria"/>
                <a:sym typeface="Cambria"/>
              </a:defRPr>
            </a:pPr>
            <a:r>
              <a:t>VP</a:t>
            </a:r>
            <a:endParaRPr>
              <a:latin typeface="+mj-lt"/>
              <a:ea typeface="+mj-ea"/>
              <a:cs typeface="+mj-cs"/>
              <a:sym typeface="Aptos"/>
            </a:endParaRPr>
          </a:p>
          <a:p>
            <a:pPr>
              <a:lnSpc>
                <a:spcPct val="90000"/>
              </a:lnSpc>
              <a:spcBef>
                <a:spcPts val="700"/>
              </a:spcBef>
              <a:defRPr sz="2400">
                <a:latin typeface="+mj-lt"/>
                <a:ea typeface="+mj-ea"/>
                <a:cs typeface="+mj-cs"/>
                <a:sym typeface="Aptos"/>
              </a:defRPr>
            </a:pPr>
          </a:p>
          <a:p>
            <a:pPr>
              <a:lnSpc>
                <a:spcPct val="90000"/>
              </a:lnSpc>
              <a:spcBef>
                <a:spcPts val="700"/>
              </a:spcBef>
              <a:defRPr sz="2400">
                <a:latin typeface="Cambria"/>
                <a:ea typeface="Cambria"/>
                <a:cs typeface="Cambria"/>
                <a:sym typeface="Cambria"/>
              </a:defRPr>
            </a:pPr>
            <a:r>
              <a:t>17  luego se fue a llevarle el tributo a Eglón, que era muy gordo.</a:t>
            </a:r>
            <a:endParaRPr>
              <a:latin typeface="+mj-lt"/>
              <a:ea typeface="+mj-ea"/>
              <a:cs typeface="+mj-cs"/>
              <a:sym typeface="Aptos"/>
            </a:endParaRPr>
          </a:p>
          <a:p>
            <a:pPr>
              <a:lnSpc>
                <a:spcPct val="90000"/>
              </a:lnSpc>
              <a:spcBef>
                <a:spcPts val="700"/>
              </a:spcBef>
              <a:defRPr sz="2400">
                <a:latin typeface="+mj-lt"/>
                <a:ea typeface="+mj-ea"/>
                <a:cs typeface="+mj-cs"/>
                <a:sym typeface="Aptos"/>
              </a:defRPr>
            </a:pPr>
          </a:p>
          <a:p>
            <a:pPr>
              <a:lnSpc>
                <a:spcPct val="90000"/>
              </a:lnSpc>
              <a:spcBef>
                <a:spcPts val="700"/>
              </a:spcBef>
              <a:defRPr sz="2400">
                <a:latin typeface="Cambria"/>
                <a:ea typeface="Cambria"/>
                <a:cs typeface="Cambria"/>
                <a:sym typeface="Cambria"/>
              </a:defRPr>
            </a:pPr>
            <a:r>
              <a:t>18  Después de entregarle a Eglón el tributo, Ehud salió con los que habían venido con él,</a:t>
            </a:r>
          </a:p>
        </p:txBody>
      </p:sp>
      <p:sp>
        <p:nvSpPr>
          <p:cNvPr id="116"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Jueces 3.17-18</a:t>
            </a:r>
          </a:p>
        </p:txBody>
      </p:sp>
      <p:pic>
        <p:nvPicPr>
          <p:cNvPr id="117"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9"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20"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400">
                <a:latin typeface="Cambria"/>
                <a:ea typeface="Cambria"/>
                <a:cs typeface="Cambria"/>
                <a:sym typeface="Cambria"/>
              </a:defRPr>
            </a:pPr>
            <a:r>
              <a:t>RVR</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19  pero al llegar a los ídolos que están en Gilgal, regresó y dijo a Eglón: —Rey, una palabra secreta tengo que decirte. El rey dijo entonces: —Calla. Y mandó que salieran de delante de él todos los que allí se encontraban.</a:t>
            </a:r>
          </a:p>
        </p:txBody>
      </p:sp>
      <p:sp>
        <p:nvSpPr>
          <p:cNvPr id="121"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400">
                <a:latin typeface="Cambria"/>
                <a:ea typeface="Cambria"/>
                <a:cs typeface="Cambria"/>
                <a:sym typeface="Cambria"/>
              </a:defRPr>
            </a:pPr>
            <a:r>
              <a:t>VP</a:t>
            </a:r>
            <a:endParaRPr>
              <a:latin typeface="+mj-lt"/>
              <a:ea typeface="+mj-ea"/>
              <a:cs typeface="+mj-cs"/>
              <a:sym typeface="Aptos"/>
            </a:endParaRPr>
          </a:p>
          <a:p>
            <a:pPr>
              <a:lnSpc>
                <a:spcPct val="90000"/>
              </a:lnSpc>
              <a:spcBef>
                <a:spcPts val="700"/>
              </a:spcBef>
              <a:defRPr sz="2400">
                <a:latin typeface="+mj-lt"/>
                <a:ea typeface="+mj-ea"/>
                <a:cs typeface="+mj-cs"/>
                <a:sym typeface="Aptos"/>
              </a:defRPr>
            </a:pPr>
          </a:p>
          <a:p>
            <a:pPr>
              <a:lnSpc>
                <a:spcPct val="90000"/>
              </a:lnSpc>
              <a:spcBef>
                <a:spcPts val="700"/>
              </a:spcBef>
              <a:defRPr sz="2400">
                <a:latin typeface="Cambria"/>
                <a:ea typeface="Cambria"/>
                <a:cs typeface="Cambria"/>
                <a:sym typeface="Cambria"/>
              </a:defRPr>
            </a:pPr>
            <a:r>
              <a:t>19  pero al llegar a los ídolos que están cerca de Guilgal, Ehud regresó a donde estaba Eglón y le dijo: —Tengo un mensaje para Su Majestad, pero debo dárselo en privado. El rey ordenó entonces a los que estaban a su servicio que guardaran silencio y salieran de su presencia.</a:t>
            </a:r>
          </a:p>
        </p:txBody>
      </p:sp>
      <p:sp>
        <p:nvSpPr>
          <p:cNvPr id="122"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Jueces 3.19</a:t>
            </a:r>
          </a:p>
        </p:txBody>
      </p:sp>
      <p:pic>
        <p:nvPicPr>
          <p:cNvPr id="123"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5"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26"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000">
                <a:latin typeface="Cambria"/>
                <a:ea typeface="Cambria"/>
                <a:cs typeface="Cambria"/>
                <a:sym typeface="Cambria"/>
              </a:defRPr>
            </a:pPr>
            <a:r>
              <a:t>RVR</a:t>
            </a:r>
          </a:p>
          <a:p>
            <a:pPr marL="0" indent="0">
              <a:spcBef>
                <a:spcPts val="700"/>
              </a:spcBef>
              <a:buSzTx/>
              <a:buNone/>
              <a:defRPr sz="2000"/>
            </a:pPr>
          </a:p>
          <a:p>
            <a:pPr marL="0" indent="0">
              <a:spcBef>
                <a:spcPts val="700"/>
              </a:spcBef>
              <a:buSzTx/>
              <a:buNone/>
              <a:defRPr sz="2000">
                <a:latin typeface="Cambria"/>
                <a:ea typeface="Cambria"/>
                <a:cs typeface="Cambria"/>
                <a:sym typeface="Cambria"/>
              </a:defRPr>
            </a:pPr>
            <a:r>
              <a:t>20  Y estando él sentado solo en su sala de verano, se le acercó Aod y le dijo: —Tengo una palabra de Dios para ti. Eglón se levantó de la silla.</a:t>
            </a:r>
          </a:p>
          <a:p>
            <a:pPr marL="0" indent="0">
              <a:spcBef>
                <a:spcPts val="700"/>
              </a:spcBef>
              <a:buSzTx/>
              <a:buNone/>
              <a:defRPr sz="2000"/>
            </a:pPr>
          </a:p>
          <a:p>
            <a:pPr marL="0" indent="0">
              <a:spcBef>
                <a:spcPts val="700"/>
              </a:spcBef>
              <a:buSzTx/>
              <a:buNone/>
              <a:defRPr sz="2000">
                <a:latin typeface="Cambria"/>
                <a:ea typeface="Cambria"/>
                <a:cs typeface="Cambria"/>
                <a:sym typeface="Cambria"/>
              </a:defRPr>
            </a:pPr>
            <a:r>
              <a:t>21  Entonces alargó Aod su mano izquierda, tomó el puñal de su lado derecho y se lo metió por el vientre</a:t>
            </a:r>
          </a:p>
        </p:txBody>
      </p:sp>
      <p:sp>
        <p:nvSpPr>
          <p:cNvPr id="127"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000">
                <a:latin typeface="Cambria"/>
                <a:ea typeface="Cambria"/>
                <a:cs typeface="Cambria"/>
                <a:sym typeface="Cambria"/>
              </a:defRPr>
            </a:pPr>
            <a:r>
              <a:t>VP</a:t>
            </a:r>
            <a:endParaRPr>
              <a:latin typeface="+mj-lt"/>
              <a:ea typeface="+mj-ea"/>
              <a:cs typeface="+mj-cs"/>
              <a:sym typeface="Aptos"/>
            </a:endParaRPr>
          </a:p>
          <a:p>
            <a:pPr>
              <a:lnSpc>
                <a:spcPct val="90000"/>
              </a:lnSpc>
              <a:spcBef>
                <a:spcPts val="700"/>
              </a:spcBef>
              <a:defRPr sz="2000">
                <a:latin typeface="+mj-lt"/>
                <a:ea typeface="+mj-ea"/>
                <a:cs typeface="+mj-cs"/>
                <a:sym typeface="Aptos"/>
              </a:defRPr>
            </a:pPr>
          </a:p>
          <a:p>
            <a:pPr>
              <a:lnSpc>
                <a:spcPct val="90000"/>
              </a:lnSpc>
              <a:spcBef>
                <a:spcPts val="700"/>
              </a:spcBef>
              <a:defRPr sz="2000">
                <a:latin typeface="Cambria"/>
                <a:ea typeface="Cambria"/>
                <a:cs typeface="Cambria"/>
                <a:sym typeface="Cambria"/>
              </a:defRPr>
            </a:pPr>
            <a:r>
              <a:t>20  En cuanto Ehud se quedó a solas con Eglón, que estaba sentado en la sala de verano, se acercó a él y le dijo: —El mensaje que traigo a Su Majestad es de parte de Dios. Al oír esto, Eglón se levantó de su trono,</a:t>
            </a:r>
            <a:endParaRPr>
              <a:latin typeface="+mj-lt"/>
              <a:ea typeface="+mj-ea"/>
              <a:cs typeface="+mj-cs"/>
              <a:sym typeface="Aptos"/>
            </a:endParaRPr>
          </a:p>
          <a:p>
            <a:pPr>
              <a:lnSpc>
                <a:spcPct val="90000"/>
              </a:lnSpc>
              <a:spcBef>
                <a:spcPts val="700"/>
              </a:spcBef>
              <a:defRPr sz="2000">
                <a:latin typeface="+mj-lt"/>
                <a:ea typeface="+mj-ea"/>
                <a:cs typeface="+mj-cs"/>
                <a:sym typeface="Aptos"/>
              </a:defRPr>
            </a:pPr>
          </a:p>
          <a:p>
            <a:pPr>
              <a:lnSpc>
                <a:spcPct val="90000"/>
              </a:lnSpc>
              <a:spcBef>
                <a:spcPts val="700"/>
              </a:spcBef>
              <a:defRPr sz="2000">
                <a:latin typeface="Cambria"/>
                <a:ea typeface="Cambria"/>
                <a:cs typeface="Cambria"/>
                <a:sym typeface="Cambria"/>
              </a:defRPr>
            </a:pPr>
            <a:r>
              <a:t>21  pero Ehud, que era zurdo, se llevó la mano izquierda al lado derecho, sacó su espada y se la clavó a Eglón en el vientre.</a:t>
            </a:r>
          </a:p>
        </p:txBody>
      </p:sp>
      <p:sp>
        <p:nvSpPr>
          <p:cNvPr id="128"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Jueces 3.20-21</a:t>
            </a:r>
          </a:p>
        </p:txBody>
      </p:sp>
      <p:pic>
        <p:nvPicPr>
          <p:cNvPr id="129"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1"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32"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200">
                <a:latin typeface="Cambria"/>
                <a:ea typeface="Cambria"/>
                <a:cs typeface="Cambria"/>
                <a:sym typeface="Cambria"/>
              </a:defRPr>
            </a:pPr>
            <a:r>
              <a:t>RVR</a:t>
            </a:r>
          </a:p>
          <a:p>
            <a:pPr marL="0" indent="0">
              <a:spcBef>
                <a:spcPts val="700"/>
              </a:spcBef>
              <a:buSzTx/>
              <a:buNone/>
              <a:defRPr sz="2200"/>
            </a:pPr>
          </a:p>
          <a:p>
            <a:pPr marL="0" indent="0">
              <a:spcBef>
                <a:spcPts val="700"/>
              </a:spcBef>
              <a:buSzTx/>
              <a:buNone/>
              <a:defRPr sz="2200">
                <a:latin typeface="Cambria"/>
                <a:ea typeface="Cambria"/>
                <a:cs typeface="Cambria"/>
                <a:sym typeface="Cambria"/>
              </a:defRPr>
            </a:pPr>
            <a:r>
              <a:t>22  de tal manera que la empuñadura entró también tras la hoja, y la gordura de Eglón cubrió la hoja, pues Aod no sacó el puñal de su vientre. Y se derramó el excremento.</a:t>
            </a:r>
          </a:p>
          <a:p>
            <a:pPr marL="0" indent="0">
              <a:spcBef>
                <a:spcPts val="700"/>
              </a:spcBef>
              <a:buSzTx/>
              <a:buNone/>
              <a:defRPr sz="2200"/>
            </a:pPr>
          </a:p>
          <a:p>
            <a:pPr marL="0" indent="0">
              <a:spcBef>
                <a:spcPts val="700"/>
              </a:spcBef>
              <a:buSzTx/>
              <a:buNone/>
              <a:defRPr sz="2200">
                <a:latin typeface="Cambria"/>
                <a:ea typeface="Cambria"/>
                <a:cs typeface="Cambria"/>
                <a:sym typeface="Cambria"/>
              </a:defRPr>
            </a:pPr>
            <a:r>
              <a:t>23  Aod salió al corredor, cerró tras sí las puertas de la sala y las aseguró con el cerrojo.</a:t>
            </a:r>
          </a:p>
        </p:txBody>
      </p:sp>
      <p:sp>
        <p:nvSpPr>
          <p:cNvPr id="133"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200">
                <a:latin typeface="Cambria"/>
                <a:ea typeface="Cambria"/>
                <a:cs typeface="Cambria"/>
                <a:sym typeface="Cambria"/>
              </a:defRPr>
            </a:pPr>
            <a:r>
              <a:t>VP</a:t>
            </a:r>
            <a:endParaRPr>
              <a:latin typeface="+mj-lt"/>
              <a:ea typeface="+mj-ea"/>
              <a:cs typeface="+mj-cs"/>
              <a:sym typeface="Aptos"/>
            </a:endParaRPr>
          </a:p>
          <a:p>
            <a:pPr>
              <a:lnSpc>
                <a:spcPct val="90000"/>
              </a:lnSpc>
              <a:spcBef>
                <a:spcPts val="700"/>
              </a:spcBef>
              <a:defRPr sz="2200">
                <a:latin typeface="+mj-lt"/>
                <a:ea typeface="+mj-ea"/>
                <a:cs typeface="+mj-cs"/>
                <a:sym typeface="Aptos"/>
              </a:defRPr>
            </a:pPr>
          </a:p>
          <a:p>
            <a:pPr>
              <a:lnSpc>
                <a:spcPct val="90000"/>
              </a:lnSpc>
              <a:spcBef>
                <a:spcPts val="700"/>
              </a:spcBef>
              <a:defRPr sz="2200">
                <a:latin typeface="Cambria"/>
                <a:ea typeface="Cambria"/>
                <a:cs typeface="Cambria"/>
                <a:sym typeface="Cambria"/>
              </a:defRPr>
            </a:pPr>
            <a:r>
              <a:t>22  Se la clavó tan fuerte que no sólo entró toda la hoja sino también la empuñadura, quedando cubierta la espada por la gordura de Eglón, pues Ehud no se la sacó.</a:t>
            </a:r>
            <a:endParaRPr>
              <a:latin typeface="+mj-lt"/>
              <a:ea typeface="+mj-ea"/>
              <a:cs typeface="+mj-cs"/>
              <a:sym typeface="Aptos"/>
            </a:endParaRPr>
          </a:p>
          <a:p>
            <a:pPr>
              <a:lnSpc>
                <a:spcPct val="90000"/>
              </a:lnSpc>
              <a:spcBef>
                <a:spcPts val="700"/>
              </a:spcBef>
              <a:defRPr sz="2200">
                <a:latin typeface="+mj-lt"/>
                <a:ea typeface="+mj-ea"/>
                <a:cs typeface="+mj-cs"/>
                <a:sym typeface="Aptos"/>
              </a:defRPr>
            </a:pPr>
          </a:p>
          <a:p>
            <a:pPr>
              <a:lnSpc>
                <a:spcPct val="90000"/>
              </a:lnSpc>
              <a:spcBef>
                <a:spcPts val="700"/>
              </a:spcBef>
              <a:defRPr sz="2200">
                <a:latin typeface="Cambria"/>
                <a:ea typeface="Cambria"/>
                <a:cs typeface="Cambria"/>
                <a:sym typeface="Cambria"/>
              </a:defRPr>
            </a:pPr>
            <a:r>
              <a:t>23  Después Ehud cerró las puertas con el cerrojo, y salió por la ventana.</a:t>
            </a:r>
          </a:p>
        </p:txBody>
      </p:sp>
      <p:sp>
        <p:nvSpPr>
          <p:cNvPr id="134"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Jueces 3.22-23</a:t>
            </a:r>
          </a:p>
        </p:txBody>
      </p:sp>
      <p:pic>
        <p:nvPicPr>
          <p:cNvPr id="135"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7" name="Picture 8" descr="Picture 8"/>
          <p:cNvPicPr>
            <a:picLocks noChangeAspect="1"/>
          </p:cNvPicPr>
          <p:nvPr/>
        </p:nvPicPr>
        <p:blipFill>
          <a:blip r:embed="rId2">
            <a:extLst/>
          </a:blip>
          <a:srcRect l="0" t="0" r="0" b="14076"/>
          <a:stretch>
            <a:fillRect/>
          </a:stretch>
        </p:blipFill>
        <p:spPr>
          <a:xfrm>
            <a:off x="0" y="0"/>
            <a:ext cx="12192000" cy="5892549"/>
          </a:xfrm>
          <a:prstGeom prst="rect">
            <a:avLst/>
          </a:prstGeom>
          <a:ln w="12700">
            <a:miter lim="400000"/>
          </a:ln>
        </p:spPr>
      </p:pic>
      <p:sp>
        <p:nvSpPr>
          <p:cNvPr id="138" name="Content Placeholder 10"/>
          <p:cNvSpPr txBox="1"/>
          <p:nvPr>
            <p:ph type="body" sz="half" idx="1"/>
          </p:nvPr>
        </p:nvSpPr>
        <p:spPr>
          <a:xfrm>
            <a:off x="838200" y="1950953"/>
            <a:ext cx="5181600" cy="4162430"/>
          </a:xfrm>
          <a:prstGeom prst="rect">
            <a:avLst/>
          </a:prstGeom>
        </p:spPr>
        <p:txBody>
          <a:bodyPr/>
          <a:lstStyle/>
          <a:p>
            <a:pPr marL="0" indent="0">
              <a:spcBef>
                <a:spcPts val="700"/>
              </a:spcBef>
              <a:buSzTx/>
              <a:buNone/>
              <a:defRPr sz="2400">
                <a:latin typeface="Cambria"/>
                <a:ea typeface="Cambria"/>
                <a:cs typeface="Cambria"/>
                <a:sym typeface="Cambria"/>
              </a:defRPr>
            </a:pPr>
            <a:r>
              <a:t>RVR</a:t>
            </a:r>
          </a:p>
          <a:p>
            <a:pPr marL="0" indent="0">
              <a:spcBef>
                <a:spcPts val="700"/>
              </a:spcBef>
              <a:buSzTx/>
              <a:buNone/>
              <a:defRPr sz="2400"/>
            </a:pPr>
          </a:p>
          <a:p>
            <a:pPr marL="0" indent="0">
              <a:spcBef>
                <a:spcPts val="700"/>
              </a:spcBef>
              <a:buSzTx/>
              <a:buNone/>
              <a:defRPr sz="2400">
                <a:latin typeface="Cambria"/>
                <a:ea typeface="Cambria"/>
                <a:cs typeface="Cambria"/>
                <a:sym typeface="Cambria"/>
              </a:defRPr>
            </a:pPr>
            <a:r>
              <a:t>30  Así fue subyugado Moab aquel día bajo la mano de Israel. Y hubo paz en la tierra durante ochenta años.</a:t>
            </a:r>
          </a:p>
        </p:txBody>
      </p:sp>
      <p:sp>
        <p:nvSpPr>
          <p:cNvPr id="139" name="Content Placeholder 11"/>
          <p:cNvSpPr txBox="1"/>
          <p:nvPr/>
        </p:nvSpPr>
        <p:spPr>
          <a:xfrm>
            <a:off x="6217920" y="1950953"/>
            <a:ext cx="5090162" cy="416243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lnSpc>
                <a:spcPct val="90000"/>
              </a:lnSpc>
              <a:spcBef>
                <a:spcPts val="700"/>
              </a:spcBef>
              <a:defRPr sz="2400">
                <a:latin typeface="Cambria"/>
                <a:ea typeface="Cambria"/>
                <a:cs typeface="Cambria"/>
                <a:sym typeface="Cambria"/>
              </a:defRPr>
            </a:pPr>
            <a:r>
              <a:t>VP</a:t>
            </a:r>
            <a:endParaRPr>
              <a:latin typeface="+mj-lt"/>
              <a:ea typeface="+mj-ea"/>
              <a:cs typeface="+mj-cs"/>
              <a:sym typeface="Aptos"/>
            </a:endParaRPr>
          </a:p>
          <a:p>
            <a:pPr>
              <a:lnSpc>
                <a:spcPct val="90000"/>
              </a:lnSpc>
              <a:spcBef>
                <a:spcPts val="700"/>
              </a:spcBef>
              <a:defRPr sz="2400">
                <a:latin typeface="+mj-lt"/>
                <a:ea typeface="+mj-ea"/>
                <a:cs typeface="+mj-cs"/>
                <a:sym typeface="Aptos"/>
              </a:defRPr>
            </a:pPr>
          </a:p>
          <a:p>
            <a:pPr>
              <a:lnSpc>
                <a:spcPct val="90000"/>
              </a:lnSpc>
              <a:spcBef>
                <a:spcPts val="700"/>
              </a:spcBef>
              <a:defRPr sz="2400">
                <a:latin typeface="Cambria"/>
                <a:ea typeface="Cambria"/>
                <a:cs typeface="Cambria"/>
                <a:sym typeface="Cambria"/>
              </a:defRPr>
            </a:pPr>
            <a:r>
              <a:t>30  Así fue como los israelitas derrotaron a Moab. Después de eso hubo paz en la región durante ochenta años.</a:t>
            </a:r>
          </a:p>
        </p:txBody>
      </p:sp>
      <p:sp>
        <p:nvSpPr>
          <p:cNvPr id="140" name="TextBox 1"/>
          <p:cNvSpPr txBox="1"/>
          <p:nvPr/>
        </p:nvSpPr>
        <p:spPr>
          <a:xfrm>
            <a:off x="5049958" y="1153929"/>
            <a:ext cx="6000001" cy="45211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sz="2800">
                <a:solidFill>
                  <a:srgbClr val="57350B"/>
                </a:solidFill>
                <a:latin typeface="Futura Medium"/>
                <a:ea typeface="Futura Medium"/>
                <a:cs typeface="Futura Medium"/>
                <a:sym typeface="Futura Medium"/>
              </a:defRPr>
            </a:lvl1pPr>
          </a:lstStyle>
          <a:p>
            <a:pPr/>
            <a:r>
              <a:t>Jueces 3.30</a:t>
            </a:r>
          </a:p>
        </p:txBody>
      </p:sp>
      <p:pic>
        <p:nvPicPr>
          <p:cNvPr id="141"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3" name="Picture 5" descr="Picture 5"/>
          <p:cNvPicPr>
            <a:picLocks noChangeAspect="1"/>
          </p:cNvPicPr>
          <p:nvPr/>
        </p:nvPicPr>
        <p:blipFill>
          <a:blip r:embed="rId2">
            <a:extLst/>
          </a:blip>
          <a:srcRect l="0" t="0" r="0" b="14071"/>
          <a:stretch>
            <a:fillRect/>
          </a:stretch>
        </p:blipFill>
        <p:spPr>
          <a:xfrm>
            <a:off x="17" y="1280"/>
            <a:ext cx="12191984" cy="5893002"/>
          </a:xfrm>
          <a:prstGeom prst="rect">
            <a:avLst/>
          </a:prstGeom>
          <a:ln w="12700">
            <a:miter lim="400000"/>
          </a:ln>
        </p:spPr>
      </p:pic>
      <p:sp>
        <p:nvSpPr>
          <p:cNvPr id="144" name="Content Placeholder 7"/>
          <p:cNvSpPr txBox="1"/>
          <p:nvPr>
            <p:ph type="body" idx="1"/>
          </p:nvPr>
        </p:nvSpPr>
        <p:spPr>
          <a:xfrm>
            <a:off x="838200" y="2163749"/>
            <a:ext cx="10515600" cy="3914777"/>
          </a:xfrm>
          <a:prstGeom prst="rect">
            <a:avLst/>
          </a:prstGeom>
        </p:spPr>
        <p:txBody>
          <a:bodyPr anchor="ctr"/>
          <a:lstStyle/>
          <a:p>
            <a:pPr marL="342900" indent="-342900">
              <a:defRPr>
                <a:latin typeface="Cambria"/>
                <a:ea typeface="Cambria"/>
                <a:cs typeface="Cambria"/>
                <a:sym typeface="Cambria"/>
              </a:defRPr>
            </a:pPr>
            <a:r>
              <a:t>Esa situación de instancias de opresión plasmadas contra los israelitas, que nos relata el texto bíblico, está acompañada de una particular perspectiva teológica que presenta a Dios involucrado en las diversas respuestas del pueblo.</a:t>
            </a:r>
          </a:p>
          <a:p>
            <a:pPr marL="342900" indent="-342900">
              <a:defRPr>
                <a:latin typeface="Cambria"/>
                <a:ea typeface="Cambria"/>
                <a:cs typeface="Cambria"/>
                <a:sym typeface="Cambria"/>
              </a:defRPr>
            </a:pPr>
            <a:r>
              <a:t>Queda implicado en la narrativa la realidad de que Dios puede moverse en momentos y escenarios impredecibles para adelantar la consecución de sus propósitos.</a:t>
            </a:r>
          </a:p>
        </p:txBody>
      </p:sp>
      <p:pic>
        <p:nvPicPr>
          <p:cNvPr id="145"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7" name="Picture 5" descr="Picture 5"/>
          <p:cNvPicPr>
            <a:picLocks noChangeAspect="1"/>
          </p:cNvPicPr>
          <p:nvPr/>
        </p:nvPicPr>
        <p:blipFill>
          <a:blip r:embed="rId2">
            <a:extLst/>
          </a:blip>
          <a:srcRect l="0" t="0" r="0" b="14071"/>
          <a:stretch>
            <a:fillRect/>
          </a:stretch>
        </p:blipFill>
        <p:spPr>
          <a:xfrm>
            <a:off x="17" y="1280"/>
            <a:ext cx="12191984" cy="5893002"/>
          </a:xfrm>
          <a:prstGeom prst="rect">
            <a:avLst/>
          </a:prstGeom>
          <a:ln w="12700">
            <a:miter lim="400000"/>
          </a:ln>
        </p:spPr>
      </p:pic>
      <p:sp>
        <p:nvSpPr>
          <p:cNvPr id="148" name="Content Placeholder 7"/>
          <p:cNvSpPr txBox="1"/>
          <p:nvPr>
            <p:ph type="body" idx="1"/>
          </p:nvPr>
        </p:nvSpPr>
        <p:spPr>
          <a:xfrm>
            <a:off x="838200" y="2163749"/>
            <a:ext cx="10515600" cy="3914777"/>
          </a:xfrm>
          <a:prstGeom prst="rect">
            <a:avLst/>
          </a:prstGeom>
        </p:spPr>
        <p:txBody>
          <a:bodyPr anchor="ctr"/>
          <a:lstStyle/>
          <a:p>
            <a:pPr marL="342900" indent="-342900">
              <a:defRPr>
                <a:latin typeface="Cambria"/>
                <a:ea typeface="Cambria"/>
                <a:cs typeface="Cambria"/>
                <a:sym typeface="Cambria"/>
              </a:defRPr>
            </a:pPr>
            <a:r>
              <a:t>Hay perfiles de la personalidad de Aod como líder que siguen teniendo vigencia. Por incongruente que parezca, Aod actúa con valentía y seguridad en un escenario cuajado de riesgos y posibilidades de fracaso.</a:t>
            </a:r>
          </a:p>
          <a:p>
            <a:pPr marL="342900" indent="-342900">
              <a:defRPr>
                <a:latin typeface="Cambria"/>
                <a:ea typeface="Cambria"/>
                <a:cs typeface="Cambria"/>
                <a:sym typeface="Cambria"/>
              </a:defRPr>
            </a:pPr>
            <a:r>
              <a:t>La estrategia de Aod, de actuar directamente sobre el rey, nos puede sugerir la manera proactiva en que tenemos que ir a las fuentes primarias para enfrentar las situaciones que nos oprimen y amenazan.</a:t>
            </a:r>
          </a:p>
        </p:txBody>
      </p:sp>
      <p:pic>
        <p:nvPicPr>
          <p:cNvPr id="149"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1" name="Picture 2" descr="Picture 2"/>
          <p:cNvPicPr>
            <a:picLocks noChangeAspect="1"/>
          </p:cNvPicPr>
          <p:nvPr/>
        </p:nvPicPr>
        <p:blipFill>
          <a:blip r:embed="rId2">
            <a:extLst/>
          </a:blip>
          <a:srcRect l="0" t="0" r="0" b="14049"/>
          <a:stretch>
            <a:fillRect/>
          </a:stretch>
        </p:blipFill>
        <p:spPr>
          <a:xfrm>
            <a:off x="17" y="1281"/>
            <a:ext cx="12191984" cy="5894422"/>
          </a:xfrm>
          <a:prstGeom prst="rect">
            <a:avLst/>
          </a:prstGeom>
          <a:ln w="12700">
            <a:miter lim="400000"/>
          </a:ln>
        </p:spPr>
      </p:pic>
      <p:sp>
        <p:nvSpPr>
          <p:cNvPr id="152" name="Content Placeholder 4"/>
          <p:cNvSpPr txBox="1"/>
          <p:nvPr>
            <p:ph type="body" idx="1"/>
          </p:nvPr>
        </p:nvSpPr>
        <p:spPr>
          <a:xfrm>
            <a:off x="838200" y="2000249"/>
            <a:ext cx="10515600" cy="3943352"/>
          </a:xfrm>
          <a:prstGeom prst="rect">
            <a:avLst/>
          </a:prstGeom>
        </p:spPr>
        <p:txBody>
          <a:bodyPr anchor="ctr"/>
          <a:lstStyle>
            <a:lvl1pPr marL="0" indent="0">
              <a:buSzTx/>
              <a:buNone/>
              <a:defRPr>
                <a:latin typeface="Cambria"/>
                <a:ea typeface="Cambria"/>
                <a:cs typeface="Cambria"/>
                <a:sym typeface="Cambria"/>
              </a:defRPr>
            </a:lvl1pPr>
          </a:lstStyle>
          <a:p>
            <a:pPr/>
            <a:r>
              <a:t>Señor y Dios nuestro, permítenos poder encontrar en ti el oportuno socorro cuando se ha trastocado el rumbo de nuestro peregrinaje de vida. Ayúdanos a enfrentar los desafíos cotidianos de situaciones y poderes que amenazan con oprimirnos. Danos la convicción de tu actuar en nuestro favor, la valentía para enfrentar esos detonadores de opresión y la creatividad para desarrollar maneras de responder en afinidad con tus propósitos. En Jesucristo oramos. Amén.</a:t>
            </a:r>
          </a:p>
        </p:txBody>
      </p:sp>
      <p:pic>
        <p:nvPicPr>
          <p:cNvPr id="153" name="Image" descr="Image"/>
          <p:cNvPicPr>
            <a:picLocks noChangeAspect="1"/>
          </p:cNvPicPr>
          <p:nvPr/>
        </p:nvPicPr>
        <p:blipFill>
          <a:blip r:embed="rId3">
            <a:extLst/>
          </a:blip>
          <a:stretch>
            <a:fillRect/>
          </a:stretch>
        </p:blipFill>
        <p:spPr>
          <a:xfrm>
            <a:off x="10147597" y="6027818"/>
            <a:ext cx="1989683" cy="783868"/>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Aptos"/>
        <a:ea typeface="Aptos"/>
        <a:cs typeface="Aptos"/>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Aptos"/>
        <a:ea typeface="Aptos"/>
        <a:cs typeface="Aptos"/>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