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16</a:t>
            </a:r>
            <a:br/>
            <a:r>
              <a:rPr>
                <a:solidFill>
                  <a:srgbClr val="175C52"/>
                </a:solidFill>
              </a:rPr>
              <a:t>ANA   </a:t>
            </a:r>
            <a:br>
              <a:rPr>
                <a:solidFill>
                  <a:srgbClr val="C8334A"/>
                </a:solidFill>
              </a:rPr>
            </a:br>
            <a:r>
              <a:rPr sz="1800">
                <a:solidFill>
                  <a:srgbClr val="0D0D0D"/>
                </a:solidFill>
              </a:rPr>
              <a:t>1 Samuel 1.9-20, 25</a:t>
            </a:r>
            <a:endParaRPr sz="1800">
              <a:solidFill>
                <a:srgbClr val="0D0D0D"/>
              </a:solidFill>
            </a:endParaRP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«Aconteció que al cumplirse el tiempo, después de haber concebido Ana, dio a luz un hijo, y le puso por nombre Samuel, «por cuanto —dijo— se lo pedí a Jehová». </a:t>
            </a:r>
          </a:p>
          <a:p>
            <a:pPr algn="r">
              <a:lnSpc>
                <a:spcPct val="100000"/>
              </a:lnSpc>
              <a:spcBef>
                <a:spcPts val="0"/>
              </a:spcBef>
              <a:defRPr sz="2000">
                <a:latin typeface="Cambria"/>
                <a:ea typeface="Cambria"/>
                <a:cs typeface="Cambria"/>
                <a:sym typeface="Cambria"/>
              </a:defRPr>
            </a:pPr>
            <a:r>
              <a:t>1 Samuel 1.20</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44"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500">
                <a:latin typeface="Cambria"/>
                <a:ea typeface="Cambria"/>
                <a:cs typeface="Cambria"/>
                <a:sym typeface="Cambria"/>
              </a:defRPr>
            </a:pPr>
            <a:r>
              <a:t>RVR</a:t>
            </a:r>
          </a:p>
          <a:p>
            <a:pPr marL="0" indent="0" defTabSz="850391">
              <a:spcBef>
                <a:spcPts val="900"/>
              </a:spcBef>
              <a:buSzTx/>
              <a:buNone/>
              <a:defRPr sz="2500">
                <a:latin typeface="Cambria"/>
                <a:ea typeface="Cambria"/>
                <a:cs typeface="Cambria"/>
                <a:sym typeface="Cambria"/>
              </a:defRPr>
            </a:pPr>
          </a:p>
          <a:p>
            <a:pPr marL="0" indent="0" defTabSz="850391">
              <a:spcBef>
                <a:spcPts val="900"/>
              </a:spcBef>
              <a:buSzTx/>
              <a:buNone/>
              <a:defRPr sz="2500">
                <a:latin typeface="Cambria"/>
                <a:ea typeface="Cambria"/>
                <a:cs typeface="Cambria"/>
                <a:sym typeface="Cambria"/>
              </a:defRPr>
            </a:pPr>
            <a:r>
              <a:t>25  Tras inmolar el becerro, trajeron el niño a Elí.</a:t>
            </a:r>
          </a:p>
        </p:txBody>
      </p:sp>
      <p:sp>
        <p:nvSpPr>
          <p:cNvPr id="145"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500">
                <a:latin typeface="Cambria"/>
                <a:ea typeface="Cambria"/>
                <a:cs typeface="Cambria"/>
                <a:sym typeface="Cambria"/>
              </a:defRPr>
            </a:pPr>
            <a:r>
              <a:t>VP</a:t>
            </a:r>
          </a:p>
          <a:p>
            <a:pPr>
              <a:lnSpc>
                <a:spcPct val="90000"/>
              </a:lnSpc>
              <a:spcBef>
                <a:spcPts val="1000"/>
              </a:spcBef>
              <a:defRPr sz="2500">
                <a:latin typeface="Cambria"/>
                <a:ea typeface="Cambria"/>
                <a:cs typeface="Cambria"/>
                <a:sym typeface="Cambria"/>
              </a:defRPr>
            </a:pPr>
          </a:p>
          <a:p>
            <a:pPr>
              <a:lnSpc>
                <a:spcPct val="90000"/>
              </a:lnSpc>
              <a:spcBef>
                <a:spcPts val="1000"/>
              </a:spcBef>
              <a:defRPr sz="2500">
                <a:latin typeface="Cambria"/>
                <a:ea typeface="Cambria"/>
                <a:cs typeface="Cambria"/>
                <a:sym typeface="Cambria"/>
              </a:defRPr>
            </a:pPr>
            <a:r>
              <a:t>25  Entonces sacrificaron un becerro y presentaron el niño a Elí.</a:t>
            </a:r>
          </a:p>
        </p:txBody>
      </p:sp>
      <p:sp>
        <p:nvSpPr>
          <p:cNvPr id="14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1.25</a:t>
            </a:r>
          </a:p>
        </p:txBody>
      </p:sp>
      <p:pic>
        <p:nvPicPr>
          <p:cNvPr id="14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9"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50" name="Content Placeholder 7"/>
          <p:cNvSpPr txBox="1"/>
          <p:nvPr>
            <p:ph type="body" idx="1"/>
          </p:nvPr>
        </p:nvSpPr>
        <p:spPr>
          <a:xfrm>
            <a:off x="838200" y="2163750"/>
            <a:ext cx="10515600" cy="3914776"/>
          </a:xfrm>
          <a:prstGeom prst="rect">
            <a:avLst/>
          </a:prstGeom>
        </p:spPr>
        <p:txBody>
          <a:bodyPr anchor="ctr"/>
          <a:lstStyle/>
          <a:p>
            <a:pPr marL="194309" indent="-194309" defTabSz="777240">
              <a:spcBef>
                <a:spcPts val="800"/>
              </a:spcBef>
              <a:defRPr sz="2550">
                <a:latin typeface="Cambria"/>
                <a:ea typeface="Cambria"/>
                <a:cs typeface="Cambria"/>
                <a:sym typeface="Cambria"/>
              </a:defRPr>
            </a:pPr>
            <a:r>
              <a:t>Los grandes sufrimientos que Ana padecía y cómo los pudo superar mediante la oración.</a:t>
            </a:r>
          </a:p>
          <a:p>
            <a:pPr marL="194309" indent="-194309" defTabSz="777240">
              <a:spcBef>
                <a:spcPts val="800"/>
              </a:spcBef>
              <a:defRPr sz="2550">
                <a:latin typeface="Cambria"/>
                <a:ea typeface="Cambria"/>
                <a:cs typeface="Cambria"/>
                <a:sym typeface="Cambria"/>
              </a:defRPr>
            </a:pPr>
            <a:r>
              <a:t>Igual que en Ana, la oración para nosotros es una experiencia de liberación de la problemática pecaminosa en la que se desvanecen las capacidades físicas y espirituales de las personas, y se multiplican conductas violentas, destructivas y viciosas. </a:t>
            </a:r>
          </a:p>
          <a:p>
            <a:pPr marL="194309" indent="-194309" defTabSz="777240">
              <a:spcBef>
                <a:spcPts val="800"/>
              </a:spcBef>
              <a:defRPr sz="2550">
                <a:latin typeface="Cambria"/>
                <a:ea typeface="Cambria"/>
                <a:cs typeface="Cambria"/>
                <a:sym typeface="Cambria"/>
              </a:defRPr>
            </a:pPr>
            <a:r>
              <a:t>Habiéndose Ana liberado de la mortificación que padecía, mediante una experiencia de oración, recuperó su capacidad de ser madre.</a:t>
            </a:r>
          </a:p>
          <a:p>
            <a:pPr marL="194309" indent="-194309" defTabSz="777240">
              <a:spcBef>
                <a:spcPts val="800"/>
              </a:spcBef>
              <a:defRPr sz="2550">
                <a:latin typeface="Cambria"/>
                <a:ea typeface="Cambria"/>
                <a:cs typeface="Cambria"/>
                <a:sym typeface="Cambria"/>
              </a:defRPr>
            </a:pPr>
            <a:r>
              <a:t>El hijo que tuvo Ana lo recibió como un don de Dios y resolvió dedicarlo a su obra mientras él viviera.</a:t>
            </a:r>
          </a:p>
        </p:txBody>
      </p:sp>
      <p:pic>
        <p:nvPicPr>
          <p:cNvPr id="15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3"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54"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Junto a su esposo, Ana regresó al templo para hacer entrega de su hijo, nombrado Samuel.</a:t>
            </a:r>
          </a:p>
          <a:p>
            <a:pPr>
              <a:defRPr>
                <a:latin typeface="Cambria"/>
                <a:ea typeface="Cambria"/>
                <a:cs typeface="Cambria"/>
                <a:sym typeface="Cambria"/>
              </a:defRPr>
            </a:pPr>
            <a:r>
              <a:t>El testimonio de Ana es un ejemplo de que Dios responde a nuestras oraciones pero que, tal como ella hizo, toda respuesta de Dios debe ser respondida con nuestra dedicación y servicio a su obra.</a:t>
            </a:r>
          </a:p>
          <a:p>
            <a:pPr>
              <a:defRPr>
                <a:latin typeface="Cambria"/>
                <a:ea typeface="Cambria"/>
                <a:cs typeface="Cambria"/>
                <a:sym typeface="Cambria"/>
              </a:defRPr>
            </a:pPr>
            <a:r>
              <a:t>Samuel creció y se educó en el templo y sirvió como juez de Israel.</a:t>
            </a:r>
          </a:p>
        </p:txBody>
      </p:sp>
      <p:pic>
        <p:nvPicPr>
          <p:cNvPr id="15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57"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58" name="Content Placeholder 7"/>
          <p:cNvSpPr txBox="1"/>
          <p:nvPr>
            <p:ph type="body" idx="1"/>
          </p:nvPr>
        </p:nvSpPr>
        <p:spPr>
          <a:xfrm>
            <a:off x="838200" y="2176211"/>
            <a:ext cx="10515600" cy="3914776"/>
          </a:xfrm>
          <a:prstGeom prst="rect">
            <a:avLst/>
          </a:prstGeom>
        </p:spPr>
        <p:txBody>
          <a:bodyPr anchor="ctr"/>
          <a:lstStyle/>
          <a:p>
            <a:pPr>
              <a:defRPr>
                <a:latin typeface="Cambria"/>
                <a:ea typeface="Cambria"/>
                <a:cs typeface="Cambria"/>
                <a:sym typeface="Cambria"/>
              </a:defRPr>
            </a:pPr>
            <a:r>
              <a:t>Y ungió al primer rey de Israel, que fue Saúl. </a:t>
            </a:r>
          </a:p>
          <a:p>
            <a:pPr>
              <a:defRPr>
                <a:latin typeface="Cambria"/>
                <a:ea typeface="Cambria"/>
                <a:cs typeface="Cambria"/>
                <a:sym typeface="Cambria"/>
              </a:defRPr>
            </a:pPr>
            <a:r>
              <a:t>También ungió al segundo y más prominente rey de Israel, que fue David, y actuó como consejero de ambos reyes.</a:t>
            </a:r>
          </a:p>
          <a:p>
            <a:pPr>
              <a:defRPr>
                <a:latin typeface="Cambria"/>
                <a:ea typeface="Cambria"/>
                <a:cs typeface="Cambria"/>
                <a:sym typeface="Cambria"/>
              </a:defRPr>
            </a:pPr>
            <a:r>
              <a:t>En 2 Samuel 7.17-29 se establece la doctrina del reinado permanente de David, y esa doctrina tiene un valor extraordinario para el pueblo de Israel. </a:t>
            </a:r>
          </a:p>
        </p:txBody>
      </p:sp>
      <p:pic>
        <p:nvPicPr>
          <p:cNvPr id="15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61"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62" name="Content Placeholder 4"/>
          <p:cNvSpPr txBox="1"/>
          <p:nvPr>
            <p:ph type="body" idx="1"/>
          </p:nvPr>
        </p:nvSpPr>
        <p:spPr>
          <a:xfrm>
            <a:off x="838200" y="2127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Padre celestial, gracias te damos por habernos llamado a participar de tu amor. Gracias por tu vida y tu obra en la que hemos sido recreados como nuevas personas, que podemos dejar atrás el peso del pecado que nos limita a tener un estilo destructivo de vida, y nos permite ser recreados en ti para servir a tu nombre y a nuestro prójimo. Amén.</a:t>
            </a:r>
          </a:p>
        </p:txBody>
      </p:sp>
      <p:pic>
        <p:nvPicPr>
          <p:cNvPr id="16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a:defRPr sz="2900">
                <a:latin typeface="Cambria"/>
                <a:ea typeface="Cambria"/>
                <a:cs typeface="Cambria"/>
                <a:sym typeface="Cambria"/>
              </a:defRPr>
            </a:pPr>
            <a:r>
              <a:t>La fe y personalidad de Samuel fueron forjadas mediante las decisiones que tomaron Ana y Elcana en medio de las grandes crisis que como familia enfrentaban. </a:t>
            </a:r>
          </a:p>
          <a:p>
            <a:pPr>
              <a:defRPr sz="2900">
                <a:latin typeface="Cambria"/>
                <a:ea typeface="Cambria"/>
                <a:cs typeface="Cambria"/>
                <a:sym typeface="Cambria"/>
              </a:defRPr>
            </a:pPr>
            <a:r>
              <a:t>La educación de nuestros hijos no depende únicamente de su educación escolar, sino que también se forja por las decisiones que tomamos y el ejemplo que como padres les damos. </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112688"/>
            <a:ext cx="10515600" cy="3943351"/>
          </a:xfrm>
          <a:prstGeom prst="rect">
            <a:avLst/>
          </a:prstGeom>
        </p:spPr>
        <p:txBody>
          <a:bodyPr anchor="ctr"/>
          <a:lstStyle/>
          <a:p>
            <a:pPr>
              <a:defRPr sz="2900">
                <a:latin typeface="Cambria"/>
                <a:ea typeface="Cambria"/>
                <a:cs typeface="Cambria"/>
                <a:sym typeface="Cambria"/>
              </a:defRPr>
            </a:pPr>
            <a:r>
              <a:rPr cap="all"/>
              <a:t>Silo:</a:t>
            </a:r>
            <a:r>
              <a:t> La ciudad de Silo estaba localizada en la tribu de Benjamín. Fue la capital de Israel en tiempo de los Jueces. Tanta importancia tuvo Silo que el Arca de Jehová estuvo en ella, pero con el paso del tiempo Silo fue decayendo en importancia. </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9 Después de comer y beber en Silo, Ana se levantó, y mientras el sacerdote Elí estaba sentado en una silla junto a un pilar del templo de Jehová, </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10  ella, con amargura de alma, oró a Jehová y lloró desconsoladamente. </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13816">
              <a:lnSpc>
                <a:spcPct val="90000"/>
              </a:lnSpc>
              <a:spcBef>
                <a:spcPts val="800"/>
              </a:spcBef>
              <a:defRPr sz="2300">
                <a:latin typeface="Cambria"/>
                <a:ea typeface="Cambria"/>
                <a:cs typeface="Cambria"/>
                <a:sym typeface="Cambria"/>
              </a:defRPr>
            </a:pPr>
            <a:r>
              <a:t>VP</a:t>
            </a:r>
          </a:p>
          <a:p>
            <a:pPr>
              <a:defRPr sz="2800">
                <a:solidFill>
                  <a:srgbClr val="57350B"/>
                </a:solidFill>
                <a:latin typeface="Futura Medium"/>
                <a:ea typeface="Futura Medium"/>
                <a:cs typeface="Futura Medium"/>
                <a:sym typeface="Futura Medium"/>
              </a:defRPr>
            </a:pPr>
          </a:p>
          <a:p>
            <a:pPr defTabSz="813816">
              <a:lnSpc>
                <a:spcPct val="90000"/>
              </a:lnSpc>
              <a:spcBef>
                <a:spcPts val="800"/>
              </a:spcBef>
              <a:defRPr sz="2300">
                <a:latin typeface="Cambria"/>
                <a:ea typeface="Cambria"/>
                <a:cs typeface="Cambria"/>
                <a:sym typeface="Cambria"/>
              </a:defRPr>
            </a:pPr>
            <a:r>
              <a:t>9  En cierta ocasión, estando en Siló, Ana se levantó después de la comida. El sacerdote Elí estaba sentado en un sillón, cerca de la puerta de entrada del templo del Señor. </a:t>
            </a:r>
          </a:p>
          <a:p>
            <a:pPr defTabSz="813816">
              <a:lnSpc>
                <a:spcPct val="90000"/>
              </a:lnSpc>
              <a:spcBef>
                <a:spcPts val="800"/>
              </a:spcBef>
              <a:defRPr sz="2300">
                <a:latin typeface="Cambria"/>
                <a:ea typeface="Cambria"/>
                <a:cs typeface="Cambria"/>
                <a:sym typeface="Cambria"/>
              </a:defRPr>
            </a:pPr>
          </a:p>
          <a:p>
            <a:pPr defTabSz="813816">
              <a:lnSpc>
                <a:spcPct val="90000"/>
              </a:lnSpc>
              <a:spcBef>
                <a:spcPts val="800"/>
              </a:spcBef>
              <a:defRPr sz="2300">
                <a:latin typeface="Cambria"/>
                <a:ea typeface="Cambria"/>
                <a:cs typeface="Cambria"/>
                <a:sym typeface="Cambria"/>
              </a:defRPr>
            </a:pPr>
            <a:r>
              <a:t>10  Y Ana, llorando y con el alma llena de amargura, se puso a orar al Señor </a:t>
            </a:r>
          </a:p>
        </p:txBody>
      </p:sp>
      <p:sp>
        <p:nvSpPr>
          <p:cNvPr id="110" name="TextBox 1"/>
          <p:cNvSpPr txBox="1"/>
          <p:nvPr/>
        </p:nvSpPr>
        <p:spPr>
          <a:xfrm>
            <a:off x="5049958" y="1153930"/>
            <a:ext cx="3790388"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1.9-10</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065254"/>
            <a:ext cx="5181600" cy="4162428"/>
          </a:xfrm>
          <a:prstGeom prst="rect">
            <a:avLst/>
          </a:prstGeom>
        </p:spPr>
        <p:txBody>
          <a:bodyPr/>
          <a:lstStyle/>
          <a:p>
            <a:pPr marL="0" indent="0" defTabSz="851305">
              <a:spcBef>
                <a:spcPts val="800"/>
              </a:spcBef>
              <a:buSzTx/>
              <a:buNone/>
              <a:defRPr sz="2185">
                <a:latin typeface="Cambria"/>
                <a:ea typeface="Cambria"/>
                <a:cs typeface="Cambria"/>
                <a:sym typeface="Cambria"/>
              </a:defRPr>
            </a:pPr>
            <a:r>
              <a:t>RVR</a:t>
            </a:r>
          </a:p>
          <a:p>
            <a:pPr marL="0" indent="0" defTabSz="851305">
              <a:spcBef>
                <a:spcPts val="800"/>
              </a:spcBef>
              <a:buSzTx/>
              <a:buNone/>
              <a:defRPr sz="2185">
                <a:latin typeface="Cambria"/>
                <a:ea typeface="Cambria"/>
                <a:cs typeface="Cambria"/>
                <a:sym typeface="Cambria"/>
              </a:defRPr>
            </a:pPr>
          </a:p>
          <a:p>
            <a:pPr marL="0" indent="0" defTabSz="851305">
              <a:spcBef>
                <a:spcPts val="800"/>
              </a:spcBef>
              <a:buSzTx/>
              <a:buNone/>
              <a:defRPr sz="2185">
                <a:latin typeface="Cambria"/>
                <a:ea typeface="Cambria"/>
                <a:cs typeface="Cambria"/>
                <a:sym typeface="Cambria"/>
              </a:defRPr>
            </a:pPr>
            <a:r>
              <a:t>11  E hizo voto diciendo: «¡Jehová de los ejércitos!, si te dignas mirar a la aflicción de tu sierva, te acuerdas de mí y no te olvidas de tu sierva, sino que das a tu sierva un hijo varón, yo lo dedicaré a Jehová todos los días de su vida, y no pasará navaja por su cabeza.»</a:t>
            </a:r>
          </a:p>
          <a:p>
            <a:pPr marL="0" indent="0" defTabSz="851305">
              <a:spcBef>
                <a:spcPts val="800"/>
              </a:spcBef>
              <a:buSzTx/>
              <a:buNone/>
              <a:defRPr sz="2185">
                <a:latin typeface="Cambria"/>
                <a:ea typeface="Cambria"/>
                <a:cs typeface="Cambria"/>
                <a:sym typeface="Cambria"/>
              </a:defRPr>
            </a:pPr>
          </a:p>
          <a:p>
            <a:pPr marL="0" indent="0" defTabSz="851305">
              <a:spcBef>
                <a:spcPts val="800"/>
              </a:spcBef>
              <a:buSzTx/>
              <a:buNone/>
              <a:defRPr sz="2185">
                <a:latin typeface="Cambria"/>
                <a:ea typeface="Cambria"/>
                <a:cs typeface="Cambria"/>
                <a:sym typeface="Cambria"/>
              </a:defRPr>
            </a:pPr>
            <a:r>
              <a:t>12  Mientras ella oraba largamente delante de Jehová, Elí observaba sus labios. </a:t>
            </a:r>
          </a:p>
        </p:txBody>
      </p:sp>
      <p:sp>
        <p:nvSpPr>
          <p:cNvPr id="115" name="Content Placeholder 11"/>
          <p:cNvSpPr txBox="1"/>
          <p:nvPr/>
        </p:nvSpPr>
        <p:spPr>
          <a:xfrm>
            <a:off x="6217920" y="20525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61695">
              <a:lnSpc>
                <a:spcPct val="90000"/>
              </a:lnSpc>
              <a:spcBef>
                <a:spcPts val="700"/>
              </a:spcBef>
              <a:defRPr sz="2254">
                <a:latin typeface="Cambria"/>
                <a:ea typeface="Cambria"/>
                <a:cs typeface="Cambria"/>
                <a:sym typeface="Cambria"/>
              </a:defRPr>
            </a:pPr>
            <a:r>
              <a:t>VP</a:t>
            </a:r>
          </a:p>
          <a:p>
            <a:pPr defTabSz="761695">
              <a:lnSpc>
                <a:spcPct val="90000"/>
              </a:lnSpc>
              <a:spcBef>
                <a:spcPts val="700"/>
              </a:spcBef>
              <a:defRPr sz="2254">
                <a:latin typeface="Cambria"/>
                <a:ea typeface="Cambria"/>
                <a:cs typeface="Cambria"/>
                <a:sym typeface="Cambria"/>
              </a:defRPr>
            </a:pPr>
          </a:p>
          <a:p>
            <a:pPr defTabSz="761695">
              <a:lnSpc>
                <a:spcPct val="90000"/>
              </a:lnSpc>
              <a:spcBef>
                <a:spcPts val="700"/>
              </a:spcBef>
              <a:defRPr sz="2254">
                <a:latin typeface="Cambria"/>
                <a:ea typeface="Cambria"/>
                <a:cs typeface="Cambria"/>
                <a:sym typeface="Cambria"/>
              </a:defRPr>
            </a:pPr>
            <a:r>
              <a:t>11  y le hizo esta promesa: «Señor todopoderoso: Si te dignas contemplar la aflicción de esta sierva tuya, y te acuerdas de mí y me concedes un hijo, yo lo dedicaré toda su vida a tu servicio, y en señal de esa dedicación no se le cortará el pelo.»</a:t>
            </a:r>
          </a:p>
          <a:p>
            <a:pPr defTabSz="761695">
              <a:lnSpc>
                <a:spcPct val="90000"/>
              </a:lnSpc>
              <a:spcBef>
                <a:spcPts val="700"/>
              </a:spcBef>
              <a:defRPr sz="2254">
                <a:latin typeface="Cambria"/>
                <a:ea typeface="Cambria"/>
                <a:cs typeface="Cambria"/>
                <a:sym typeface="Cambria"/>
              </a:defRPr>
            </a:pPr>
          </a:p>
          <a:p>
            <a:pPr defTabSz="761695">
              <a:lnSpc>
                <a:spcPct val="90000"/>
              </a:lnSpc>
              <a:spcBef>
                <a:spcPts val="700"/>
              </a:spcBef>
              <a:defRPr sz="2254">
                <a:latin typeface="Cambria"/>
                <a:ea typeface="Cambria"/>
                <a:cs typeface="Cambria"/>
                <a:sym typeface="Cambria"/>
              </a:defRPr>
            </a:pPr>
            <a:r>
              <a:t>12 Como Ana estuvo orando largo rato ante el Señor, Elí se fijó en su boca; </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1.11-12</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a:buSzTx/>
              <a:buNone/>
              <a:defRPr sz="2400">
                <a:latin typeface="Cambria"/>
                <a:ea typeface="Cambria"/>
                <a:cs typeface="Cambria"/>
                <a:sym typeface="Cambria"/>
              </a:defRPr>
            </a:pPr>
            <a:r>
              <a:t>RVR</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13  Pero Ana oraba en silencio y solamente se movían sus labios; su voz no se oía, por lo que Elí la tuvo por ebria. </a:t>
            </a:r>
          </a:p>
          <a:p>
            <a:pPr marL="0" indent="0">
              <a:buSzTx/>
              <a:buNone/>
              <a:defRPr sz="2400">
                <a:latin typeface="Cambria"/>
                <a:ea typeface="Cambria"/>
                <a:cs typeface="Cambria"/>
                <a:sym typeface="Cambria"/>
              </a:defRPr>
            </a:pPr>
          </a:p>
          <a:p>
            <a:pPr marL="0" indent="0">
              <a:buSzTx/>
              <a:buNone/>
              <a:defRPr sz="2400">
                <a:latin typeface="Cambria"/>
                <a:ea typeface="Cambria"/>
                <a:cs typeface="Cambria"/>
                <a:sym typeface="Cambria"/>
              </a:defRPr>
            </a:pPr>
            <a:r>
              <a:t>14  Entonces le dijo Elí: —¿Hasta cuándo estarás ebria? ¡Digiere tu vino!</a:t>
            </a:r>
          </a:p>
        </p:txBody>
      </p:sp>
      <p:sp>
        <p:nvSpPr>
          <p:cNvPr id="121"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13  pero ella oraba mentalmente. No se escuchaba su voz; sólo se movían sus labios. Elí creyó entonces que estaba borracha,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14  y le dijo: —¿Hasta cuándo vas a estar borracha? ¡Deja ya el vino!</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1.13-14</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799367">
              <a:spcBef>
                <a:spcPts val="800"/>
              </a:spcBef>
              <a:buSzTx/>
              <a:buNone/>
              <a:defRPr sz="2068">
                <a:latin typeface="Cambria"/>
                <a:ea typeface="Cambria"/>
                <a:cs typeface="Cambria"/>
                <a:sym typeface="Cambria"/>
              </a:defRPr>
            </a:pPr>
            <a:r>
              <a:t>RVR</a:t>
            </a:r>
          </a:p>
          <a:p>
            <a:pPr marL="0" indent="0" defTabSz="799367">
              <a:spcBef>
                <a:spcPts val="800"/>
              </a:spcBef>
              <a:buSzTx/>
              <a:buNone/>
              <a:defRPr sz="2068">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15  Pero Ana le respondió:—No, señor mío; soy una mujer atribulada de espíritu. No he bebido vino ni sidra, sino que he derramado mi alma delante de Jehová. </a:t>
            </a:r>
          </a:p>
          <a:p>
            <a:pPr marL="0" indent="0" defTabSz="799367">
              <a:spcBef>
                <a:spcPts val="800"/>
              </a:spcBef>
              <a:buSzTx/>
              <a:buNone/>
              <a:defRPr sz="2256">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16  No tengas a tu sierva por una mujer impía, porque sólo por la magnitud de mis congojas y de mi aflicción he estado hablando hasta ahora.</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96111">
              <a:lnSpc>
                <a:spcPct val="90000"/>
              </a:lnSpc>
              <a:spcBef>
                <a:spcPts val="900"/>
              </a:spcBef>
              <a:defRPr sz="1960">
                <a:latin typeface="Cambria"/>
                <a:ea typeface="Cambria"/>
                <a:cs typeface="Cambria"/>
                <a:sym typeface="Cambria"/>
              </a:defRPr>
            </a:pPr>
            <a:r>
              <a:t>VP</a:t>
            </a:r>
          </a:p>
          <a:p>
            <a:pPr defTabSz="896111">
              <a:lnSpc>
                <a:spcPct val="90000"/>
              </a:lnSpc>
              <a:spcBef>
                <a:spcPts val="900"/>
              </a:spcBef>
              <a:defRPr sz="1960">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15  —No es eso, señor —contestó Ana—. No es que haya bebido vino ni ninguna bebida fuerte, sino que me siento angustiada y estoy desahogando mi pena delante del Señor. </a:t>
            </a:r>
          </a:p>
          <a:p>
            <a:pPr defTabSz="896111">
              <a:lnSpc>
                <a:spcPct val="90000"/>
              </a:lnSpc>
              <a:spcBef>
                <a:spcPts val="900"/>
              </a:spcBef>
              <a:defRPr sz="2254">
                <a:latin typeface="Cambria"/>
                <a:ea typeface="Cambria"/>
                <a:cs typeface="Cambria"/>
                <a:sym typeface="Cambria"/>
              </a:defRPr>
            </a:pPr>
          </a:p>
          <a:p>
            <a:pPr defTabSz="896111">
              <a:lnSpc>
                <a:spcPct val="90000"/>
              </a:lnSpc>
              <a:spcBef>
                <a:spcPts val="900"/>
              </a:spcBef>
              <a:defRPr sz="2254">
                <a:latin typeface="Cambria"/>
                <a:ea typeface="Cambria"/>
                <a:cs typeface="Cambria"/>
                <a:sym typeface="Cambria"/>
              </a:defRPr>
            </a:pPr>
            <a:r>
              <a:t>16  No piense usted que soy una mala mujer, sino que he estado orando todo este tiempo porque estoy preocupada y afligida.</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1.15-16</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2" name="Content Placeholder 10"/>
          <p:cNvSpPr txBox="1"/>
          <p:nvPr>
            <p:ph type="body" sz="half" idx="1"/>
          </p:nvPr>
        </p:nvSpPr>
        <p:spPr>
          <a:xfrm>
            <a:off x="838200" y="2025053"/>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17  —Ve en paz, y el Dios de Israel te otorgue la petición que le has hecho —le dijo Elí.</a:t>
            </a:r>
          </a:p>
          <a:p>
            <a:pPr marL="0" indent="0" defTabSz="850391">
              <a:spcBef>
                <a:spcPts val="900"/>
              </a:spcBef>
              <a:buSzTx/>
              <a:buNone/>
              <a:defRPr sz="24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18  —Halle tu sierva gracia delante de tus ojos —respondió ella. Se fue la mujer por su camino, comió, y no estuvo más triste.</a:t>
            </a:r>
          </a:p>
        </p:txBody>
      </p:sp>
      <p:sp>
        <p:nvSpPr>
          <p:cNvPr id="133"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17  —Vete en paz —le contestó Elí—, y que el Dios de Israel te conceda lo que le has pedido.</a:t>
            </a:r>
          </a:p>
          <a:p>
            <a:pPr>
              <a:lnSpc>
                <a:spcPct val="90000"/>
              </a:lnSpc>
              <a:spcBef>
                <a:spcPts val="1000"/>
              </a:spcBef>
              <a:defRPr sz="23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18  —Muchísimas gracias —contestó ella. Luego Ana regresó por donde había venido, y fue a comer, y nunca más volvió a estar triste. </a:t>
            </a:r>
          </a:p>
        </p:txBody>
      </p:sp>
      <p:sp>
        <p:nvSpPr>
          <p:cNvPr id="134"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1.17-18</a:t>
            </a:r>
          </a:p>
        </p:txBody>
      </p:sp>
      <p:pic>
        <p:nvPicPr>
          <p:cNvPr id="13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7"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38" name="Content Placeholder 10"/>
          <p:cNvSpPr txBox="1"/>
          <p:nvPr>
            <p:ph type="body" sz="half" idx="1"/>
          </p:nvPr>
        </p:nvSpPr>
        <p:spPr>
          <a:xfrm>
            <a:off x="838200" y="2025053"/>
            <a:ext cx="5181600" cy="4162428"/>
          </a:xfrm>
          <a:prstGeom prst="rect">
            <a:avLst/>
          </a:prstGeom>
        </p:spPr>
        <p:txBody>
          <a:bodyPr/>
          <a:lstStyle/>
          <a:p>
            <a:pPr marL="0" indent="0" defTabSz="799367">
              <a:spcBef>
                <a:spcPts val="800"/>
              </a:spcBef>
              <a:buSzTx/>
              <a:buNone/>
              <a:defRPr sz="2068">
                <a:latin typeface="Cambria"/>
                <a:ea typeface="Cambria"/>
                <a:cs typeface="Cambria"/>
                <a:sym typeface="Cambria"/>
              </a:defRPr>
            </a:pPr>
            <a:r>
              <a:t>RVR</a:t>
            </a:r>
          </a:p>
          <a:p>
            <a:pPr marL="0" indent="0" defTabSz="799367">
              <a:spcBef>
                <a:spcPts val="800"/>
              </a:spcBef>
              <a:buSzTx/>
              <a:buNone/>
              <a:defRPr sz="2068">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19  Se levantaron de mañana, adoraron delante de Jehová y volvieron de regreso a su casa en Ramá. Elcana se llegó a Ana su mujer, y Jehová se acordó de ella. </a:t>
            </a:r>
          </a:p>
          <a:p>
            <a:pPr marL="0" indent="0" defTabSz="799367">
              <a:spcBef>
                <a:spcPts val="800"/>
              </a:spcBef>
              <a:buSzTx/>
              <a:buNone/>
              <a:defRPr sz="2256">
                <a:latin typeface="Cambria"/>
                <a:ea typeface="Cambria"/>
                <a:cs typeface="Cambria"/>
                <a:sym typeface="Cambria"/>
              </a:defRPr>
            </a:pPr>
          </a:p>
          <a:p>
            <a:pPr marL="0" indent="0" defTabSz="799367">
              <a:spcBef>
                <a:spcPts val="800"/>
              </a:spcBef>
              <a:buSzTx/>
              <a:buNone/>
              <a:defRPr sz="2256">
                <a:latin typeface="Cambria"/>
                <a:ea typeface="Cambria"/>
                <a:cs typeface="Cambria"/>
                <a:sym typeface="Cambria"/>
              </a:defRPr>
            </a:pPr>
            <a:r>
              <a:t>20  Aconteció que al cumplirse el tiempo, después de haber concebido Ana, dio a luz un hijo, y le puso por nombre Samuel, «por cuanto —dijo— se lo pedí a Jehová».</a:t>
            </a:r>
          </a:p>
        </p:txBody>
      </p:sp>
      <p:sp>
        <p:nvSpPr>
          <p:cNvPr id="139" name="Content Placeholder 11"/>
          <p:cNvSpPr txBox="1"/>
          <p:nvPr/>
        </p:nvSpPr>
        <p:spPr>
          <a:xfrm>
            <a:off x="6217920" y="2025053"/>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841247">
              <a:lnSpc>
                <a:spcPct val="90000"/>
              </a:lnSpc>
              <a:spcBef>
                <a:spcPts val="900"/>
              </a:spcBef>
              <a:defRPr sz="1840">
                <a:latin typeface="Cambria"/>
                <a:ea typeface="Cambria"/>
                <a:cs typeface="Cambria"/>
                <a:sym typeface="Cambria"/>
              </a:defRPr>
            </a:pPr>
            <a:r>
              <a:t>VP</a:t>
            </a:r>
          </a:p>
          <a:p>
            <a:pPr defTabSz="841247">
              <a:lnSpc>
                <a:spcPct val="90000"/>
              </a:lnSpc>
              <a:spcBef>
                <a:spcPts val="900"/>
              </a:spcBef>
              <a:defRPr sz="1840">
                <a:latin typeface="Cambria"/>
                <a:ea typeface="Cambria"/>
                <a:cs typeface="Cambria"/>
                <a:sym typeface="Cambria"/>
              </a:defRPr>
            </a:pPr>
          </a:p>
          <a:p>
            <a:pPr defTabSz="841247">
              <a:lnSpc>
                <a:spcPct val="90000"/>
              </a:lnSpc>
              <a:spcBef>
                <a:spcPts val="900"/>
              </a:spcBef>
              <a:defRPr sz="2116">
                <a:latin typeface="Cambria"/>
                <a:ea typeface="Cambria"/>
                <a:cs typeface="Cambria"/>
                <a:sym typeface="Cambria"/>
              </a:defRPr>
            </a:pPr>
            <a:r>
              <a:t>19  A la mañana siguiente madrugaron y, después de adorar al Señor, regresaron a su casa en Ramá. Después Elcaná se unió con su esposa Ana, y el Señor tuvo presente la petición que ella le había hecho. </a:t>
            </a:r>
          </a:p>
          <a:p>
            <a:pPr defTabSz="841247">
              <a:lnSpc>
                <a:spcPct val="90000"/>
              </a:lnSpc>
              <a:spcBef>
                <a:spcPts val="900"/>
              </a:spcBef>
              <a:defRPr sz="2116">
                <a:latin typeface="Cambria"/>
                <a:ea typeface="Cambria"/>
                <a:cs typeface="Cambria"/>
                <a:sym typeface="Cambria"/>
              </a:defRPr>
            </a:pPr>
          </a:p>
          <a:p>
            <a:pPr defTabSz="841247">
              <a:lnSpc>
                <a:spcPct val="90000"/>
              </a:lnSpc>
              <a:spcBef>
                <a:spcPts val="900"/>
              </a:spcBef>
              <a:defRPr sz="2116">
                <a:latin typeface="Cambria"/>
                <a:ea typeface="Cambria"/>
                <a:cs typeface="Cambria"/>
                <a:sym typeface="Cambria"/>
              </a:defRPr>
            </a:pPr>
            <a:r>
              <a:t>20  Así Ana quedó embarazada, y cuando se cumplió el tiempo dio a luz un hijo y le puso por nombre Samuel, porque se lo había pedido al Señor.</a:t>
            </a:r>
          </a:p>
        </p:txBody>
      </p:sp>
      <p:sp>
        <p:nvSpPr>
          <p:cNvPr id="140"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1 Samuel 1.19-20</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