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D8"/>
          </a:solidFill>
        </a:fill>
      </a:tcStyle>
    </a:wholeTbl>
    <a:band2H>
      <a:tcTxStyle b="def" i="def"/>
      <a:tcStyle>
        <a:tcBdr/>
        <a:fill>
          <a:solidFill>
            <a:srgbClr val="E7E9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3CB"/>
          </a:solidFill>
        </a:fill>
      </a:tcStyle>
    </a:wholeTbl>
    <a:band2H>
      <a:tcTxStyle b="def" i="def"/>
      <a:tcStyle>
        <a:tcBdr/>
        <a:fill>
          <a:solidFill>
            <a:srgbClr val="E7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1CC"/>
          </a:solidFill>
        </a:fill>
      </a:tcStyle>
    </a:wholeTbl>
    <a:band2H>
      <a:tcTxStyle b="def" i="def"/>
      <a:tcStyle>
        <a:tcBdr/>
        <a:fill>
          <a:solidFill>
            <a:srgbClr val="E8F0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ptos"/>
      </a:defRPr>
    </a:lvl1pPr>
    <a:lvl2pPr indent="228600" latinLnBrk="0">
      <a:defRPr sz="1200">
        <a:latin typeface="+mj-lt"/>
        <a:ea typeface="+mj-ea"/>
        <a:cs typeface="+mj-cs"/>
        <a:sym typeface="Aptos"/>
      </a:defRPr>
    </a:lvl2pPr>
    <a:lvl3pPr indent="457200" latinLnBrk="0">
      <a:defRPr sz="1200">
        <a:latin typeface="+mj-lt"/>
        <a:ea typeface="+mj-ea"/>
        <a:cs typeface="+mj-cs"/>
        <a:sym typeface="Aptos"/>
      </a:defRPr>
    </a:lvl3pPr>
    <a:lvl4pPr indent="685800" latinLnBrk="0">
      <a:defRPr sz="1200">
        <a:latin typeface="+mj-lt"/>
        <a:ea typeface="+mj-ea"/>
        <a:cs typeface="+mj-cs"/>
        <a:sym typeface="Aptos"/>
      </a:defRPr>
    </a:lvl4pPr>
    <a:lvl5pPr indent="914400" latinLnBrk="0">
      <a:defRPr sz="1200">
        <a:latin typeface="+mj-lt"/>
        <a:ea typeface="+mj-ea"/>
        <a:cs typeface="+mj-cs"/>
        <a:sym typeface="Aptos"/>
      </a:defRPr>
    </a:lvl5pPr>
    <a:lvl6pPr indent="1143000" latinLnBrk="0">
      <a:defRPr sz="1200">
        <a:latin typeface="+mj-lt"/>
        <a:ea typeface="+mj-ea"/>
        <a:cs typeface="+mj-cs"/>
        <a:sym typeface="Aptos"/>
      </a:defRPr>
    </a:lvl6pPr>
    <a:lvl7pPr indent="1371600" latinLnBrk="0">
      <a:defRPr sz="1200">
        <a:latin typeface="+mj-lt"/>
        <a:ea typeface="+mj-ea"/>
        <a:cs typeface="+mj-cs"/>
        <a:sym typeface="Aptos"/>
      </a:defRPr>
    </a:lvl7pPr>
    <a:lvl8pPr indent="1600200" latinLnBrk="0">
      <a:defRPr sz="1200">
        <a:latin typeface="+mj-lt"/>
        <a:ea typeface="+mj-ea"/>
        <a:cs typeface="+mj-cs"/>
        <a:sym typeface="Aptos"/>
      </a:defRPr>
    </a:lvl8pPr>
    <a:lvl9pPr indent="1828800" latinLnBrk="0">
      <a:defRPr sz="1200">
        <a:latin typeface="+mj-lt"/>
        <a:ea typeface="+mj-ea"/>
        <a:cs typeface="+mj-cs"/>
        <a:sym typeface="Aptos"/>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9"/>
          </a:xfrm>
          <a:prstGeom prst="rect">
            <a:avLst/>
          </a:prstGeom>
        </p:spPr>
        <p:txBody>
          <a:bodyPr/>
          <a:lstStyle>
            <a:lvl1pPr marL="0" indent="0">
              <a:buSzTx/>
              <a:buFontTx/>
              <a:buNone/>
              <a:defRPr sz="2400">
                <a:solidFill>
                  <a:srgbClr val="757575"/>
                </a:solidFill>
              </a:defRPr>
            </a:lvl1pPr>
            <a:lvl2pPr marL="0" indent="0">
              <a:buSzTx/>
              <a:buFontTx/>
              <a:buNone/>
              <a:defRPr sz="2400">
                <a:solidFill>
                  <a:srgbClr val="757575"/>
                </a:solidFill>
              </a:defRPr>
            </a:lvl2pPr>
            <a:lvl3pPr marL="0" indent="0">
              <a:buSzTx/>
              <a:buFontTx/>
              <a:buNone/>
              <a:defRPr sz="2400">
                <a:solidFill>
                  <a:srgbClr val="757575"/>
                </a:solidFill>
              </a:defRPr>
            </a:lvl3pPr>
            <a:lvl4pPr marL="0" indent="0">
              <a:buSzTx/>
              <a:buFontTx/>
              <a:buNone/>
              <a:defRPr sz="2400">
                <a:solidFill>
                  <a:srgbClr val="757575"/>
                </a:solidFill>
              </a:defRPr>
            </a:lvl4pPr>
            <a:lvl5pPr marL="0" indent="0">
              <a:buSzTx/>
              <a:buFontTx/>
              <a:buNone/>
              <a:defRPr sz="2400">
                <a:solidFill>
                  <a:srgbClr val="757575"/>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2"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80147" y="6404293"/>
            <a:ext cx="273654" cy="269239"/>
          </a:xfrm>
          <a:prstGeom prst="rect">
            <a:avLst/>
          </a:prstGeom>
          <a:ln w="12700">
            <a:miter lim="400000"/>
          </a:ln>
        </p:spPr>
        <p:txBody>
          <a:bodyPr wrap="none" lIns="45718" tIns="45718" rIns="45718" bIns="45718" anchor="ctr">
            <a:spAutoFit/>
          </a:bodyPr>
          <a:lstStyle>
            <a:lvl1pPr algn="r">
              <a:defRPr sz="1200">
                <a:solidFill>
                  <a:srgbClr val="757575"/>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foto A34 V2- PPT size.jpg" descr="foto A34 V2- PPT size.jpg"/>
          <p:cNvPicPr>
            <a:picLocks noChangeAspect="1"/>
          </p:cNvPicPr>
          <p:nvPr/>
        </p:nvPicPr>
        <p:blipFill>
          <a:blip r:embed="rId2">
            <a:alphaModFix amt="33571"/>
            <a:extLst/>
          </a:blip>
          <a:stretch>
            <a:fillRect/>
          </a:stretch>
        </p:blipFill>
        <p:spPr>
          <a:xfrm>
            <a:off x="-18376" y="-1119646"/>
            <a:ext cx="12228752" cy="8731330"/>
          </a:xfrm>
          <a:prstGeom prst="rect">
            <a:avLst/>
          </a:prstGeom>
          <a:ln w="12700">
            <a:miter lim="400000"/>
          </a:ln>
        </p:spPr>
      </p:pic>
      <p:sp>
        <p:nvSpPr>
          <p:cNvPr id="95" name="Title 1"/>
          <p:cNvSpPr txBox="1"/>
          <p:nvPr>
            <p:ph type="ctrTitle"/>
          </p:nvPr>
        </p:nvSpPr>
        <p:spPr>
          <a:xfrm>
            <a:off x="1524000" y="1122362"/>
            <a:ext cx="7472854" cy="1655761"/>
          </a:xfrm>
          <a:prstGeom prst="rect">
            <a:avLst/>
          </a:prstGeom>
        </p:spPr>
        <p:txBody>
          <a:bodyPr anchor="t"/>
          <a:lstStyle/>
          <a:p>
            <a:pPr algn="l" defTabSz="886966">
              <a:defRPr sz="3600">
                <a:solidFill>
                  <a:srgbClr val="6E76A1"/>
                </a:solidFill>
                <a:latin typeface="Futura Bold"/>
                <a:ea typeface="Futura Bold"/>
                <a:cs typeface="Futura Bold"/>
                <a:sym typeface="Futura Bold"/>
              </a:defRPr>
            </a:pPr>
            <a:r>
              <a:rPr>
                <a:solidFill>
                  <a:srgbClr val="5F2748"/>
                </a:solidFill>
              </a:rPr>
              <a:t>Lección 20</a:t>
            </a:r>
            <a:br/>
            <a:r>
              <a:rPr>
                <a:solidFill>
                  <a:srgbClr val="175C52"/>
                </a:solidFill>
              </a:rPr>
              <a:t>SIMÓN PEDRO</a:t>
            </a:r>
            <a:endParaRPr>
              <a:solidFill>
                <a:srgbClr val="C8334A"/>
              </a:solidFill>
            </a:endParaRPr>
          </a:p>
          <a:p>
            <a:pPr algn="l" defTabSz="886966">
              <a:defRPr sz="3600">
                <a:solidFill>
                  <a:srgbClr val="6E76A1"/>
                </a:solidFill>
                <a:latin typeface="Futura Bold"/>
                <a:ea typeface="Futura Bold"/>
                <a:cs typeface="Futura Bold"/>
                <a:sym typeface="Futura Bold"/>
              </a:defRPr>
            </a:pPr>
            <a:r>
              <a:rPr sz="1800">
                <a:solidFill>
                  <a:srgbClr val="0D0D0D"/>
                </a:solidFill>
              </a:rPr>
              <a:t>Marcos 8.27-29; Lucas 22.31-34;  Juan 18.25-27; 21.15-17</a:t>
            </a:r>
          </a:p>
        </p:txBody>
      </p:sp>
      <p:sp>
        <p:nvSpPr>
          <p:cNvPr id="96" name="Subtitle 2"/>
          <p:cNvSpPr txBox="1"/>
          <p:nvPr>
            <p:ph type="subTitle" sz="quarter" idx="1"/>
          </p:nvPr>
        </p:nvSpPr>
        <p:spPr>
          <a:xfrm>
            <a:off x="1524000" y="2778125"/>
            <a:ext cx="7472854" cy="1655761"/>
          </a:xfrm>
          <a:prstGeom prst="rect">
            <a:avLst/>
          </a:prstGeom>
        </p:spPr>
        <p:txBody>
          <a:bodyPr/>
          <a:lstStyle/>
          <a:p>
            <a:pPr algn="l">
              <a:lnSpc>
                <a:spcPct val="100000"/>
              </a:lnSpc>
              <a:spcBef>
                <a:spcPts val="0"/>
              </a:spcBef>
              <a:defRPr sz="2000">
                <a:latin typeface="Cambria"/>
                <a:ea typeface="Cambria"/>
                <a:cs typeface="Cambria"/>
                <a:sym typeface="Cambria"/>
              </a:defRPr>
            </a:pPr>
            <a:r>
              <a:t>«Le dijo la tercera vez: —Simón, hijo de Jonás, ¿me quieres? Pedro se entristeció de que le dijera por tercera vez: «¿Me quieres?», y le respondió: —Señor, tú lo sabes todo; tú sabes que te quiero. Jesús le dijo: —Apacienta mis ovejas».</a:t>
            </a:r>
          </a:p>
          <a:p>
            <a:pPr algn="r">
              <a:lnSpc>
                <a:spcPct val="100000"/>
              </a:lnSpc>
              <a:spcBef>
                <a:spcPts val="0"/>
              </a:spcBef>
              <a:defRPr sz="2000">
                <a:latin typeface="Cambria"/>
                <a:ea typeface="Cambria"/>
                <a:cs typeface="Cambria"/>
                <a:sym typeface="Cambria"/>
              </a:defRPr>
            </a:pPr>
            <a:r>
              <a:t> Juan 21.17</a:t>
            </a:r>
          </a:p>
        </p:txBody>
      </p:sp>
      <p:pic>
        <p:nvPicPr>
          <p:cNvPr id="97" name="Image" descr="Image"/>
          <p:cNvPicPr>
            <a:picLocks noChangeAspect="1"/>
          </p:cNvPicPr>
          <p:nvPr/>
        </p:nvPicPr>
        <p:blipFill>
          <a:blip r:embed="rId3">
            <a:extLst/>
          </a:blip>
          <a:stretch>
            <a:fillRect/>
          </a:stretch>
        </p:blipFill>
        <p:spPr>
          <a:xfrm>
            <a:off x="1613476" y="5245611"/>
            <a:ext cx="5187125" cy="136142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3"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44" name="Content Placeholder 10"/>
          <p:cNvSpPr txBox="1"/>
          <p:nvPr>
            <p:ph type="body" sz="half" idx="1"/>
          </p:nvPr>
        </p:nvSpPr>
        <p:spPr>
          <a:xfrm>
            <a:off x="838200" y="2025053"/>
            <a:ext cx="5181600" cy="4162428"/>
          </a:xfrm>
          <a:prstGeom prst="rect">
            <a:avLst/>
          </a:prstGeom>
        </p:spPr>
        <p:txBody>
          <a:bodyPr/>
          <a:lstStyle/>
          <a:p>
            <a:pPr marL="0" indent="0" defTabSz="799367">
              <a:spcBef>
                <a:spcPts val="800"/>
              </a:spcBef>
              <a:buSzTx/>
              <a:buNone/>
              <a:defRPr sz="2068">
                <a:latin typeface="Cambria"/>
                <a:ea typeface="Cambria"/>
                <a:cs typeface="Cambria"/>
                <a:sym typeface="Cambria"/>
              </a:defRPr>
            </a:pPr>
            <a:r>
              <a:t>RVR</a:t>
            </a:r>
          </a:p>
          <a:p>
            <a:pPr marL="0" indent="0" defTabSz="799367">
              <a:spcBef>
                <a:spcPts val="800"/>
              </a:spcBef>
              <a:buSzTx/>
              <a:buNone/>
              <a:defRPr sz="2068">
                <a:latin typeface="Cambria"/>
                <a:ea typeface="Cambria"/>
                <a:cs typeface="Cambria"/>
                <a:sym typeface="Cambria"/>
              </a:defRPr>
            </a:pPr>
          </a:p>
          <a:p>
            <a:pPr marL="0" indent="0" defTabSz="799367">
              <a:spcBef>
                <a:spcPts val="800"/>
              </a:spcBef>
              <a:buSzTx/>
              <a:buNone/>
              <a:defRPr sz="2256">
                <a:latin typeface="Cambria"/>
                <a:ea typeface="Cambria"/>
                <a:cs typeface="Cambria"/>
                <a:sym typeface="Cambria"/>
              </a:defRPr>
            </a:pPr>
            <a:r>
              <a:t>15  Después de comer, Jesús dijo a Simón Pedro: —Simón, hijo de Jonás, ¿me amas más que estos? Le respondió: —Sí, Señor; tú sabes que te quiero. Él le dijo: —Apacienta mis corderos.</a:t>
            </a:r>
          </a:p>
          <a:p>
            <a:pPr marL="0" indent="0" defTabSz="799367">
              <a:spcBef>
                <a:spcPts val="800"/>
              </a:spcBef>
              <a:buSzTx/>
              <a:buNone/>
              <a:defRPr sz="2256">
                <a:latin typeface="Cambria"/>
                <a:ea typeface="Cambria"/>
                <a:cs typeface="Cambria"/>
                <a:sym typeface="Cambria"/>
              </a:defRPr>
            </a:pPr>
          </a:p>
          <a:p>
            <a:pPr marL="0" indent="0" defTabSz="799367">
              <a:spcBef>
                <a:spcPts val="800"/>
              </a:spcBef>
              <a:buSzTx/>
              <a:buNone/>
              <a:defRPr sz="2256">
                <a:latin typeface="Cambria"/>
                <a:ea typeface="Cambria"/>
                <a:cs typeface="Cambria"/>
                <a:sym typeface="Cambria"/>
              </a:defRPr>
            </a:pPr>
            <a:r>
              <a:t>16  Volvió a decirle la segunda vez: —Simón, hijo de Jonás, ¿me amas? Pedro le respondió: —Sí, Señor; tú sabes que te quiero. Le dijo: —Pastorea mis ovejas.</a:t>
            </a:r>
          </a:p>
        </p:txBody>
      </p:sp>
      <p:sp>
        <p:nvSpPr>
          <p:cNvPr id="145"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95527">
              <a:lnSpc>
                <a:spcPct val="90000"/>
              </a:lnSpc>
              <a:spcBef>
                <a:spcPts val="800"/>
              </a:spcBef>
              <a:defRPr sz="2088">
                <a:latin typeface="Cambria"/>
                <a:ea typeface="Cambria"/>
                <a:cs typeface="Cambria"/>
                <a:sym typeface="Cambria"/>
              </a:defRPr>
            </a:pPr>
            <a:r>
              <a:t>VP</a:t>
            </a:r>
          </a:p>
          <a:p>
            <a:pPr defTabSz="795527">
              <a:lnSpc>
                <a:spcPct val="90000"/>
              </a:lnSpc>
              <a:spcBef>
                <a:spcPts val="800"/>
              </a:spcBef>
              <a:defRPr sz="2088">
                <a:latin typeface="Cambria"/>
                <a:ea typeface="Cambria"/>
                <a:cs typeface="Cambria"/>
                <a:sym typeface="Cambria"/>
              </a:defRPr>
            </a:pPr>
          </a:p>
          <a:p>
            <a:pPr defTabSz="795527">
              <a:lnSpc>
                <a:spcPct val="90000"/>
              </a:lnSpc>
              <a:spcBef>
                <a:spcPts val="800"/>
              </a:spcBef>
              <a:defRPr sz="2088">
                <a:latin typeface="Cambria"/>
                <a:ea typeface="Cambria"/>
                <a:cs typeface="Cambria"/>
                <a:sym typeface="Cambria"/>
              </a:defRPr>
            </a:pPr>
            <a:r>
              <a:t>15 Terminado el desayuno, Jesús le preguntó a Simón Pedro: —Simón, hijo de Juan, ¿me amas más que éstos? Pedro le contestó: —Sí, Señor, tú sabes que te quiero. Jesús le dijo: —Cuida de mis corderos.</a:t>
            </a:r>
          </a:p>
          <a:p>
            <a:pPr defTabSz="795527">
              <a:lnSpc>
                <a:spcPct val="90000"/>
              </a:lnSpc>
              <a:spcBef>
                <a:spcPts val="800"/>
              </a:spcBef>
              <a:defRPr sz="2088">
                <a:latin typeface="Cambria"/>
                <a:ea typeface="Cambria"/>
                <a:cs typeface="Cambria"/>
                <a:sym typeface="Cambria"/>
              </a:defRPr>
            </a:pPr>
          </a:p>
          <a:p>
            <a:pPr defTabSz="795527">
              <a:lnSpc>
                <a:spcPct val="90000"/>
              </a:lnSpc>
              <a:spcBef>
                <a:spcPts val="800"/>
              </a:spcBef>
              <a:defRPr sz="2088">
                <a:latin typeface="Cambria"/>
                <a:ea typeface="Cambria"/>
                <a:cs typeface="Cambria"/>
                <a:sym typeface="Cambria"/>
              </a:defRPr>
            </a:pPr>
            <a:r>
              <a:t>16  Volvió a preguntarle: —Simón, hijo de Juan, ¿me amas? Pedro le contestó: —Sí, Señor, tú sabes que te quiero. Jesús le dijo: —Cuida de mis ovejas.</a:t>
            </a:r>
          </a:p>
        </p:txBody>
      </p:sp>
      <p:sp>
        <p:nvSpPr>
          <p:cNvPr id="14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 Juan 21.15-16</a:t>
            </a:r>
          </a:p>
        </p:txBody>
      </p:sp>
      <p:pic>
        <p:nvPicPr>
          <p:cNvPr id="14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9"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50"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17  Le dijo la tercera vez: —Simón, hijo de Jonás, ¿me quieres?Pedro se entristeció de que le dijera por tercera vez: «¿Me quieres?», y le respondió—Señor, tú lo sabes todo; tú sabes que te quiero. Jesús le dijo: —Apacienta mis ovejas. </a:t>
            </a:r>
          </a:p>
        </p:txBody>
      </p:sp>
      <p:sp>
        <p:nvSpPr>
          <p:cNvPr id="151"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17  Por tercera vez le preguntó: —Simón, hijo de Juan, ¿me quieres? Pedro, triste porque le había preguntado por tercera vez si lo quería, le contestó:—Señor, tú lo sabes todo: tú sabes que te quiero. Jesús le dijo: —Cuida de mis ovejas.</a:t>
            </a:r>
          </a:p>
        </p:txBody>
      </p:sp>
      <p:sp>
        <p:nvSpPr>
          <p:cNvPr id="15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 Juan 21.17</a:t>
            </a:r>
          </a:p>
        </p:txBody>
      </p:sp>
      <p:pic>
        <p:nvPicPr>
          <p:cNvPr id="153"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5" name="Picture 5" descr="Picture 5"/>
          <p:cNvPicPr>
            <a:picLocks noChangeAspect="1"/>
          </p:cNvPicPr>
          <p:nvPr/>
        </p:nvPicPr>
        <p:blipFill>
          <a:blip r:embed="rId2">
            <a:extLst/>
          </a:blip>
          <a:srcRect l="0" t="0" r="0" b="14071"/>
          <a:stretch>
            <a:fillRect/>
          </a:stretch>
        </p:blipFill>
        <p:spPr>
          <a:xfrm>
            <a:off x="18" y="1281"/>
            <a:ext cx="12191982" cy="5893000"/>
          </a:xfrm>
          <a:prstGeom prst="rect">
            <a:avLst/>
          </a:prstGeom>
          <a:ln w="12700">
            <a:miter lim="400000"/>
          </a:ln>
        </p:spPr>
      </p:pic>
      <p:sp>
        <p:nvSpPr>
          <p:cNvPr id="156" name="Content Placeholder 7"/>
          <p:cNvSpPr txBox="1"/>
          <p:nvPr>
            <p:ph type="body" idx="1"/>
          </p:nvPr>
        </p:nvSpPr>
        <p:spPr>
          <a:xfrm>
            <a:off x="838200" y="2163750"/>
            <a:ext cx="10515600" cy="3914776"/>
          </a:xfrm>
          <a:prstGeom prst="rect">
            <a:avLst/>
          </a:prstGeom>
        </p:spPr>
        <p:txBody>
          <a:bodyPr anchor="ctr"/>
          <a:lstStyle/>
          <a:p>
            <a:pPr marL="221741" indent="-221741" defTabSz="886968">
              <a:spcBef>
                <a:spcPts val="900"/>
              </a:spcBef>
              <a:defRPr sz="2910">
                <a:latin typeface="Cambria"/>
                <a:ea typeface="Cambria"/>
                <a:cs typeface="Cambria"/>
                <a:sym typeface="Cambria"/>
              </a:defRPr>
            </a:pPr>
            <a:r>
              <a:t>Para la iglesia, tal como lo fue para Jesús, es importante saber lo que la gente piensa de ella.</a:t>
            </a:r>
          </a:p>
          <a:p>
            <a:pPr marL="221741" indent="-221741" defTabSz="886968">
              <a:spcBef>
                <a:spcPts val="900"/>
              </a:spcBef>
              <a:defRPr sz="2910">
                <a:latin typeface="Cambria"/>
                <a:ea typeface="Cambria"/>
                <a:cs typeface="Cambria"/>
                <a:sym typeface="Cambria"/>
              </a:defRPr>
            </a:pPr>
            <a:r>
              <a:t>Como iglesia debemos saber lo que la gente piensa de nosotros, no con el objetivo de ajustar la predicación y las funciones de los ministerios con las opiniones y los deseos de la gente, sino con el objetivo de: </a:t>
            </a:r>
          </a:p>
          <a:p>
            <a:pPr lvl="2" marL="1108710" indent="-221742" defTabSz="886968">
              <a:spcBef>
                <a:spcPts val="900"/>
              </a:spcBef>
              <a:defRPr sz="2910">
                <a:latin typeface="Cambria"/>
                <a:ea typeface="Cambria"/>
                <a:cs typeface="Cambria"/>
                <a:sym typeface="Cambria"/>
              </a:defRPr>
            </a:pPr>
            <a:r>
              <a:t>Ser más fieles al propósito de Dios para la iglesia, que nos ha sido comunicado a través de las Escrituras, especialmente, del Nuevo Testamento.</a:t>
            </a:r>
          </a:p>
        </p:txBody>
      </p:sp>
      <p:pic>
        <p:nvPicPr>
          <p:cNvPr id="15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9"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60" name="Content Placeholder 7"/>
          <p:cNvSpPr txBox="1"/>
          <p:nvPr>
            <p:ph type="body" idx="1"/>
          </p:nvPr>
        </p:nvSpPr>
        <p:spPr>
          <a:xfrm>
            <a:off x="838200" y="2176211"/>
            <a:ext cx="10515600" cy="3914776"/>
          </a:xfrm>
          <a:prstGeom prst="rect">
            <a:avLst/>
          </a:prstGeom>
        </p:spPr>
        <p:txBody>
          <a:bodyPr anchor="ctr"/>
          <a:lstStyle/>
          <a:p>
            <a:pPr lvl="1" marL="685800" indent="-228600">
              <a:defRPr>
                <a:latin typeface="Cambria"/>
                <a:ea typeface="Cambria"/>
                <a:cs typeface="Cambria"/>
                <a:sym typeface="Cambria"/>
              </a:defRPr>
            </a:pPr>
            <a:r>
              <a:t>La gestión del Centurión, de ir a Jesús para que sanara a su enfermo, y su reacción ante la oferta de Cristo, contiene las siguientes normas para la iglesia: </a:t>
            </a:r>
          </a:p>
          <a:p>
            <a:pPr lvl="1" marL="685800" indent="-228600">
              <a:defRPr>
                <a:latin typeface="Cambria"/>
                <a:ea typeface="Cambria"/>
                <a:cs typeface="Cambria"/>
                <a:sym typeface="Cambria"/>
              </a:defRPr>
            </a:pPr>
            <a:r>
              <a:t>Debemos recibir y dar nuestra bienvenida a los visitantes que vengan a los cultos. </a:t>
            </a:r>
          </a:p>
          <a:p>
            <a:pPr lvl="1" marL="685800" indent="-228600">
              <a:defRPr>
                <a:latin typeface="Cambria"/>
                <a:ea typeface="Cambria"/>
                <a:cs typeface="Cambria"/>
                <a:sym typeface="Cambria"/>
              </a:defRPr>
            </a:pPr>
            <a:r>
              <a:t>La oración intercesora que hacemos en la Iglesia no se debe limitar a orar por quienes la piden y necesitan, sino que debemos continuar en contacto para servirles en nombre de Cristo y en cualquier forma que sea necesaria y posible. </a:t>
            </a:r>
          </a:p>
        </p:txBody>
      </p:sp>
      <p:pic>
        <p:nvPicPr>
          <p:cNvPr id="16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63"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64" name="Content Placeholder 7"/>
          <p:cNvSpPr txBox="1"/>
          <p:nvPr>
            <p:ph type="body" idx="1"/>
          </p:nvPr>
        </p:nvSpPr>
        <p:spPr>
          <a:xfrm>
            <a:off x="838200" y="2176211"/>
            <a:ext cx="10515600" cy="3914776"/>
          </a:xfrm>
          <a:prstGeom prst="rect">
            <a:avLst/>
          </a:prstGeom>
        </p:spPr>
        <p:txBody>
          <a:bodyPr anchor="ctr"/>
          <a:lstStyle/>
          <a:p>
            <a:pPr lvl="1" marL="541781" indent="-180594" defTabSz="722376">
              <a:spcBef>
                <a:spcPts val="700"/>
              </a:spcBef>
              <a:defRPr sz="2212">
                <a:latin typeface="Cambria"/>
                <a:ea typeface="Cambria"/>
                <a:cs typeface="Cambria"/>
                <a:sym typeface="Cambria"/>
              </a:defRPr>
            </a:pPr>
            <a:r>
              <a:t>Acrecentar el mutuo entendimiento entre la iglesia y la comunidad para cooperar en actividades que sean afines con los propósitos de la iglesia y de las instituciones comunitarias dedicadas a mejorar la calidad de vida de los residentes de la comunidad.</a:t>
            </a:r>
          </a:p>
          <a:p>
            <a:pPr lvl="1" marL="541781" indent="-180594" defTabSz="722376">
              <a:spcBef>
                <a:spcPts val="700"/>
              </a:spcBef>
              <a:defRPr sz="2212">
                <a:latin typeface="Cambria"/>
                <a:ea typeface="Cambria"/>
                <a:cs typeface="Cambria"/>
                <a:sym typeface="Cambria"/>
              </a:defRPr>
            </a:pPr>
            <a:r>
              <a:t>Jesús, además de estar interesado en saber lo que la gente pensaba de él, estaba interesado en saber lo que sus apóstoles pensaban de él.</a:t>
            </a:r>
          </a:p>
          <a:p>
            <a:pPr lvl="1" marL="541781" indent="-180594" defTabSz="722376">
              <a:spcBef>
                <a:spcPts val="700"/>
              </a:spcBef>
              <a:defRPr sz="2212">
                <a:latin typeface="Cambria"/>
                <a:ea typeface="Cambria"/>
                <a:cs typeface="Cambria"/>
                <a:sym typeface="Cambria"/>
              </a:defRPr>
            </a:pPr>
            <a:r>
              <a:t>Sobre el conocimiento que sus apóstoles tenían de él, fue Pedro quien acertó cuando que era el Cristo, es decir, el Mesías de Dios, enviado para salvar al mundo. </a:t>
            </a:r>
          </a:p>
          <a:p>
            <a:pPr lvl="1" marL="541781" indent="-180594" defTabSz="722376">
              <a:spcBef>
                <a:spcPts val="700"/>
              </a:spcBef>
              <a:defRPr sz="2212">
                <a:latin typeface="Cambria"/>
                <a:ea typeface="Cambria"/>
                <a:cs typeface="Cambria"/>
                <a:sym typeface="Cambria"/>
              </a:defRPr>
            </a:pPr>
            <a:r>
              <a:t>Pedro, por ser una persona impulsiva, se ocasionó problemas, como sus tres negaciones de Jesús, pero fue responsivo a la recuperación espiritual que Jesús le ofreció y por ello pudo restaurarse.</a:t>
            </a:r>
          </a:p>
        </p:txBody>
      </p:sp>
      <p:pic>
        <p:nvPicPr>
          <p:cNvPr id="16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67"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68" name="Content Placeholder 7"/>
          <p:cNvSpPr txBox="1"/>
          <p:nvPr>
            <p:ph type="body" idx="1"/>
          </p:nvPr>
        </p:nvSpPr>
        <p:spPr>
          <a:xfrm>
            <a:off x="838200" y="2176211"/>
            <a:ext cx="10515600" cy="3914776"/>
          </a:xfrm>
          <a:prstGeom prst="rect">
            <a:avLst/>
          </a:prstGeom>
        </p:spPr>
        <p:txBody>
          <a:bodyPr anchor="ctr"/>
          <a:lstStyle/>
          <a:p>
            <a:pPr lvl="1" marL="608797" indent="-258277" defTabSz="841247">
              <a:spcBef>
                <a:spcPts val="900"/>
              </a:spcBef>
              <a:buFontTx/>
              <a:defRPr sz="2576">
                <a:latin typeface="Cambria"/>
                <a:ea typeface="Cambria"/>
                <a:cs typeface="Cambria"/>
                <a:sym typeface="Cambria"/>
              </a:defRPr>
            </a:pPr>
            <a:r>
              <a:t>Tanto Pedro como Judas traicionaron a Jesús:</a:t>
            </a:r>
          </a:p>
          <a:p>
            <a:pPr lvl="2" marL="1051560" indent="-210311" defTabSz="841247">
              <a:spcBef>
                <a:spcPts val="900"/>
              </a:spcBef>
              <a:defRPr sz="2576">
                <a:latin typeface="Cambria"/>
                <a:ea typeface="Cambria"/>
                <a:cs typeface="Cambria"/>
                <a:sym typeface="Cambria"/>
              </a:defRPr>
            </a:pPr>
            <a:r>
              <a:t>Pero Judas no dio oportunidad al amor de Jesús para ser restaurado, sino que fue y se ahorcó.</a:t>
            </a:r>
          </a:p>
          <a:p>
            <a:pPr lvl="2" marL="1051560" indent="-210311" defTabSz="841247">
              <a:spcBef>
                <a:spcPts val="900"/>
              </a:spcBef>
              <a:defRPr sz="2576">
                <a:latin typeface="Cambria"/>
                <a:ea typeface="Cambria"/>
                <a:cs typeface="Cambria"/>
                <a:sym typeface="Cambria"/>
              </a:defRPr>
            </a:pPr>
            <a:r>
              <a:t>Pedro, por su parte, dio oportunidad a Cristo, que lo buscó y le dio espacio para que recuperara su fe y su amor por él, y Cristo lo mantuvo cuidando sus ovejas. </a:t>
            </a:r>
          </a:p>
          <a:p>
            <a:pPr lvl="2" marL="1051560" indent="-210311" defTabSz="841247">
              <a:spcBef>
                <a:spcPts val="900"/>
              </a:spcBef>
              <a:defRPr sz="2576">
                <a:latin typeface="Cambria"/>
                <a:ea typeface="Cambria"/>
                <a:cs typeface="Cambria"/>
                <a:sym typeface="Cambria"/>
              </a:defRPr>
            </a:pPr>
            <a:r>
              <a:t>El espacio que demos a Cristo en las crisis y en las oportunidades de nuestra vida es el recurso con el que contamos para superar la debilidad humana y alcanzar la fortaleza espiritual para poder dar un verdadero y completo testimonio cristiano. </a:t>
            </a:r>
          </a:p>
        </p:txBody>
      </p:sp>
      <p:pic>
        <p:nvPicPr>
          <p:cNvPr id="16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71" name="Picture 2" descr="Picture 2"/>
          <p:cNvPicPr>
            <a:picLocks noChangeAspect="1"/>
          </p:cNvPicPr>
          <p:nvPr/>
        </p:nvPicPr>
        <p:blipFill>
          <a:blip r:embed="rId2">
            <a:extLst/>
          </a:blip>
          <a:srcRect l="0" t="0" r="0" b="14049"/>
          <a:stretch>
            <a:fillRect/>
          </a:stretch>
        </p:blipFill>
        <p:spPr>
          <a:xfrm>
            <a:off x="18" y="1281"/>
            <a:ext cx="12191982" cy="5894422"/>
          </a:xfrm>
          <a:prstGeom prst="rect">
            <a:avLst/>
          </a:prstGeom>
          <a:ln w="12700">
            <a:miter lim="400000"/>
          </a:ln>
        </p:spPr>
      </p:pic>
      <p:sp>
        <p:nvSpPr>
          <p:cNvPr id="172" name="Content Placeholder 4"/>
          <p:cNvSpPr txBox="1"/>
          <p:nvPr>
            <p:ph type="body" idx="1"/>
          </p:nvPr>
        </p:nvSpPr>
        <p:spPr>
          <a:xfrm>
            <a:off x="838200" y="2254249"/>
            <a:ext cx="10515600" cy="3943352"/>
          </a:xfrm>
          <a:prstGeom prst="rect">
            <a:avLst/>
          </a:prstGeom>
        </p:spPr>
        <p:txBody>
          <a:bodyPr anchor="ctr"/>
          <a:lstStyle>
            <a:lvl1pPr marL="0" indent="0">
              <a:buSzTx/>
              <a:buNone/>
              <a:defRPr>
                <a:latin typeface="Cambria"/>
                <a:ea typeface="Cambria"/>
                <a:cs typeface="Cambria"/>
                <a:sym typeface="Cambria"/>
              </a:defRPr>
            </a:lvl1pPr>
          </a:lstStyle>
          <a:p>
            <a:pPr/>
            <a:r>
              <a:t>Amantísimo Padre Celestial, gracias por el amor y los cuidados que nos brindas como pueblo tuyo. Nos has llamado a ser instrumentos al servicio de tu obra. Nos ponemos en tus manos para continuar sirviendo, conforme a tu amor, verdad y poder en todas las áreas de nuestra vida. Ayúdanos para que siempre te demos oportunidad para actuar en nuestras vidas, conforme a tu poder, amor y verdad. Amén. </a:t>
            </a:r>
          </a:p>
        </p:txBody>
      </p:sp>
      <p:pic>
        <p:nvPicPr>
          <p:cNvPr id="173"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9" name="Picture 5" descr="Picture 5"/>
          <p:cNvPicPr>
            <a:picLocks noChangeAspect="1"/>
          </p:cNvPicPr>
          <p:nvPr/>
        </p:nvPicPr>
        <p:blipFill>
          <a:blip r:embed="rId2">
            <a:extLst/>
          </a:blip>
          <a:srcRect l="0" t="0" r="0" b="14263"/>
          <a:stretch>
            <a:fillRect/>
          </a:stretch>
        </p:blipFill>
        <p:spPr>
          <a:xfrm>
            <a:off x="0" y="-1"/>
            <a:ext cx="12192000" cy="5879798"/>
          </a:xfrm>
          <a:prstGeom prst="rect">
            <a:avLst/>
          </a:prstGeom>
          <a:ln w="12700">
            <a:miter lim="400000"/>
          </a:ln>
        </p:spPr>
      </p:pic>
      <p:sp>
        <p:nvSpPr>
          <p:cNvPr id="100" name="Content Placeholder 7"/>
          <p:cNvSpPr txBox="1"/>
          <p:nvPr>
            <p:ph type="body" idx="1"/>
          </p:nvPr>
        </p:nvSpPr>
        <p:spPr>
          <a:xfrm>
            <a:off x="838200" y="2000250"/>
            <a:ext cx="10515600" cy="3929065"/>
          </a:xfrm>
          <a:prstGeom prst="rect">
            <a:avLst/>
          </a:prstGeom>
        </p:spPr>
        <p:txBody>
          <a:bodyPr anchor="ctr"/>
          <a:lstStyle/>
          <a:p>
            <a:pPr>
              <a:defRPr sz="2900">
                <a:latin typeface="Cambria"/>
                <a:ea typeface="Cambria"/>
                <a:cs typeface="Cambria"/>
                <a:sym typeface="Cambria"/>
              </a:defRPr>
            </a:pPr>
            <a:r>
              <a:t>Creemos que Jesús es el enviado de Dios para establecer su reino en la tierra.</a:t>
            </a:r>
          </a:p>
          <a:p>
            <a:pPr>
              <a:defRPr sz="2900">
                <a:latin typeface="Cambria"/>
                <a:ea typeface="Cambria"/>
                <a:cs typeface="Cambria"/>
                <a:sym typeface="Cambria"/>
              </a:defRPr>
            </a:pPr>
            <a:r>
              <a:t>Con el conocimiento y auxilio del Señor podemos mantenernos como fieles testigos de él y de su obra.</a:t>
            </a:r>
          </a:p>
        </p:txBody>
      </p:sp>
      <p:pic>
        <p:nvPicPr>
          <p:cNvPr id="10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3" name="Picture 13" descr="Picture 13"/>
          <p:cNvPicPr>
            <a:picLocks noChangeAspect="1"/>
          </p:cNvPicPr>
          <p:nvPr/>
        </p:nvPicPr>
        <p:blipFill>
          <a:blip r:embed="rId2">
            <a:extLst/>
          </a:blip>
          <a:srcRect l="0" t="0" r="0" b="16105"/>
          <a:stretch>
            <a:fillRect/>
          </a:stretch>
        </p:blipFill>
        <p:spPr>
          <a:xfrm>
            <a:off x="0" y="-3"/>
            <a:ext cx="12192000" cy="5753496"/>
          </a:xfrm>
          <a:prstGeom prst="rect">
            <a:avLst/>
          </a:prstGeom>
          <a:ln w="12700">
            <a:miter lim="400000"/>
          </a:ln>
        </p:spPr>
      </p:pic>
      <p:sp>
        <p:nvSpPr>
          <p:cNvPr id="104" name="Content Placeholder 15"/>
          <p:cNvSpPr txBox="1"/>
          <p:nvPr>
            <p:ph type="body" idx="1"/>
          </p:nvPr>
        </p:nvSpPr>
        <p:spPr>
          <a:xfrm>
            <a:off x="838200" y="2112688"/>
            <a:ext cx="10515600" cy="3943351"/>
          </a:xfrm>
          <a:prstGeom prst="rect">
            <a:avLst/>
          </a:prstGeom>
        </p:spPr>
        <p:txBody>
          <a:bodyPr anchor="ctr"/>
          <a:lstStyle/>
          <a:p>
            <a:pPr marL="182880" indent="-182880" defTabSz="731520">
              <a:spcBef>
                <a:spcPts val="800"/>
              </a:spcBef>
              <a:defRPr sz="2320">
                <a:latin typeface="Cambria"/>
                <a:ea typeface="Cambria"/>
                <a:cs typeface="Cambria"/>
                <a:sym typeface="Cambria"/>
              </a:defRPr>
            </a:pPr>
            <a:r>
              <a:rPr cap="all"/>
              <a:t>Cristo</a:t>
            </a:r>
            <a:r>
              <a:t>: Que Jesús es el Cristo de Dios significa que él es el enviado de Dios para establecer el reino o gobierno de Dios en la tierra. En los tiempos de Jesús, Israel estaba bajo el dominio de Roma y la expectativa de un Mesías que vendría para reestablecer el reino de Israel era muy urgente, y varias figuras trataron de hacer esa representación. Pero, la obra redentora de Cristo estaba concebida en la unidad entre el Padre y el Hijo, mediante el sacrificio de amó Dios al mundo, que ha dado a su Hijo Unigénito, para que todo aquel que en él cree no se pierda más tenga vida eterna» (Jn 3.16).  Por eso, Jesús trató de evadir esa noción política del Mesías (Jn 6.15) que otros líderes tenían. Sin embargo, el título del delito por el cual fue crucificado y que se incluyó en la cruz decía: «Jesús el Nazareno, rey de los judíos». Pero los delitos por los cuales los judíos pidieron que él fuera crucificado fueron: blasfemar, violar el sábado y amenazar con destruir el Templo. </a:t>
            </a:r>
          </a:p>
        </p:txBody>
      </p:sp>
      <p:pic>
        <p:nvPicPr>
          <p:cNvPr id="10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7" name="Picture 8" descr="Picture 8"/>
          <p:cNvPicPr>
            <a:picLocks noChangeAspect="1"/>
          </p:cNvPicPr>
          <p:nvPr/>
        </p:nvPicPr>
        <p:blipFill>
          <a:blip r:embed="rId2">
            <a:extLst/>
          </a:blip>
          <a:srcRect l="0" t="0" r="0" b="14076"/>
          <a:stretch>
            <a:fillRect/>
          </a:stretch>
        </p:blipFill>
        <p:spPr>
          <a:xfrm>
            <a:off x="0" y="0"/>
            <a:ext cx="12192000" cy="5892549"/>
          </a:xfrm>
          <a:prstGeom prst="rect">
            <a:avLst/>
          </a:prstGeom>
          <a:ln w="12700">
            <a:miter lim="400000"/>
          </a:ln>
        </p:spPr>
      </p:pic>
      <p:sp>
        <p:nvSpPr>
          <p:cNvPr id="108" name="Content Placeholder 10"/>
          <p:cNvSpPr txBox="1"/>
          <p:nvPr>
            <p:ph type="body" sz="half" idx="1"/>
          </p:nvPr>
        </p:nvSpPr>
        <p:spPr>
          <a:xfrm>
            <a:off x="838200" y="1950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27 Salieron Jesús y sus discípulos por las aldeas de Cesarea de Filipo. Y en el camino preguntó a sus discípulos, diciéndoles: —¿Quién dicen los hombres que soy yo?</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28  Ellos respondieron: —Unos, Juan el Bautista; otros, Elías; y otros, alguno de los profetas. </a:t>
            </a:r>
          </a:p>
        </p:txBody>
      </p:sp>
      <p:sp>
        <p:nvSpPr>
          <p:cNvPr id="109" name="Content Placeholder 11"/>
          <p:cNvSpPr txBox="1"/>
          <p:nvPr/>
        </p:nvSpPr>
        <p:spPr>
          <a:xfrm>
            <a:off x="6217920" y="1950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97539">
              <a:lnSpc>
                <a:spcPct val="90000"/>
              </a:lnSpc>
              <a:spcBef>
                <a:spcPts val="700"/>
              </a:spcBef>
              <a:defRPr sz="2254">
                <a:latin typeface="Cambria"/>
                <a:ea typeface="Cambria"/>
                <a:cs typeface="Cambria"/>
                <a:sym typeface="Cambria"/>
              </a:defRPr>
            </a:pPr>
            <a:r>
              <a:t>VP</a:t>
            </a:r>
          </a:p>
          <a:p>
            <a:pPr defTabSz="896111">
              <a:defRPr sz="2744">
                <a:solidFill>
                  <a:srgbClr val="57350B"/>
                </a:solidFill>
                <a:latin typeface="Futura Medium"/>
                <a:ea typeface="Futura Medium"/>
                <a:cs typeface="Futura Medium"/>
                <a:sym typeface="Futura Medium"/>
              </a:defRPr>
            </a:pPr>
          </a:p>
          <a:p>
            <a:pPr defTabSz="797539">
              <a:lnSpc>
                <a:spcPct val="90000"/>
              </a:lnSpc>
              <a:spcBef>
                <a:spcPts val="700"/>
              </a:spcBef>
              <a:defRPr sz="2254">
                <a:latin typeface="Cambria"/>
                <a:ea typeface="Cambria"/>
                <a:cs typeface="Cambria"/>
                <a:sym typeface="Cambria"/>
              </a:defRPr>
            </a:pPr>
            <a:r>
              <a:t>27  Después de esto, Jesús y sus discípulos fueron a las aldeas de la región de Cesarea de Filipo. En el camino, Jesús preguntó a sus discípulos: —¿Quién dice la gente que soy yo?</a:t>
            </a:r>
          </a:p>
          <a:p>
            <a:pPr defTabSz="797539">
              <a:lnSpc>
                <a:spcPct val="90000"/>
              </a:lnSpc>
              <a:spcBef>
                <a:spcPts val="700"/>
              </a:spcBef>
              <a:defRPr sz="2254">
                <a:latin typeface="Cambria"/>
                <a:ea typeface="Cambria"/>
                <a:cs typeface="Cambria"/>
                <a:sym typeface="Cambria"/>
              </a:defRPr>
            </a:pPr>
          </a:p>
          <a:p>
            <a:pPr defTabSz="797539">
              <a:lnSpc>
                <a:spcPct val="90000"/>
              </a:lnSpc>
              <a:spcBef>
                <a:spcPts val="700"/>
              </a:spcBef>
              <a:defRPr sz="2254">
                <a:latin typeface="Cambria"/>
                <a:ea typeface="Cambria"/>
                <a:cs typeface="Cambria"/>
                <a:sym typeface="Cambria"/>
              </a:defRPr>
            </a:pPr>
            <a:r>
              <a:t>28  Ellos contestaron: —Algunos dicen que eres Juan el Bautista, otros dicen que eres Elías, y otros dicen que eres uno de los profetas.</a:t>
            </a:r>
          </a:p>
        </p:txBody>
      </p:sp>
      <p:sp>
        <p:nvSpPr>
          <p:cNvPr id="110" name="TextBox 1"/>
          <p:cNvSpPr txBox="1"/>
          <p:nvPr/>
        </p:nvSpPr>
        <p:spPr>
          <a:xfrm>
            <a:off x="5049958" y="1153930"/>
            <a:ext cx="3790388"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Marcos 8.27-28</a:t>
            </a:r>
          </a:p>
        </p:txBody>
      </p:sp>
      <p:pic>
        <p:nvPicPr>
          <p:cNvPr id="11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3" name="Picture 8" descr="Picture 8"/>
          <p:cNvPicPr>
            <a:picLocks noChangeAspect="1"/>
          </p:cNvPicPr>
          <p:nvPr/>
        </p:nvPicPr>
        <p:blipFill>
          <a:blip r:embed="rId2">
            <a:extLst/>
          </a:blip>
          <a:srcRect l="0" t="0" r="0" b="13834"/>
          <a:stretch>
            <a:fillRect/>
          </a:stretch>
        </p:blipFill>
        <p:spPr>
          <a:xfrm>
            <a:off x="0" y="73572"/>
            <a:ext cx="12192000" cy="5909134"/>
          </a:xfrm>
          <a:prstGeom prst="rect">
            <a:avLst/>
          </a:prstGeom>
          <a:ln w="12700">
            <a:miter lim="400000"/>
          </a:ln>
        </p:spPr>
      </p:pic>
      <p:sp>
        <p:nvSpPr>
          <p:cNvPr id="114" name="Content Placeholder 10"/>
          <p:cNvSpPr txBox="1"/>
          <p:nvPr>
            <p:ph type="body" sz="half" idx="1"/>
          </p:nvPr>
        </p:nvSpPr>
        <p:spPr>
          <a:xfrm>
            <a:off x="838200" y="2204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29  Entonces él les dijo: —Y vosotros, ¿quién decís que soy? Respondiendo Pedro, le dijo: —Tú eres el Cristo.</a:t>
            </a:r>
          </a:p>
        </p:txBody>
      </p:sp>
      <p:sp>
        <p:nvSpPr>
          <p:cNvPr id="115"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77240">
              <a:lnSpc>
                <a:spcPct val="90000"/>
              </a:lnSpc>
              <a:spcBef>
                <a:spcPts val="800"/>
              </a:spcBef>
              <a:defRPr sz="2300">
                <a:latin typeface="Cambria"/>
                <a:ea typeface="Cambria"/>
                <a:cs typeface="Cambria"/>
                <a:sym typeface="Cambria"/>
              </a:defRPr>
            </a:pPr>
            <a:r>
              <a:t>VP</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29  —Y ustedes, ¿quién dicen que soy? —les preguntó. Pedro le respondió: —Tú eres el Mesías.</a:t>
            </a:r>
          </a:p>
        </p:txBody>
      </p:sp>
      <p:sp>
        <p:nvSpPr>
          <p:cNvPr id="11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Marcos 8.29</a:t>
            </a:r>
          </a:p>
        </p:txBody>
      </p:sp>
      <p:pic>
        <p:nvPicPr>
          <p:cNvPr id="11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Picture 8" descr="Picture 8"/>
          <p:cNvPicPr>
            <a:picLocks noChangeAspect="1"/>
          </p:cNvPicPr>
          <p:nvPr/>
        </p:nvPicPr>
        <p:blipFill>
          <a:blip r:embed="rId2">
            <a:extLst/>
          </a:blip>
          <a:srcRect l="0" t="0" r="0" b="14084"/>
          <a:stretch>
            <a:fillRect/>
          </a:stretch>
        </p:blipFill>
        <p:spPr>
          <a:xfrm>
            <a:off x="0" y="73572"/>
            <a:ext cx="12192000" cy="5891985"/>
          </a:xfrm>
          <a:prstGeom prst="rect">
            <a:avLst/>
          </a:prstGeom>
          <a:ln w="12700">
            <a:miter lim="400000"/>
          </a:ln>
        </p:spPr>
      </p:pic>
      <p:sp>
        <p:nvSpPr>
          <p:cNvPr id="120" name="Content Placeholder 10"/>
          <p:cNvSpPr txBox="1"/>
          <p:nvPr>
            <p:ph type="body" sz="half" idx="1"/>
          </p:nvPr>
        </p:nvSpPr>
        <p:spPr>
          <a:xfrm>
            <a:off x="838200" y="2204954"/>
            <a:ext cx="5181600" cy="4162428"/>
          </a:xfrm>
          <a:prstGeom prst="rect">
            <a:avLst/>
          </a:prstGeom>
        </p:spPr>
        <p:txBody>
          <a:bodyPr/>
          <a:lstStyle/>
          <a:p>
            <a:pPr marL="0" indent="0">
              <a:buSzTx/>
              <a:buNone/>
              <a:defRPr sz="2400">
                <a:latin typeface="Cambria"/>
                <a:ea typeface="Cambria"/>
                <a:cs typeface="Cambria"/>
                <a:sym typeface="Cambria"/>
              </a:defRPr>
            </a:pPr>
            <a:r>
              <a:t>RVR</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31  Dijo también el Señor: —Simón, Simón, Satanás os ha pedido para zarandearos como a trigo; </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32  pero yo he rogado por ti, para que tu fe no falte; y tú, una vez vuelto, confirma a tus hermanos</a:t>
            </a:r>
          </a:p>
        </p:txBody>
      </p:sp>
      <p:sp>
        <p:nvSpPr>
          <p:cNvPr id="121" name="Content Placeholder 11"/>
          <p:cNvSpPr txBox="1"/>
          <p:nvPr/>
        </p:nvSpPr>
        <p:spPr>
          <a:xfrm>
            <a:off x="6217920" y="2077954"/>
            <a:ext cx="5090161" cy="427620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31 Dijo también el Señor: —Simón, Simón, mira que Satanás los ha pedido a ustedes para sacudirlos como si fueran trigo; </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32 pero yo he rogado por ti, para que no te falte la fe. Y tú, cuando te hayas vuelto a mí, ayuda a tus hermanos a permanecer firmes.</a:t>
            </a:r>
          </a:p>
        </p:txBody>
      </p:sp>
      <p:sp>
        <p:nvSpPr>
          <p:cNvPr id="12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 Lucas 22.31-32</a:t>
            </a:r>
          </a:p>
        </p:txBody>
      </p:sp>
      <p:pic>
        <p:nvPicPr>
          <p:cNvPr id="123" name="Image" descr="Image"/>
          <p:cNvPicPr>
            <a:picLocks noChangeAspect="1"/>
          </p:cNvPicPr>
          <p:nvPr/>
        </p:nvPicPr>
        <p:blipFill>
          <a:blip r:embed="rId3">
            <a:extLst/>
          </a:blip>
          <a:stretch>
            <a:fillRect/>
          </a:stretch>
        </p:blipFill>
        <p:spPr>
          <a:xfrm>
            <a:off x="10011238" y="6184015"/>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5"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26" name="Content Placeholder 10"/>
          <p:cNvSpPr txBox="1"/>
          <p:nvPr>
            <p:ph type="body" sz="half" idx="1"/>
          </p:nvPr>
        </p:nvSpPr>
        <p:spPr>
          <a:xfrm>
            <a:off x="838200" y="2204954"/>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33  Él le dijo: —Señor, estoy dispuesto a ir contigo no sólo a la cárcel, sino también a la muerte.</a:t>
            </a:r>
          </a:p>
          <a:p>
            <a:pPr marL="0" indent="0" defTabSz="850391">
              <a:spcBef>
                <a:spcPts val="900"/>
              </a:spcBef>
              <a:buSzTx/>
              <a:buNone/>
              <a:defRPr sz="24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34  Y él le dijo: —Pedro, te digo que el gallo no cantará hoy antes que tú niegues tres veces que me conoces.</a:t>
            </a:r>
          </a:p>
        </p:txBody>
      </p:sp>
      <p:sp>
        <p:nvSpPr>
          <p:cNvPr id="127"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33 Simón le dijo: —Señor, estoy dispuesto a ir contigo a la cárcel, y hasta a morir contigo.</a:t>
            </a:r>
          </a:p>
          <a:p>
            <a:pPr>
              <a:lnSpc>
                <a:spcPct val="90000"/>
              </a:lnSpc>
              <a:spcBef>
                <a:spcPts val="1000"/>
              </a:spcBef>
              <a:defRPr sz="23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34  Jesús le contestó: —Pedro, te digo que hoy mismo, antes que cante el gallo, tres veces negarás que me conoces.</a:t>
            </a:r>
          </a:p>
        </p:txBody>
      </p:sp>
      <p:sp>
        <p:nvSpPr>
          <p:cNvPr id="128"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 Lucas 22.33-34</a:t>
            </a:r>
          </a:p>
        </p:txBody>
      </p:sp>
      <p:pic>
        <p:nvPicPr>
          <p:cNvPr id="12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1"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2"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25  Estaba, pues, Pedro en pie, calentándose, y le preguntaron: —¿No eres tú de sus discípulos? Él negó y dijo: —¡No lo soy!</a:t>
            </a:r>
          </a:p>
          <a:p>
            <a:pPr marL="0" indent="0" defTabSz="850391">
              <a:spcBef>
                <a:spcPts val="900"/>
              </a:spcBef>
              <a:buSzTx/>
              <a:buNone/>
              <a:defRPr sz="24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26  Uno de los siervos del Sumo sacerdote, pariente de aquel a quien Pedro había cortado la oreja, le dijo: —¿No te vi yo en el huerto con él?</a:t>
            </a:r>
          </a:p>
        </p:txBody>
      </p:sp>
      <p:sp>
        <p:nvSpPr>
          <p:cNvPr id="133"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59536">
              <a:lnSpc>
                <a:spcPct val="90000"/>
              </a:lnSpc>
              <a:spcBef>
                <a:spcPts val="900"/>
              </a:spcBef>
              <a:defRPr sz="2256">
                <a:latin typeface="Cambria"/>
                <a:ea typeface="Cambria"/>
                <a:cs typeface="Cambria"/>
                <a:sym typeface="Cambria"/>
              </a:defRPr>
            </a:pPr>
            <a:r>
              <a:t>VP</a:t>
            </a:r>
          </a:p>
          <a:p>
            <a:pPr defTabSz="859536">
              <a:lnSpc>
                <a:spcPct val="90000"/>
              </a:lnSpc>
              <a:spcBef>
                <a:spcPts val="900"/>
              </a:spcBef>
              <a:defRPr sz="2256">
                <a:latin typeface="Cambria"/>
                <a:ea typeface="Cambria"/>
                <a:cs typeface="Cambria"/>
                <a:sym typeface="Cambria"/>
              </a:defRPr>
            </a:pPr>
          </a:p>
          <a:p>
            <a:pPr defTabSz="859536">
              <a:lnSpc>
                <a:spcPct val="90000"/>
              </a:lnSpc>
              <a:spcBef>
                <a:spcPts val="900"/>
              </a:spcBef>
              <a:defRPr sz="2256">
                <a:latin typeface="Cambria"/>
                <a:ea typeface="Cambria"/>
                <a:cs typeface="Cambria"/>
                <a:sym typeface="Cambria"/>
              </a:defRPr>
            </a:pPr>
            <a:r>
              <a:t>25  Entre tanto, Pedro seguía allí, calentándose junto al fuego. Le preguntaron: —¿No eres tú uno de los discípulos de ese hombre? Pedro lo negó, diciendo: —No, no lo soy.</a:t>
            </a:r>
          </a:p>
          <a:p>
            <a:pPr defTabSz="859536">
              <a:lnSpc>
                <a:spcPct val="90000"/>
              </a:lnSpc>
              <a:spcBef>
                <a:spcPts val="900"/>
              </a:spcBef>
              <a:defRPr sz="2256">
                <a:latin typeface="Cambria"/>
                <a:ea typeface="Cambria"/>
                <a:cs typeface="Cambria"/>
                <a:sym typeface="Cambria"/>
              </a:defRPr>
            </a:pPr>
          </a:p>
          <a:p>
            <a:pPr defTabSz="859536">
              <a:lnSpc>
                <a:spcPct val="90000"/>
              </a:lnSpc>
              <a:spcBef>
                <a:spcPts val="900"/>
              </a:spcBef>
              <a:defRPr sz="2256">
                <a:latin typeface="Cambria"/>
                <a:ea typeface="Cambria"/>
                <a:cs typeface="Cambria"/>
                <a:sym typeface="Cambria"/>
              </a:defRPr>
            </a:pPr>
            <a:r>
              <a:t>26  Luego le preguntó uno de los criados del sumo sacerdote, pariente del hombre a quien Pedro le había cortado la oreja: —¿No te vi con él en el huerto?</a:t>
            </a:r>
          </a:p>
        </p:txBody>
      </p:sp>
      <p:sp>
        <p:nvSpPr>
          <p:cNvPr id="134"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 Juan 18.25-26</a:t>
            </a:r>
          </a:p>
        </p:txBody>
      </p:sp>
      <p:pic>
        <p:nvPicPr>
          <p:cNvPr id="13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7"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8"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27  Negó Pedro otra vez, y en seguida cantó el gallo.</a:t>
            </a:r>
          </a:p>
        </p:txBody>
      </p:sp>
      <p:sp>
        <p:nvSpPr>
          <p:cNvPr id="139"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27  Pedro lo negó otra vez, y en ese mismo instante cantó el gallo.</a:t>
            </a:r>
          </a:p>
        </p:txBody>
      </p:sp>
      <p:sp>
        <p:nvSpPr>
          <p:cNvPr id="140"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 Juan 18.27</a:t>
            </a:r>
          </a:p>
        </p:txBody>
      </p:sp>
      <p:pic>
        <p:nvPicPr>
          <p:cNvPr id="14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