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 b="def" i="def"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 b="def" i="def"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 b="def" i="def"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0147" y="6404293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foto A34 V2- PPT size.jpg" descr="foto A34 V2- PPT size.jpg"/>
          <p:cNvPicPr>
            <a:picLocks noChangeAspect="1"/>
          </p:cNvPicPr>
          <p:nvPr/>
        </p:nvPicPr>
        <p:blipFill>
          <a:blip r:embed="rId2">
            <a:alphaModFix amt="33571"/>
            <a:extLst/>
          </a:blip>
          <a:stretch>
            <a:fillRect/>
          </a:stretch>
        </p:blipFill>
        <p:spPr>
          <a:xfrm>
            <a:off x="-18376" y="-1119646"/>
            <a:ext cx="12228752" cy="873133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1"/>
          <p:cNvSpPr txBox="1"/>
          <p:nvPr>
            <p:ph type="ctrTitle"/>
          </p:nvPr>
        </p:nvSpPr>
        <p:spPr>
          <a:xfrm>
            <a:off x="1524000" y="1122362"/>
            <a:ext cx="7472854" cy="1655761"/>
          </a:xfrm>
          <a:prstGeom prst="rect">
            <a:avLst/>
          </a:prstGeom>
        </p:spPr>
        <p:txBody>
          <a:bodyPr anchor="t"/>
          <a:lstStyle/>
          <a:p>
            <a:pPr algn="l" defTabSz="878096">
              <a:defRPr sz="3564">
                <a:solidFill>
                  <a:srgbClr val="6E76A1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>
                <a:solidFill>
                  <a:srgbClr val="5F2748"/>
                </a:solidFill>
              </a:rPr>
              <a:t>Lección 7</a:t>
            </a:r>
            <a:br/>
            <a:r>
              <a:rPr>
                <a:solidFill>
                  <a:srgbClr val="175C52"/>
                </a:solidFill>
              </a:rPr>
              <a:t>LA AUTORIDAD SUPREMA DE DIOS</a:t>
            </a:r>
            <a:br>
              <a:rPr>
                <a:solidFill>
                  <a:srgbClr val="C8334A"/>
                </a:solidFill>
              </a:rPr>
            </a:br>
            <a:r>
              <a:rPr sz="1782">
                <a:solidFill>
                  <a:srgbClr val="0D0D0D"/>
                </a:solidFill>
              </a:rPr>
              <a:t>Marcos 12.17; Romanos 13.1, 6-8;  1 Pedro 2.13-17</a:t>
            </a:r>
          </a:p>
        </p:txBody>
      </p:sp>
      <p:sp>
        <p:nvSpPr>
          <p:cNvPr id="96" name="Subtitle 2"/>
          <p:cNvSpPr txBox="1"/>
          <p:nvPr>
            <p:ph type="subTitle" sz="quarter" idx="1"/>
          </p:nvPr>
        </p:nvSpPr>
        <p:spPr>
          <a:xfrm>
            <a:off x="1524000" y="2778125"/>
            <a:ext cx="7472854" cy="165576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«Respondiendo Jesús, les dijo: Dad a César lo que es de César, y a Dios lo que es de Dios. Y se maravillaron de él».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Marcos 12.17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13476" y="5245611"/>
            <a:ext cx="5187125" cy="1361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17  Honrad a todos. Amad a los hermanos. Temed a Dios. Honrad al rey.</a:t>
            </a:r>
          </a:p>
        </p:txBody>
      </p:sp>
      <p:sp>
        <p:nvSpPr>
          <p:cNvPr id="14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17  Den a todos el debido respeto. Amen a los hermanos, reverencien a Dios, respeten al emperador.</a:t>
            </a:r>
          </a:p>
        </p:txBody>
      </p:sp>
      <p:sp>
        <p:nvSpPr>
          <p:cNvPr id="14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1 Pedro 2.17</a:t>
            </a:r>
          </a:p>
        </p:txBody>
      </p:sp>
      <p:pic>
        <p:nvPicPr>
          <p:cNvPr id="14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57  Pero gracias sean dadas a Dios, que nos da la victoria por medio de nuestro Señor Jesucristo.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58  Así que, hermanos míos amados, estad firmes y constantes, creciendo en la obra del Señor siempre, sabiendo que vuestro trabajo en el Señor no es en vano.</a:t>
            </a:r>
          </a:p>
        </p:txBody>
      </p:sp>
      <p:sp>
        <p:nvSpPr>
          <p:cNvPr id="151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96111">
              <a:lnSpc>
                <a:spcPct val="90000"/>
              </a:lnSpc>
              <a:spcBef>
                <a:spcPts val="900"/>
              </a:spcBef>
              <a:defRPr sz="196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196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57  ¡Pero gracias a Dios, que nos da la victoria por medio de nuestro Señor Jesucristo!</a:t>
            </a: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96111">
              <a:lnSpc>
                <a:spcPct val="90000"/>
              </a:lnSpc>
              <a:spcBef>
                <a:spcPts val="900"/>
              </a:spcBef>
              <a:defRPr sz="2254">
                <a:latin typeface="Cambria"/>
                <a:ea typeface="Cambria"/>
                <a:cs typeface="Cambria"/>
                <a:sym typeface="Cambria"/>
              </a:defRPr>
            </a:pPr>
            <a:r>
              <a:t>58  Por lo tanto, mis queridos hermanos, sigan firmes y constantes, trabajando siempre más y más en la obra del Señor; porque ustedes saben que no es en vano el trabajo que hacen en unión con el Señor.</a:t>
            </a:r>
          </a:p>
        </p:txBody>
      </p:sp>
      <p:sp>
        <p:nvSpPr>
          <p:cNvPr id="15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1 Corintios 15.57-58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1"/>
          <a:stretch>
            <a:fillRect/>
          </a:stretch>
        </p:blipFill>
        <p:spPr>
          <a:xfrm>
            <a:off x="18" y="1281"/>
            <a:ext cx="12191982" cy="589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Content Placeholder 7"/>
          <p:cNvSpPr txBox="1"/>
          <p:nvPr>
            <p:ph type="body" idx="1"/>
          </p:nvPr>
        </p:nvSpPr>
        <p:spPr>
          <a:xfrm>
            <a:off x="838200" y="2163750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0311" indent="-210311" defTabSz="841247">
              <a:spcBef>
                <a:spcPts val="900"/>
              </a:spcBef>
              <a:defRPr sz="2576">
                <a:latin typeface="Cambria"/>
                <a:ea typeface="Cambria"/>
                <a:cs typeface="Cambria"/>
                <a:sym typeface="Cambria"/>
              </a:defRPr>
            </a:pPr>
            <a:r>
              <a:t>Para la fe cristiana, la autoridad suprema de Dios es un asunto que no está en duda ni discusión.</a:t>
            </a:r>
          </a:p>
          <a:p>
            <a:pPr marL="210311" indent="-210311" defTabSz="841247">
              <a:spcBef>
                <a:spcPts val="900"/>
              </a:spcBef>
              <a:defRPr sz="2576">
                <a:latin typeface="Cambria"/>
                <a:ea typeface="Cambria"/>
                <a:cs typeface="Cambria"/>
                <a:sym typeface="Cambria"/>
              </a:defRPr>
            </a:pPr>
            <a:r>
              <a:t>Solo contemplar la hermosura y la inmensidad de la creación induce al creyente a adorar y a reverenciar en obediencia a Dios como creador.</a:t>
            </a:r>
          </a:p>
          <a:p>
            <a:pPr marL="210311" indent="-210311" defTabSz="841247">
              <a:spcBef>
                <a:spcPts val="900"/>
              </a:spcBef>
              <a:defRPr sz="2576">
                <a:latin typeface="Cambria"/>
                <a:ea typeface="Cambria"/>
                <a:cs typeface="Cambria"/>
                <a:sym typeface="Cambria"/>
              </a:defRPr>
            </a:pPr>
            <a:r>
              <a:t>El discurso y el trabajo de la Iglesia, en fiel cumplimiento con el propósito y la voluntad de Dios, siempre será un contraste con los falsos valores que generalmente se afirman en el mundo.</a:t>
            </a:r>
          </a:p>
          <a:p>
            <a:pPr marL="210311" indent="-210311" defTabSz="841247">
              <a:spcBef>
                <a:spcPts val="900"/>
              </a:spcBef>
              <a:defRPr sz="2576">
                <a:latin typeface="Cambria"/>
                <a:ea typeface="Cambria"/>
                <a:cs typeface="Cambria"/>
                <a:sym typeface="Cambria"/>
              </a:defRPr>
            </a:pPr>
            <a:r>
              <a:t>En cada persona existen unas dimensiones de carácter ético y moral que no pertenecen al César, sino a Dios. Por consiguiente, ninguna lealtad puede estar por encima de la lealtad a la autoridad suprema de Dios.</a:t>
            </a:r>
          </a:p>
        </p:txBody>
      </p:sp>
      <p:pic>
        <p:nvPicPr>
          <p:cNvPr id="15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Content Placeholder 7"/>
          <p:cNvSpPr txBox="1"/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Las personas creyentes nos vemos en la obligación moral de cumplir con nuestras responsabilidades tributarias, las cuales hacen posible el cumplimiento de los servicios sociales que se reciben del Estado.</a:t>
            </a:r>
          </a:p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La integridad moral del creyente no debería estar expuesta a ser cuestionada y la manera de manejar los asuntos económicos pone en relieve una importante forma en que se nos evalúa.</a:t>
            </a:r>
          </a:p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Con amar se cumple la Ley y es la única fuerza que nos hace vivir recíprocamente en hermandad con los demás.</a:t>
            </a:r>
          </a:p>
        </p:txBody>
      </p:sp>
      <p:pic>
        <p:nvPicPr>
          <p:cNvPr id="16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Content Placeholder 7"/>
          <p:cNvSpPr txBox="1"/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03454" indent="-203454" defTabSz="813816">
              <a:spcBef>
                <a:spcPts val="800"/>
              </a:spcBef>
              <a:defRPr sz="2492">
                <a:latin typeface="Cambria"/>
                <a:ea typeface="Cambria"/>
                <a:cs typeface="Cambria"/>
                <a:sym typeface="Cambria"/>
              </a:defRPr>
            </a:pPr>
            <a:r>
              <a:t>La libertad no es licencia para el libertinaje, sino para una conducta ejemplar como se espera que actúen las personas que han puesto su fe y su confianza en Dios.</a:t>
            </a:r>
          </a:p>
          <a:p>
            <a:pPr marL="203454" indent="-203454" defTabSz="813816">
              <a:spcBef>
                <a:spcPts val="800"/>
              </a:spcBef>
              <a:defRPr sz="2492">
                <a:latin typeface="Cambria"/>
                <a:ea typeface="Cambria"/>
                <a:cs typeface="Cambria"/>
                <a:sym typeface="Cambria"/>
              </a:defRPr>
            </a:pPr>
            <a:r>
              <a:t>La Iglesia no le puede crear espacios de participación a quienes toman el nombre de Dios en vano mediante componendas que atentan contra su imagen y su prestigio histórico.</a:t>
            </a:r>
          </a:p>
          <a:p>
            <a:pPr marL="203454" indent="-203454" defTabSz="813816">
              <a:spcBef>
                <a:spcPts val="800"/>
              </a:spcBef>
              <a:defRPr sz="2492">
                <a:latin typeface="Cambria"/>
                <a:ea typeface="Cambria"/>
                <a:cs typeface="Cambria"/>
                <a:sym typeface="Cambria"/>
              </a:defRPr>
            </a:pPr>
            <a:r>
              <a:t>La vida que ha sido marcada por la poderosa mano de Dios se somete en obediencia a su autoridad suprema y absoluta. Así pues, su presencia siempre estará presente en la vida de quienes expresan su lealtad mediante actos de amor y de misericordia hacia los sufridos y desamparados.</a:t>
            </a:r>
          </a:p>
        </p:txBody>
      </p:sp>
      <p:pic>
        <p:nvPicPr>
          <p:cNvPr id="16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49"/>
          <a:stretch>
            <a:fillRect/>
          </a:stretch>
        </p:blipFill>
        <p:spPr>
          <a:xfrm>
            <a:off x="18" y="1281"/>
            <a:ext cx="12191982" cy="5894422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Content Placeholder 4"/>
          <p:cNvSpPr txBox="1"/>
          <p:nvPr>
            <p:ph type="body" idx="1"/>
          </p:nvPr>
        </p:nvSpPr>
        <p:spPr>
          <a:xfrm>
            <a:off x="838200" y="2254249"/>
            <a:ext cx="10515600" cy="394335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</a:lstStyle>
          <a:p>
            <a:pPr/>
            <a:r>
              <a:t> Omnipotente Dios, ayúdanos a mantener la autenticidad de la fe en esta hora en que las lealtades se cuestionan y se ponen a prueba. Tú eres el Señor de la historia y de los tiempos, merecedor de todo el honor y toda la gloria. Ayúdanos a no claudicar ni rendir los principios y valores de tu reino, y que fueron validados durante todo el discurso y el ministerio de Jesús, por quien oramos, amén.</a:t>
            </a:r>
          </a:p>
        </p:txBody>
      </p:sp>
      <p:pic>
        <p:nvPicPr>
          <p:cNvPr id="16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263"/>
          <a:stretch>
            <a:fillRect/>
          </a:stretch>
        </p:blipFill>
        <p:spPr>
          <a:xfrm>
            <a:off x="0" y="-1"/>
            <a:ext cx="12192000" cy="5879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ontent Placeholder 7"/>
          <p:cNvSpPr txBox="1"/>
          <p:nvPr>
            <p:ph type="body" idx="1"/>
          </p:nvPr>
        </p:nvSpPr>
        <p:spPr>
          <a:xfrm>
            <a:off x="838200" y="2000250"/>
            <a:ext cx="10515600" cy="3929065"/>
          </a:xfrm>
          <a:prstGeom prst="rect">
            <a:avLst/>
          </a:prstGeom>
        </p:spPr>
        <p:txBody>
          <a:bodyPr anchor="ctr"/>
          <a:lstStyle/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Analizar en su contexto el significado del pasaje bíblico base para la presente lección y su aplicación práctica en el descargue de nuestras funciones y responsabilidades entre los creyentes que conformamos la iglesia hoy.</a:t>
            </a:r>
          </a:p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Explicar el concepto de la autoridad suprema de Dios y la conducta del creyente al encontrarse en la encrucijada de las lealtades conflictivas.</a:t>
            </a:r>
          </a:p>
          <a:p>
            <a:pPr marL="210311" indent="-210311" defTabSz="841247">
              <a:spcBef>
                <a:spcPts val="900"/>
              </a:spcBef>
              <a:defRPr sz="2668">
                <a:latin typeface="Cambria"/>
                <a:ea typeface="Cambria"/>
                <a:cs typeface="Cambria"/>
                <a:sym typeface="Cambria"/>
              </a:defRPr>
            </a:pPr>
            <a:r>
              <a:t>Enfatizar la importancia del cultivo de la ética y los valores cristianos cuando éstos se ven amenazados por decisiones y conductas que les son hostiles y contrarias.</a:t>
            </a:r>
          </a:p>
        </p:txBody>
      </p:sp>
      <p:pic>
        <p:nvPicPr>
          <p:cNvPr id="10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3" descr="Picture 13"/>
          <p:cNvPicPr>
            <a:picLocks noChangeAspect="1"/>
          </p:cNvPicPr>
          <p:nvPr/>
        </p:nvPicPr>
        <p:blipFill>
          <a:blip r:embed="rId2">
            <a:extLst/>
          </a:blip>
          <a:srcRect l="0" t="0" r="0" b="16105"/>
          <a:stretch>
            <a:fillRect/>
          </a:stretch>
        </p:blipFill>
        <p:spPr>
          <a:xfrm>
            <a:off x="0" y="-3"/>
            <a:ext cx="12192000" cy="5753496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15"/>
          <p:cNvSpPr txBox="1"/>
          <p:nvPr>
            <p:ph type="body" idx="1"/>
          </p:nvPr>
        </p:nvSpPr>
        <p:spPr>
          <a:xfrm>
            <a:off x="838200" y="2000250"/>
            <a:ext cx="10515600" cy="3943350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César: </a:t>
            </a:r>
            <a:r>
              <a:t>Título dado a los emperadores romanos a quienes se le estimaba como la autoridad suprema en el gobierno del imperio.</a:t>
            </a:r>
          </a:p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Tributo: </a:t>
            </a:r>
            <a:r>
              <a:t>Impuesto que se requiere al ciudadano para que el Es representado por Tiberio César, el emperador reinante en ese momento.  </a:t>
            </a:r>
          </a:p>
        </p:txBody>
      </p:sp>
      <p:pic>
        <p:nvPicPr>
          <p:cNvPr id="10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76"/>
          <a:stretch>
            <a:fillRect/>
          </a:stretch>
        </p:blipFill>
        <p:spPr>
          <a:xfrm>
            <a:off x="0" y="0"/>
            <a:ext cx="12192000" cy="589254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Content Placeholder 10"/>
          <p:cNvSpPr txBox="1"/>
          <p:nvPr>
            <p:ph type="body" sz="half" idx="1"/>
          </p:nvPr>
        </p:nvSpPr>
        <p:spPr>
          <a:xfrm>
            <a:off x="838200" y="1950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17  Respondiendo Jesús, les dijo: —Dad a César lo que es de César, y a Dios lo que es de Dios. Y se maravillaron de él.</a:t>
            </a:r>
          </a:p>
        </p:txBody>
      </p:sp>
      <p:sp>
        <p:nvSpPr>
          <p:cNvPr id="109" name="Content Placeholder 11"/>
          <p:cNvSpPr txBox="1"/>
          <p:nvPr/>
        </p:nvSpPr>
        <p:spPr>
          <a:xfrm>
            <a:off x="6217920" y="1950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17  Entonces Jesús les dijo: —Pues den al emperador lo que es del emperador, y a Dios lo que es de Dios. Y su respuesta los dejó admirados.</a:t>
            </a:r>
          </a:p>
        </p:txBody>
      </p:sp>
      <p:sp>
        <p:nvSpPr>
          <p:cNvPr id="110" name="TextBox 1"/>
          <p:cNvSpPr txBox="1"/>
          <p:nvPr/>
        </p:nvSpPr>
        <p:spPr>
          <a:xfrm>
            <a:off x="5049958" y="1153930"/>
            <a:ext cx="3414127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Marcos 12.17</a:t>
            </a:r>
          </a:p>
        </p:txBody>
      </p:sp>
      <p:pic>
        <p:nvPicPr>
          <p:cNvPr id="11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834"/>
          <a:stretch>
            <a:fillRect/>
          </a:stretch>
        </p:blipFill>
        <p:spPr>
          <a:xfrm>
            <a:off x="0" y="73572"/>
            <a:ext cx="12192000" cy="5909134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  Sométase toda persona a las autoridades superiores, porque no hay autoridad que no provenga de Dios, y las que hay, por Dios han sido establecidas.</a:t>
            </a:r>
          </a:p>
        </p:txBody>
      </p:sp>
      <p:sp>
        <p:nvSpPr>
          <p:cNvPr id="11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  Todos deben someterse a las personas que ejercen la autoridad. Porque no hay autoridad que no venga de Dios, y las que existen, fueron puestas por él.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Romanos 13.1</a:t>
            </a:r>
          </a:p>
        </p:txBody>
      </p:sp>
      <p:pic>
        <p:nvPicPr>
          <p:cNvPr id="11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4084"/>
          <a:stretch>
            <a:fillRect/>
          </a:stretch>
        </p:blipFill>
        <p:spPr>
          <a:xfrm>
            <a:off x="0" y="73572"/>
            <a:ext cx="12192000" cy="589198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6  pues por esto pagáis también los tributos, porque las autoridades están al servicio de Dios, dedicadas continuamente a este oficio. 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7  Pagad a todos lo que debéis: al que tributo, tributo; al que impuesto, impuesto; al que respeto, respeto; al que honra, honra.</a:t>
            </a:r>
          </a:p>
        </p:txBody>
      </p:sp>
      <p:sp>
        <p:nvSpPr>
          <p:cNvPr id="121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 defTabSz="832104">
              <a:lnSpc>
                <a:spcPct val="90000"/>
              </a:lnSpc>
              <a:spcBef>
                <a:spcPts val="900"/>
              </a:spcBef>
              <a:defRPr sz="2184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18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184">
                <a:latin typeface="Cambria"/>
                <a:ea typeface="Cambria"/>
                <a:cs typeface="Cambria"/>
                <a:sym typeface="Cambria"/>
              </a:defRPr>
            </a:pPr>
            <a:r>
              <a:t>6  También por esta razón ustedes pagan impuestos; porque las autoridades están al servicio de Dios, y a eso se dedican.</a:t>
            </a: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184">
                <a:latin typeface="Cambria"/>
                <a:ea typeface="Cambria"/>
                <a:cs typeface="Cambria"/>
                <a:sym typeface="Cambria"/>
              </a:defRPr>
            </a:pPr>
          </a:p>
          <a:p>
            <a:pPr defTabSz="832104">
              <a:lnSpc>
                <a:spcPct val="90000"/>
              </a:lnSpc>
              <a:spcBef>
                <a:spcPts val="900"/>
              </a:spcBef>
              <a:defRPr sz="2184">
                <a:latin typeface="Cambria"/>
                <a:ea typeface="Cambria"/>
                <a:cs typeface="Cambria"/>
                <a:sym typeface="Cambria"/>
              </a:defRPr>
            </a:pPr>
            <a:r>
              <a:t>7  Denle a cada uno lo que le corresponde. Al que deban pagar contribuciones, páguenle las contribuciones; al que deban pagar impuestos, páguenle los impuestos; al que deban respeto, respétenlo; al que deban estimación, estímenlo.</a:t>
            </a:r>
          </a:p>
        </p:txBody>
      </p:sp>
      <p:sp>
        <p:nvSpPr>
          <p:cNvPr id="12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Romanos 13.6-7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184015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8  No debáis a nadie nada, sino el amaros unos a otros, pues el que ama al prójimo ha cumplido la Ley,</a:t>
            </a:r>
          </a:p>
        </p:txBody>
      </p:sp>
      <p:sp>
        <p:nvSpPr>
          <p:cNvPr id="127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8  No tengan deudas con nadie, aparte de la deuda de amor que tienen unos con otros; pues el que ama a su prójimo ya ha cumplido todo lo que la ley ordena.</a:t>
            </a:r>
          </a:p>
        </p:txBody>
      </p:sp>
      <p:sp>
        <p:nvSpPr>
          <p:cNvPr id="128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Romanos 13.8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13  Por causa del Señor someteos a toda institución humana, ya sea al rey, como a superior, 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14  ya a los gobernadores, como por él enviados para castigo de los malhechores y alabanza de los que hacen bien. </a:t>
            </a:r>
          </a:p>
        </p:txBody>
      </p:sp>
      <p:sp>
        <p:nvSpPr>
          <p:cNvPr id="133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13  Por causa del Señor, sométanse a toda autoridad humana: tanto al emperador, porque ocupa el cargo más alto, 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14  como a los gobernantes que él envía para castigar a los malhechores y honrar a los que hacen el bien. </a:t>
            </a:r>
          </a:p>
        </p:txBody>
      </p:sp>
      <p:sp>
        <p:nvSpPr>
          <p:cNvPr id="134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1 Pedro 2.13-14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rcRect l="0" t="0" r="0"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Content Placeholder 10"/>
          <p:cNvSpPr txBox="1"/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15  Ésta es la voluntad de Dios: que haciendo bien, hagáis callar la ignorancia de los hombres insensatos. 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16  Actuad como personas libres, pero no como los que tienen la libertad como pretexto para hacer lo malo, sino como siervos de Dios. </a:t>
            </a:r>
          </a:p>
        </p:txBody>
      </p:sp>
      <p:sp>
        <p:nvSpPr>
          <p:cNvPr id="139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15  Porque Dios quiere que ustedes hagan el bien, para que los ignorantes y los tontos no tengan nada que decir en contra de ustedes.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16  Pórtense como personas libres, aunque sin usar su libertad como un pretexto para hacer lo malo. Pórtense más bien como siervos de Dios. </a:t>
            </a:r>
          </a:p>
        </p:txBody>
      </p:sp>
      <p:sp>
        <p:nvSpPr>
          <p:cNvPr id="140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pPr/>
            <a:r>
              <a:t>1 Pedro 2.15-16</a:t>
            </a:r>
          </a:p>
        </p:txBody>
      </p:sp>
      <p:pic>
        <p:nvPicPr>
          <p:cNvPr id="141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