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1" y="864617"/>
            <a:ext cx="12192001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16008">
              <a:defRPr sz="3312">
                <a:solidFill>
                  <a:srgbClr val="6E76A1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solidFill>
                  <a:srgbClr val="BE5070"/>
                </a:solidFill>
              </a:rPr>
              <a:t>Lección 11</a:t>
            </a:r>
            <a:br/>
            <a:r>
              <a:rPr>
                <a:solidFill>
                  <a:srgbClr val="5C919F"/>
                </a:solidFill>
              </a:rPr>
              <a:t>EL TRABAJO ES UN DEBER CRISTIANO</a:t>
            </a:r>
            <a:br>
              <a:rPr>
                <a:solidFill>
                  <a:srgbClr val="5C919F"/>
                </a:solidFill>
              </a:rPr>
            </a:br>
            <a:r>
              <a:rPr sz="1656">
                <a:solidFill>
                  <a:srgbClr val="0D0D0D"/>
                </a:solidFill>
              </a:rPr>
              <a:t>Hechos 20.33-35; 2 Tesalonicenses 3.6-12</a:t>
            </a: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778125"/>
            <a:ext cx="7472854" cy="1655761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«En todo os he enseñado que, trabajando así, se debe ayudar a los necesitados, y recordar las palabras del Señor Jesús, que dijo: “Más bienaventurado es dar que recibir”».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Hechos 20.35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9667" y="4201821"/>
            <a:ext cx="4202802" cy="1655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1"/>
            <a:ext cx="12192000" cy="5879798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50"/>
            <a:ext cx="10515600" cy="3929065"/>
          </a:xfrm>
          <a:prstGeom prst="rect">
            <a:avLst/>
          </a:prstGeom>
        </p:spPr>
        <p:txBody>
          <a:bodyPr anchor="ctr"/>
          <a:lstStyle/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Definir y analizar el término trabajo desde la perspectiva bíblica y teológica, y su rol histórico en la sociedad. 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Identificar e interpretar la problemática interna existente en la comunidad de fe de Tesalónica y sus consecuencias en la congregación.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t>Analizar la situación de la actividad laboral en nuestro contexto, sus retos y desafíos, y su manejo desde el punto de vista de la iglesia y la sociedad.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3"/>
            <a:ext cx="12192000" cy="5753496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 marL="203454" indent="-203454" defTabSz="813816">
              <a:spcBef>
                <a:spcPts val="800"/>
              </a:spcBef>
              <a:defRPr sz="2581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Codicia:</a:t>
            </a:r>
            <a:r>
              <a:t> «Forma grosera en que se manifiesta el egoísmo. Se le </a:t>
            </a:r>
            <a:r>
              <a:t>vincula al deseo excesivo por la búsqueda de riquezas, estatus y poder». Para Tomás de Aquino, «es la negación de las cosas eternas por el bien de las cosas mundanas». </a:t>
            </a:r>
          </a:p>
          <a:p>
            <a:pPr marL="203454" indent="-203454" defTabSz="813816">
              <a:spcBef>
                <a:spcPts val="800"/>
              </a:spcBef>
              <a:defRPr sz="2581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Comer de balde: </a:t>
            </a:r>
            <a:r>
              <a:t>Puede significar comer gratis o a costa del trabajo y el esfuerzo de los demás. En el contexto del discurso de Pablo, se refiere a suplirse sus necesidades básicas a base de su propio esfuerzo y trabajo.</a:t>
            </a:r>
          </a:p>
          <a:p>
            <a:pPr marL="203454" indent="-203454" defTabSz="813816">
              <a:spcBef>
                <a:spcPts val="800"/>
              </a:spcBef>
              <a:defRPr sz="2581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Entrometiéndose en lo ajeno: </a:t>
            </a:r>
            <a:r>
              <a:t>En el contexto de la lección se refiere a quienes no se ocupan de sus propios asuntos, pero sí de los ajenos.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33  Ni plata ni oro ni vestido de nadie he codiciado. 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34  Antes bien vosotros sabéis que para lo que me ha sido necesario a mí y a los que están conmigo, estas manos me han servido. 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33  No he querido para mí mismo ni el dinero ni la ropa de nadie; 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34  al contrario, bien saben ustedes que trabajé con mis propias manos para conseguir lo necesario para mí y para los que estaban conmigo. 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30"/>
            <a:ext cx="3414127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20.33-34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834"/>
          <a:stretch>
            <a:fillRect/>
          </a:stretch>
        </p:blipFill>
        <p:spPr>
          <a:xfrm>
            <a:off x="0" y="73572"/>
            <a:ext cx="12192000" cy="5909134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1950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35  En todo os he enseñado que, trabajando así, se debe ayudar a los necesitados, y recordar las palabras del Señor Jesús, que dijo: “Más bienaventurado es dar que recibir.”»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19382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35  Siempre les he enseñado que así se debe trabajar y ayudar a los que están en necesidad, recordando aquellas palabras del Señor Jesús: “Hay más dicha en dar que en recibir”».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Hechos 20.35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84"/>
          <a:stretch>
            <a:fillRect/>
          </a:stretch>
        </p:blipFill>
        <p:spPr>
          <a:xfrm>
            <a:off x="0" y="73572"/>
            <a:ext cx="12192000" cy="589198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2065253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6  Pero os ordenamos, hermanos, en el nombre de nuestro Señor Jesucristo, que os apartéis de todo hermano que ande desordenadamente y no según la enseñanza que recibisteis de nosotros. </a:t>
            </a: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9536">
              <a:spcBef>
                <a:spcPts val="900"/>
              </a:spcBef>
              <a:buSzTx/>
              <a:buNone/>
              <a:defRPr sz="2256">
                <a:latin typeface="Cambria"/>
                <a:ea typeface="Cambria"/>
                <a:cs typeface="Cambria"/>
                <a:sym typeface="Cambria"/>
              </a:defRPr>
            </a:pPr>
            <a:r>
              <a:t>7  Vosotros mismos sabéis de qué manera debéis imitarnos, pues nosotros no anduvimos desordenadamente entre vosotros 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20652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13816">
              <a:lnSpc>
                <a:spcPct val="90000"/>
              </a:lnSpc>
              <a:spcBef>
                <a:spcPts val="800"/>
              </a:spcBef>
              <a:defRPr sz="2136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136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136">
                <a:latin typeface="Cambria"/>
                <a:ea typeface="Cambria"/>
                <a:cs typeface="Cambria"/>
                <a:sym typeface="Cambria"/>
              </a:defRPr>
            </a:pPr>
            <a:r>
              <a:t>6  Hermanos, les ordenamos en el nombre de nuestro Señor Jesucristo, que se aparten de cualquier hermano que lleve una conducta indisciplinada y que no siga las tradiciones que recibieron de nosotros. 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136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136">
                <a:latin typeface="Cambria"/>
                <a:ea typeface="Cambria"/>
                <a:cs typeface="Cambria"/>
                <a:sym typeface="Cambria"/>
              </a:defRPr>
            </a:pPr>
            <a:r>
              <a:t>7  Pues ustedes saben cómo deben vivir para seguir nuestro ejemplo: nosotros no llevamos entre ustedes una conducta indisciplinada, 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0488" y="1232828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2 Tesalonicenses 3.6-7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8  ni comimos de balde el pan de nadie. Al contrario, trabajamos con afán y fatiga día y noche, para no ser gravosos a ninguno de vosotros;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9  no porque no tuviéramos derecho, sino por daros nosotros mismos un ejemplo que podéis imitar. 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8  ni hemos comido el pan de nadie sin pagarlo. Al contrario, trabajamos y luchamos día y noche para no serle una carga a ninguno de ustedes. 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9  Y ciertamente teníamos el derecho de pedirles a ustedes que nos ayudaran, pero trabajamos para darles el ejemplo que ustedes deben seguir. 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2 Tesalonicenses 3.8-9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10  Y cuando estábamos con vosotros os ordenábamos esto: que si alguno no quiere trabajar, tampoco coma. 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11  Ahora oímos que algunos de entre vosotros andan desordenadamente, no trabajando en nada, sino entrometiéndose en lo ajeno. 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10  Cuando estuvimos con ustedes, les dimos esta regla: El que no quiera trabajar, que tampoco coma. 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11  Pero hemos sabido que algunos de ustedes llevan una conducta indisciplinada, muy ocupados en no hacer nada.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2 Tesalonicenses 3.10-11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12  A los tales mandamos y exhortamos por nuestro Señor Jesucristo que, trabajando sosegadamente, coman su propio pan.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12  A tales personas les mandamos y encargamos, por la autoridad del Señor Jesucristo, que trabajen tranquilamente para ganarse la vida.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2 Tesalonicenses 3.12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8" y="1281"/>
            <a:ext cx="12191982" cy="589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7"/>
          <p:cNvSpPr txBox="1"/>
          <p:nvPr>
            <p:ph type="body" idx="1"/>
          </p:nvPr>
        </p:nvSpPr>
        <p:spPr>
          <a:xfrm>
            <a:off x="838200" y="2163750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210311" indent="-210311" defTabSz="841247">
              <a:spcBef>
                <a:spcPts val="900"/>
              </a:spcBef>
              <a:defRPr sz="2576">
                <a:latin typeface="Cambria"/>
                <a:ea typeface="Cambria"/>
                <a:cs typeface="Cambria"/>
                <a:sym typeface="Cambria"/>
              </a:defRPr>
            </a:pPr>
            <a:r>
              <a:t>El recurso humano es el eje central de cualquier sociedad. Nada debe superar en importancia en una nación el valor de su gente.</a:t>
            </a:r>
          </a:p>
          <a:p>
            <a:pPr marL="210311" indent="-210311" defTabSz="841247">
              <a:spcBef>
                <a:spcPts val="900"/>
              </a:spcBef>
              <a:defRPr sz="2576">
                <a:latin typeface="Cambria"/>
                <a:ea typeface="Cambria"/>
                <a:cs typeface="Cambria"/>
                <a:sym typeface="Cambria"/>
              </a:defRPr>
            </a:pPr>
            <a:r>
              <a:t>Todo cuanto ocurre en una sociedad próspera y organizada debe ser en función de alcanzar el pleno desarrollo físico, ético, moral y espiritual de sus habitantes.</a:t>
            </a:r>
          </a:p>
          <a:p>
            <a:pPr marL="210311" indent="-210311" defTabSz="841247">
              <a:spcBef>
                <a:spcPts val="900"/>
              </a:spcBef>
              <a:defRPr sz="2576">
                <a:latin typeface="Cambria"/>
                <a:ea typeface="Cambria"/>
                <a:cs typeface="Cambria"/>
                <a:sym typeface="Cambria"/>
              </a:defRPr>
            </a:pPr>
            <a:r>
              <a:t>Cuando los celos, la crítica destructiva y el falso testimonio ocupan espacio en la comunidad de fe, se ensombrece su testimonio y se pone en peligro la unidad de los fieles como cuerpo de Cristo.</a:t>
            </a:r>
          </a:p>
          <a:p>
            <a:pPr marL="210311" indent="-210311" defTabSz="841247">
              <a:spcBef>
                <a:spcPts val="900"/>
              </a:spcBef>
              <a:defRPr sz="2576">
                <a:latin typeface="Cambria"/>
                <a:ea typeface="Cambria"/>
                <a:cs typeface="Cambria"/>
                <a:sym typeface="Cambria"/>
              </a:defRPr>
            </a:pPr>
            <a:r>
              <a:t>El lugar más seguro para guardar y asegurar nuestra integridad y testimonio es en la mente y la conciencia de la gente.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576"/>
          <a:stretch>
            <a:fillRect/>
          </a:stretch>
        </p:blipFill>
        <p:spPr>
          <a:xfrm>
            <a:off x="18" y="1282"/>
            <a:ext cx="12191982" cy="592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Content Placeholder 7"/>
          <p:cNvSpPr txBox="1"/>
          <p:nvPr>
            <p:ph type="body" idx="1"/>
          </p:nvPr>
        </p:nvSpPr>
        <p:spPr>
          <a:xfrm>
            <a:off x="838200" y="2176211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192023" indent="-192023" defTabSz="768095">
              <a:spcBef>
                <a:spcPts val="800"/>
              </a:spcBef>
              <a:defRPr sz="2351">
                <a:latin typeface="Cambria"/>
                <a:ea typeface="Cambria"/>
                <a:cs typeface="Cambria"/>
                <a:sym typeface="Cambria"/>
              </a:defRPr>
            </a:pPr>
            <a:r>
              <a:t>Una interpretación errónea de cualquier texto bíblico o mensaje puede inducir a decisiones y actuaciones nocivas que irían en detrimento del buen funcionamiento de la iglesia.</a:t>
            </a:r>
          </a:p>
          <a:p>
            <a:pPr marL="192023" indent="-192023" defTabSz="768095">
              <a:spcBef>
                <a:spcPts val="800"/>
              </a:spcBef>
              <a:defRPr sz="2351">
                <a:latin typeface="Cambria"/>
                <a:ea typeface="Cambria"/>
                <a:cs typeface="Cambria"/>
                <a:sym typeface="Cambria"/>
              </a:defRPr>
            </a:pPr>
            <a:r>
              <a:t>No se puede ser buen seguidor de Jesucristo sin cumplir con nuestros deberes sociales y familiares.</a:t>
            </a:r>
          </a:p>
          <a:p>
            <a:pPr marL="192023" indent="-192023" defTabSz="768095">
              <a:spcBef>
                <a:spcPts val="800"/>
              </a:spcBef>
              <a:defRPr sz="2351">
                <a:latin typeface="Cambria"/>
                <a:ea typeface="Cambria"/>
                <a:cs typeface="Cambria"/>
                <a:sym typeface="Cambria"/>
              </a:defRPr>
            </a:pPr>
            <a:r>
              <a:t>Los bienes y servicios que producimos hacen posible el funcionamiento normal y efectivo de la sociedad en general, siempre y cuando su distribución sea justa y equitativa.</a:t>
            </a:r>
          </a:p>
          <a:p>
            <a:pPr marL="192023" indent="-192023" defTabSz="768095">
              <a:spcBef>
                <a:spcPts val="800"/>
              </a:spcBef>
              <a:defRPr sz="2351">
                <a:latin typeface="Cambria"/>
                <a:ea typeface="Cambria"/>
                <a:cs typeface="Cambria"/>
                <a:sym typeface="Cambria"/>
              </a:defRPr>
            </a:pPr>
            <a:r>
              <a:t>El trabajo y la ayuda social, tanto del Estado como de la Iglesia, siempre debe estar orientado hacia los débiles, los enfermos y los impedidos por la razón que sea.</a:t>
            </a:r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8" y="1281"/>
            <a:ext cx="12191982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Content Placeholder 4"/>
          <p:cNvSpPr txBox="1"/>
          <p:nvPr>
            <p:ph type="body" idx="1"/>
          </p:nvPr>
        </p:nvSpPr>
        <p:spPr>
          <a:xfrm>
            <a:off x="838200" y="22669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Señor y Padre nuestro, gracias te damos por nuestro País, porque aún en medio de los múltiples problemas que enfrentamos tenemos la fe y esperanza de poderlos superar con tu ayuda y presencia. Bendícenos como sociedad y como pueblo tuyo en la búsqueda e implantación de métodos conducentes a mejorar las condiciones de vida de nuestra gente. Que seamos prácticos en impartir la justicia y los métodos de gracia, siguiendo el ejemplo de Jesús en cuyo nombre oramos, amén.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