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ptos"/>
      </a:defRPr>
    </a:lvl1pPr>
    <a:lvl2pPr indent="228600" latinLnBrk="0">
      <a:defRPr sz="1200">
        <a:latin typeface="+mj-lt"/>
        <a:ea typeface="+mj-ea"/>
        <a:cs typeface="+mj-cs"/>
        <a:sym typeface="Aptos"/>
      </a:defRPr>
    </a:lvl2pPr>
    <a:lvl3pPr indent="457200" latinLnBrk="0">
      <a:defRPr sz="1200">
        <a:latin typeface="+mj-lt"/>
        <a:ea typeface="+mj-ea"/>
        <a:cs typeface="+mj-cs"/>
        <a:sym typeface="Aptos"/>
      </a:defRPr>
    </a:lvl3pPr>
    <a:lvl4pPr indent="685800" latinLnBrk="0">
      <a:defRPr sz="1200">
        <a:latin typeface="+mj-lt"/>
        <a:ea typeface="+mj-ea"/>
        <a:cs typeface="+mj-cs"/>
        <a:sym typeface="Aptos"/>
      </a:defRPr>
    </a:lvl4pPr>
    <a:lvl5pPr indent="914400" latinLnBrk="0">
      <a:defRPr sz="1200">
        <a:latin typeface="+mj-lt"/>
        <a:ea typeface="+mj-ea"/>
        <a:cs typeface="+mj-cs"/>
        <a:sym typeface="Aptos"/>
      </a:defRPr>
    </a:lvl5pPr>
    <a:lvl6pPr indent="1143000" latinLnBrk="0">
      <a:defRPr sz="1200">
        <a:latin typeface="+mj-lt"/>
        <a:ea typeface="+mj-ea"/>
        <a:cs typeface="+mj-cs"/>
        <a:sym typeface="Aptos"/>
      </a:defRPr>
    </a:lvl6pPr>
    <a:lvl7pPr indent="1371600" latinLnBrk="0">
      <a:defRPr sz="1200">
        <a:latin typeface="+mj-lt"/>
        <a:ea typeface="+mj-ea"/>
        <a:cs typeface="+mj-cs"/>
        <a:sym typeface="Aptos"/>
      </a:defRPr>
    </a:lvl7pPr>
    <a:lvl8pPr indent="1600200" latinLnBrk="0">
      <a:defRPr sz="1200">
        <a:latin typeface="+mj-lt"/>
        <a:ea typeface="+mj-ea"/>
        <a:cs typeface="+mj-cs"/>
        <a:sym typeface="Aptos"/>
      </a:defRPr>
    </a:lvl8pPr>
    <a:lvl9pPr indent="18288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9"/>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4"/>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2"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757575"/>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oto portada 26-27 small.png" descr="foto portada 26-27 small.png"/>
          <p:cNvPicPr>
            <a:picLocks noChangeAspect="1"/>
          </p:cNvPicPr>
          <p:nvPr/>
        </p:nvPicPr>
        <p:blipFill>
          <a:blip r:embed="rId2">
            <a:alphaModFix amt="51603"/>
            <a:extLst/>
          </a:blip>
          <a:srcRect l="0" t="3587" r="0" b="0"/>
          <a:stretch>
            <a:fillRect/>
          </a:stretch>
        </p:blipFill>
        <p:spPr>
          <a:xfrm>
            <a:off x="-1" y="864617"/>
            <a:ext cx="12192001" cy="6586530"/>
          </a:xfrm>
          <a:prstGeom prst="rect">
            <a:avLst/>
          </a:prstGeom>
          <a:ln w="12700">
            <a:miter lim="400000"/>
          </a:ln>
        </p:spPr>
      </p:pic>
      <p:sp>
        <p:nvSpPr>
          <p:cNvPr id="95" name="Title 1"/>
          <p:cNvSpPr txBox="1"/>
          <p:nvPr>
            <p:ph type="ctrTitle"/>
          </p:nvPr>
        </p:nvSpPr>
        <p:spPr>
          <a:xfrm>
            <a:off x="1524000" y="1122362"/>
            <a:ext cx="7472854" cy="1655761"/>
          </a:xfrm>
          <a:prstGeom prst="rect">
            <a:avLst/>
          </a:prstGeom>
        </p:spPr>
        <p:txBody>
          <a:bodyPr anchor="t"/>
          <a:lstStyle/>
          <a:p>
            <a:pPr algn="l" defTabSz="886966">
              <a:defRPr sz="3600">
                <a:solidFill>
                  <a:srgbClr val="6E76A1"/>
                </a:solidFill>
                <a:latin typeface="Futura Bold"/>
                <a:ea typeface="Futura Bold"/>
                <a:cs typeface="Futura Bold"/>
                <a:sym typeface="Futura Bold"/>
              </a:defRPr>
            </a:pPr>
            <a:r>
              <a:rPr>
                <a:solidFill>
                  <a:srgbClr val="BE5070"/>
                </a:solidFill>
              </a:rPr>
              <a:t>Lección 2</a:t>
            </a:r>
            <a:br/>
            <a:r>
              <a:rPr>
                <a:solidFill>
                  <a:srgbClr val="5C919F"/>
                </a:solidFill>
              </a:rPr>
              <a:t>RECUERDA LAS OBRAS DE DIOS</a:t>
            </a:r>
            <a:br>
              <a:rPr>
                <a:solidFill>
                  <a:srgbClr val="5C919F"/>
                </a:solidFill>
              </a:rPr>
            </a:br>
            <a:r>
              <a:rPr sz="1800">
                <a:solidFill>
                  <a:srgbClr val="0D0D0D"/>
                </a:solidFill>
              </a:rPr>
              <a:t>Josué 4.14-24</a:t>
            </a:r>
            <a:endParaRPr sz="1800">
              <a:solidFill>
                <a:srgbClr val="0D0D0D"/>
              </a:solidFill>
            </a:endParaRPr>
          </a:p>
        </p:txBody>
      </p:sp>
      <p:sp>
        <p:nvSpPr>
          <p:cNvPr id="96" name="Subtitle 2"/>
          <p:cNvSpPr txBox="1"/>
          <p:nvPr>
            <p:ph type="subTitle" sz="quarter" idx="1"/>
          </p:nvPr>
        </p:nvSpPr>
        <p:spPr>
          <a:xfrm>
            <a:off x="1524000" y="2778125"/>
            <a:ext cx="7472854" cy="1655761"/>
          </a:xfrm>
          <a:prstGeom prst="rect">
            <a:avLst/>
          </a:prstGeom>
        </p:spPr>
        <p:txBody>
          <a:bodyPr/>
          <a:lstStyle/>
          <a:p>
            <a:pPr algn="l">
              <a:lnSpc>
                <a:spcPct val="100000"/>
              </a:lnSpc>
              <a:spcBef>
                <a:spcPts val="0"/>
              </a:spcBef>
              <a:defRPr sz="2000">
                <a:latin typeface="Cambria"/>
                <a:ea typeface="Cambria"/>
                <a:cs typeface="Cambria"/>
                <a:sym typeface="Cambria"/>
              </a:defRPr>
            </a:pPr>
            <a:r>
              <a:t>«Cuando el día de mañana os pregunten vuestros hijos: «¿Qué significan estas piedras?», diréis a vuestros hijos: «Israel pasó en seco por este Jordán».</a:t>
            </a:r>
          </a:p>
          <a:p>
            <a:pPr algn="r">
              <a:lnSpc>
                <a:spcPct val="100000"/>
              </a:lnSpc>
              <a:spcBef>
                <a:spcPts val="0"/>
              </a:spcBef>
              <a:defRPr sz="2000">
                <a:latin typeface="Cambria"/>
                <a:ea typeface="Cambria"/>
                <a:cs typeface="Cambria"/>
                <a:sym typeface="Cambria"/>
              </a:defRPr>
            </a:pPr>
            <a:r>
              <a:t> Josué 4.21b-22</a:t>
            </a:r>
          </a:p>
        </p:txBody>
      </p:sp>
      <p:pic>
        <p:nvPicPr>
          <p:cNvPr id="97" name="Image" descr="Image"/>
          <p:cNvPicPr>
            <a:picLocks noChangeAspect="1"/>
          </p:cNvPicPr>
          <p:nvPr/>
        </p:nvPicPr>
        <p:blipFill>
          <a:blip r:embed="rId3">
            <a:extLst/>
          </a:blip>
          <a:stretch>
            <a:fillRect/>
          </a:stretch>
        </p:blipFill>
        <p:spPr>
          <a:xfrm>
            <a:off x="1412040" y="4097584"/>
            <a:ext cx="4825417" cy="190105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Picture 5" descr="Picture 5"/>
          <p:cNvPicPr>
            <a:picLocks noChangeAspect="1"/>
          </p:cNvPicPr>
          <p:nvPr/>
        </p:nvPicPr>
        <p:blipFill>
          <a:blip r:embed="rId2">
            <a:extLst/>
          </a:blip>
          <a:srcRect l="0" t="0" r="0" b="14263"/>
          <a:stretch>
            <a:fillRect/>
          </a:stretch>
        </p:blipFill>
        <p:spPr>
          <a:xfrm>
            <a:off x="0" y="-1"/>
            <a:ext cx="12192000" cy="5879798"/>
          </a:xfrm>
          <a:prstGeom prst="rect">
            <a:avLst/>
          </a:prstGeom>
          <a:ln w="12700">
            <a:miter lim="400000"/>
          </a:ln>
        </p:spPr>
      </p:pic>
      <p:sp>
        <p:nvSpPr>
          <p:cNvPr id="100" name="Content Placeholder 7"/>
          <p:cNvSpPr txBox="1"/>
          <p:nvPr>
            <p:ph type="body" idx="1"/>
          </p:nvPr>
        </p:nvSpPr>
        <p:spPr>
          <a:xfrm>
            <a:off x="838200" y="2000250"/>
            <a:ext cx="10515600" cy="3929065"/>
          </a:xfrm>
          <a:prstGeom prst="rect">
            <a:avLst/>
          </a:prstGeom>
        </p:spPr>
        <p:txBody>
          <a:bodyPr anchor="ctr"/>
          <a:lstStyle/>
          <a:p>
            <a:pPr>
              <a:defRPr sz="2900">
                <a:latin typeface="Cambria"/>
                <a:ea typeface="Cambria"/>
                <a:cs typeface="Cambria"/>
                <a:sym typeface="Cambria"/>
              </a:defRPr>
            </a:pPr>
            <a:r>
              <a:t>Reflexionar sobre la manera en que durante el desarrollo de nuestro proyecto de vida personal y colectivo hemos tenido que sobrepasar obstáculos que han desafiado nuestra fe.</a:t>
            </a:r>
          </a:p>
          <a:p>
            <a:pPr>
              <a:defRPr sz="2900">
                <a:latin typeface="Cambria"/>
                <a:ea typeface="Cambria"/>
                <a:cs typeface="Cambria"/>
                <a:sym typeface="Cambria"/>
              </a:defRPr>
            </a:pPr>
            <a:r>
              <a:t>Afirmar cómo la voz y el consejo de Dios ha inspirado a personas cuyo liderato ha sido una brújula moral y espiritual para adelantar las aspiraciones del pueblo.</a:t>
            </a:r>
          </a:p>
          <a:p>
            <a:pPr>
              <a:defRPr sz="2900">
                <a:latin typeface="Cambria"/>
                <a:ea typeface="Cambria"/>
                <a:cs typeface="Cambria"/>
                <a:sym typeface="Cambria"/>
              </a:defRPr>
            </a:pPr>
            <a:r>
              <a:t>Considerar la importancia de entender e interpretar a futuras generaciones la manera en que las grandes intervenciones de Dios han sostenido nuestra vida personal y colectiva.</a:t>
            </a:r>
          </a:p>
        </p:txBody>
      </p:sp>
      <p:pic>
        <p:nvPicPr>
          <p:cNvPr id="10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13" descr="Picture 13"/>
          <p:cNvPicPr>
            <a:picLocks noChangeAspect="1"/>
          </p:cNvPicPr>
          <p:nvPr/>
        </p:nvPicPr>
        <p:blipFill>
          <a:blip r:embed="rId2">
            <a:extLst/>
          </a:blip>
          <a:srcRect l="0" t="0" r="0" b="16105"/>
          <a:stretch>
            <a:fillRect/>
          </a:stretch>
        </p:blipFill>
        <p:spPr>
          <a:xfrm>
            <a:off x="0" y="-3"/>
            <a:ext cx="12192000" cy="5753496"/>
          </a:xfrm>
          <a:prstGeom prst="rect">
            <a:avLst/>
          </a:prstGeom>
          <a:ln w="12700">
            <a:miter lim="400000"/>
          </a:ln>
        </p:spPr>
      </p:pic>
      <p:sp>
        <p:nvSpPr>
          <p:cNvPr id="104" name="Content Placeholder 15"/>
          <p:cNvSpPr txBox="1"/>
          <p:nvPr>
            <p:ph type="body" idx="1"/>
          </p:nvPr>
        </p:nvSpPr>
        <p:spPr>
          <a:xfrm>
            <a:off x="838200" y="2000250"/>
            <a:ext cx="10515600" cy="3943350"/>
          </a:xfrm>
          <a:prstGeom prst="rect">
            <a:avLst/>
          </a:prstGeom>
        </p:spPr>
        <p:txBody>
          <a:bodyPr anchor="ctr"/>
          <a:lstStyle/>
          <a:p>
            <a:pPr>
              <a:defRPr sz="2900">
                <a:latin typeface="Cambria"/>
                <a:ea typeface="Cambria"/>
                <a:cs typeface="Cambria"/>
                <a:sym typeface="Cambria"/>
              </a:defRPr>
            </a:pPr>
            <a:r>
              <a:rPr cap="all"/>
              <a:t>Arca del pacto:</a:t>
            </a:r>
            <a:r>
              <a:t> Era un símbolo importantísimo para el pueblo, pues simbolizaba la forma en que Dios estaba unido con su pueblo. El contenido del arca consistía en el decálogo como se describe en Éxodo 25.16. Su significado fundamentalmente era que Dios había hecho un llamado, una vocación, al pueblo y, por medio del pacto, expresaba su voluntad y exigencias morales y espirituales.</a:t>
            </a:r>
          </a:p>
        </p:txBody>
      </p:sp>
      <p:pic>
        <p:nvPicPr>
          <p:cNvPr id="10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13" descr="Picture 13"/>
          <p:cNvPicPr>
            <a:picLocks noChangeAspect="1"/>
          </p:cNvPicPr>
          <p:nvPr/>
        </p:nvPicPr>
        <p:blipFill>
          <a:blip r:embed="rId2">
            <a:extLst/>
          </a:blip>
          <a:srcRect l="0" t="0" r="0" b="16105"/>
          <a:stretch>
            <a:fillRect/>
          </a:stretch>
        </p:blipFill>
        <p:spPr>
          <a:xfrm>
            <a:off x="0" y="-3"/>
            <a:ext cx="12192000" cy="5753496"/>
          </a:xfrm>
          <a:prstGeom prst="rect">
            <a:avLst/>
          </a:prstGeom>
          <a:ln w="12700">
            <a:miter lim="400000"/>
          </a:ln>
        </p:spPr>
      </p:pic>
      <p:sp>
        <p:nvSpPr>
          <p:cNvPr id="108" name="Content Placeholder 15"/>
          <p:cNvSpPr txBox="1"/>
          <p:nvPr>
            <p:ph type="body" idx="1"/>
          </p:nvPr>
        </p:nvSpPr>
        <p:spPr>
          <a:xfrm>
            <a:off x="838200" y="2000250"/>
            <a:ext cx="10515600" cy="3943350"/>
          </a:xfrm>
          <a:prstGeom prst="rect">
            <a:avLst/>
          </a:prstGeom>
        </p:spPr>
        <p:txBody>
          <a:bodyPr anchor="ctr"/>
          <a:lstStyle/>
          <a:p>
            <a:pPr>
              <a:defRPr sz="2900">
                <a:latin typeface="Cambria"/>
                <a:ea typeface="Cambria"/>
                <a:cs typeface="Cambria"/>
                <a:sym typeface="Cambria"/>
              </a:defRPr>
            </a:pPr>
            <a:r>
              <a:rPr cap="all"/>
              <a:t>Gilgal: </a:t>
            </a:r>
            <a:r>
              <a:t>No hay una referencia precisa sobre la ubicación y el significado del nombre de Gilgal. Entre varias opciones se explica que el significado original del nombre pudiera ser «círculo» (de piedras), lo cual guarda una relación directa con el hecho de que allí se erigió una especie de altar o lugar sagrado constituido por las doce piedras que habían transportado los sacerdotes desde el Jordán.</a:t>
            </a:r>
          </a:p>
        </p:txBody>
      </p:sp>
      <p:pic>
        <p:nvPicPr>
          <p:cNvPr id="109"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1"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12" name="Content Placeholder 10"/>
          <p:cNvSpPr txBox="1"/>
          <p:nvPr>
            <p:ph type="body" sz="half" idx="1"/>
          </p:nvPr>
        </p:nvSpPr>
        <p:spPr>
          <a:xfrm>
            <a:off x="838200" y="1950954"/>
            <a:ext cx="5181600" cy="4162428"/>
          </a:xfrm>
          <a:prstGeom prst="rect">
            <a:avLst/>
          </a:prstGeom>
        </p:spPr>
        <p:txBody>
          <a:bodyPr/>
          <a:lstStyle/>
          <a:p>
            <a:pPr marL="0" indent="0" defTabSz="896111">
              <a:spcBef>
                <a:spcPts val="900"/>
              </a:spcBef>
              <a:buSzTx/>
              <a:buNone/>
              <a:defRPr sz="2300">
                <a:latin typeface="Cambria"/>
                <a:ea typeface="Cambria"/>
                <a:cs typeface="Cambria"/>
                <a:sym typeface="Cambria"/>
              </a:defRPr>
            </a:pPr>
            <a:r>
              <a:t>RVR</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14  En aquel día Jehová engrandeció a Josué a los ojos de todo Israel. Y le temieron como habían temido a Moisés durante toda su vida.</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15  Luego Jehová habló a Josué y le dijo: </a:t>
            </a:r>
          </a:p>
        </p:txBody>
      </p:sp>
      <p:sp>
        <p:nvSpPr>
          <p:cNvPr id="113" name="Content Placeholder 11"/>
          <p:cNvSpPr txBox="1"/>
          <p:nvPr/>
        </p:nvSpPr>
        <p:spPr>
          <a:xfrm>
            <a:off x="6217920" y="1950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813816">
              <a:lnSpc>
                <a:spcPct val="90000"/>
              </a:lnSpc>
              <a:spcBef>
                <a:spcPts val="800"/>
              </a:spcBef>
              <a:defRPr sz="2300">
                <a:latin typeface="Cambria"/>
                <a:ea typeface="Cambria"/>
                <a:cs typeface="Cambria"/>
                <a:sym typeface="Cambria"/>
              </a:defRPr>
            </a:pPr>
            <a:r>
              <a:t>VP</a:t>
            </a:r>
          </a:p>
          <a:p>
            <a:pPr defTabSz="813816">
              <a:lnSpc>
                <a:spcPct val="90000"/>
              </a:lnSpc>
              <a:spcBef>
                <a:spcPts val="800"/>
              </a:spcBef>
              <a:defRPr sz="2300">
                <a:latin typeface="Cambria"/>
                <a:ea typeface="Cambria"/>
                <a:cs typeface="Cambria"/>
                <a:sym typeface="Cambria"/>
              </a:defRPr>
            </a:pPr>
          </a:p>
          <a:p>
            <a:pPr defTabSz="813816">
              <a:lnSpc>
                <a:spcPct val="90000"/>
              </a:lnSpc>
              <a:spcBef>
                <a:spcPts val="800"/>
              </a:spcBef>
              <a:defRPr sz="2300">
                <a:latin typeface="Cambria"/>
                <a:ea typeface="Cambria"/>
                <a:cs typeface="Cambria"/>
                <a:sym typeface="Cambria"/>
              </a:defRPr>
            </a:pPr>
            <a:r>
              <a:t>14  Aquel día el Señor hizo que todo Israel admirara y respetara a Josué, como lo había hecho con Moisés durante toda su vida.</a:t>
            </a:r>
          </a:p>
          <a:p>
            <a:pPr defTabSz="813816">
              <a:lnSpc>
                <a:spcPct val="90000"/>
              </a:lnSpc>
              <a:spcBef>
                <a:spcPts val="800"/>
              </a:spcBef>
              <a:defRPr sz="2300">
                <a:latin typeface="Cambria"/>
                <a:ea typeface="Cambria"/>
                <a:cs typeface="Cambria"/>
                <a:sym typeface="Cambria"/>
              </a:defRPr>
            </a:pPr>
          </a:p>
          <a:p>
            <a:pPr defTabSz="813816">
              <a:lnSpc>
                <a:spcPct val="90000"/>
              </a:lnSpc>
              <a:spcBef>
                <a:spcPts val="800"/>
              </a:spcBef>
              <a:defRPr sz="2300">
                <a:latin typeface="Cambria"/>
                <a:ea typeface="Cambria"/>
                <a:cs typeface="Cambria"/>
                <a:sym typeface="Cambria"/>
              </a:defRPr>
            </a:pPr>
            <a:r>
              <a:t>15  Entonces el Señor le dijo a Josué: </a:t>
            </a:r>
          </a:p>
        </p:txBody>
      </p:sp>
      <p:sp>
        <p:nvSpPr>
          <p:cNvPr id="114" name="TextBox 1"/>
          <p:cNvSpPr txBox="1"/>
          <p:nvPr/>
        </p:nvSpPr>
        <p:spPr>
          <a:xfrm>
            <a:off x="5049958" y="1153930"/>
            <a:ext cx="3414127"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4.14-15</a:t>
            </a:r>
          </a:p>
        </p:txBody>
      </p:sp>
      <p:pic>
        <p:nvPicPr>
          <p:cNvPr id="11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7" name="Picture 8" descr="Picture 8"/>
          <p:cNvPicPr>
            <a:picLocks noChangeAspect="1"/>
          </p:cNvPicPr>
          <p:nvPr/>
        </p:nvPicPr>
        <p:blipFill>
          <a:blip r:embed="rId2">
            <a:extLst/>
          </a:blip>
          <a:srcRect l="0" t="0" r="0" b="13834"/>
          <a:stretch>
            <a:fillRect/>
          </a:stretch>
        </p:blipFill>
        <p:spPr>
          <a:xfrm>
            <a:off x="0" y="73572"/>
            <a:ext cx="12192000" cy="5909134"/>
          </a:xfrm>
          <a:prstGeom prst="rect">
            <a:avLst/>
          </a:prstGeom>
          <a:ln w="12700">
            <a:miter lim="400000"/>
          </a:ln>
        </p:spPr>
      </p:pic>
      <p:sp>
        <p:nvSpPr>
          <p:cNvPr id="118" name="Content Placeholder 10"/>
          <p:cNvSpPr txBox="1"/>
          <p:nvPr>
            <p:ph type="body" sz="half" idx="1"/>
          </p:nvPr>
        </p:nvSpPr>
        <p:spPr>
          <a:xfrm>
            <a:off x="838200" y="2204954"/>
            <a:ext cx="5181600" cy="4162428"/>
          </a:xfrm>
          <a:prstGeom prst="rect">
            <a:avLst/>
          </a:prstGeom>
        </p:spPr>
        <p:txBody>
          <a:bodyPr/>
          <a:lstStyle/>
          <a:p>
            <a:pPr marL="0" indent="0" defTabSz="896111">
              <a:spcBef>
                <a:spcPts val="900"/>
              </a:spcBef>
              <a:buSzTx/>
              <a:buNone/>
              <a:defRPr sz="2300">
                <a:latin typeface="Cambria"/>
                <a:ea typeface="Cambria"/>
                <a:cs typeface="Cambria"/>
                <a:sym typeface="Cambria"/>
              </a:defRPr>
            </a:pPr>
            <a:r>
              <a:t>RVR</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16  «Manda a los sacerdotes que llevan el Arca del testimonio que salgan del Jordán».</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17  Entonces Josué ordenó a los sacerdotes: «Salid del Jordán». </a:t>
            </a:r>
          </a:p>
        </p:txBody>
      </p:sp>
      <p:sp>
        <p:nvSpPr>
          <p:cNvPr id="119"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777240">
              <a:lnSpc>
                <a:spcPct val="90000"/>
              </a:lnSpc>
              <a:spcBef>
                <a:spcPts val="800"/>
              </a:spcBef>
              <a:defRPr sz="2300">
                <a:latin typeface="Cambria"/>
                <a:ea typeface="Cambria"/>
                <a:cs typeface="Cambria"/>
                <a:sym typeface="Cambria"/>
              </a:defRPr>
            </a:pPr>
            <a:r>
              <a:t>VP</a:t>
            </a:r>
          </a:p>
          <a:p>
            <a:pPr defTabSz="777240">
              <a:lnSpc>
                <a:spcPct val="90000"/>
              </a:lnSpc>
              <a:spcBef>
                <a:spcPts val="800"/>
              </a:spcBef>
              <a:defRPr sz="2300">
                <a:latin typeface="Cambria"/>
                <a:ea typeface="Cambria"/>
                <a:cs typeface="Cambria"/>
                <a:sym typeface="Cambria"/>
              </a:defRPr>
            </a:pPr>
          </a:p>
          <a:p>
            <a:pPr defTabSz="777240">
              <a:lnSpc>
                <a:spcPct val="90000"/>
              </a:lnSpc>
              <a:spcBef>
                <a:spcPts val="800"/>
              </a:spcBef>
              <a:defRPr sz="2300">
                <a:latin typeface="Cambria"/>
                <a:ea typeface="Cambria"/>
                <a:cs typeface="Cambria"/>
                <a:sym typeface="Cambria"/>
              </a:defRPr>
            </a:pPr>
            <a:r>
              <a:t>16 «Ordena a los sacerdotes que llevan el arca de la alianza, que salgan del Jordán».</a:t>
            </a:r>
          </a:p>
          <a:p>
            <a:pPr defTabSz="777240">
              <a:lnSpc>
                <a:spcPct val="90000"/>
              </a:lnSpc>
              <a:spcBef>
                <a:spcPts val="800"/>
              </a:spcBef>
              <a:defRPr sz="2300">
                <a:latin typeface="Cambria"/>
                <a:ea typeface="Cambria"/>
                <a:cs typeface="Cambria"/>
                <a:sym typeface="Cambria"/>
              </a:defRPr>
            </a:pPr>
          </a:p>
          <a:p>
            <a:pPr defTabSz="777240">
              <a:lnSpc>
                <a:spcPct val="90000"/>
              </a:lnSpc>
              <a:spcBef>
                <a:spcPts val="800"/>
              </a:spcBef>
              <a:defRPr sz="2300">
                <a:latin typeface="Cambria"/>
                <a:ea typeface="Cambria"/>
                <a:cs typeface="Cambria"/>
                <a:sym typeface="Cambria"/>
              </a:defRPr>
            </a:pPr>
            <a:r>
              <a:t>17  Josué les ordenó que salieran,  </a:t>
            </a:r>
          </a:p>
        </p:txBody>
      </p:sp>
      <p:sp>
        <p:nvSpPr>
          <p:cNvPr id="120"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4.16-17</a:t>
            </a:r>
          </a:p>
        </p:txBody>
      </p:sp>
      <p:pic>
        <p:nvPicPr>
          <p:cNvPr id="12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3" name="Picture 8" descr="Picture 8"/>
          <p:cNvPicPr>
            <a:picLocks noChangeAspect="1"/>
          </p:cNvPicPr>
          <p:nvPr/>
        </p:nvPicPr>
        <p:blipFill>
          <a:blip r:embed="rId2">
            <a:extLst/>
          </a:blip>
          <a:srcRect l="0" t="0" r="0" b="14084"/>
          <a:stretch>
            <a:fillRect/>
          </a:stretch>
        </p:blipFill>
        <p:spPr>
          <a:xfrm>
            <a:off x="0" y="73572"/>
            <a:ext cx="12192000" cy="5891985"/>
          </a:xfrm>
          <a:prstGeom prst="rect">
            <a:avLst/>
          </a:prstGeom>
          <a:ln w="12700">
            <a:miter lim="400000"/>
          </a:ln>
        </p:spPr>
      </p:pic>
      <p:sp>
        <p:nvSpPr>
          <p:cNvPr id="124" name="Content Placeholder 10"/>
          <p:cNvSpPr txBox="1"/>
          <p:nvPr>
            <p:ph type="body" sz="half" idx="1"/>
          </p:nvPr>
        </p:nvSpPr>
        <p:spPr>
          <a:xfrm>
            <a:off x="838200" y="2204954"/>
            <a:ext cx="5181600" cy="4162428"/>
          </a:xfrm>
          <a:prstGeom prst="rect">
            <a:avLst/>
          </a:prstGeom>
        </p:spPr>
        <p:txBody>
          <a:bodyPr/>
          <a:lstStyle/>
          <a:p>
            <a:pPr marL="0" indent="0" defTabSz="777240">
              <a:spcBef>
                <a:spcPts val="800"/>
              </a:spcBef>
              <a:buSzTx/>
              <a:buNone/>
              <a:defRPr sz="2040">
                <a:latin typeface="Cambria"/>
                <a:ea typeface="Cambria"/>
                <a:cs typeface="Cambria"/>
                <a:sym typeface="Cambria"/>
              </a:defRPr>
            </a:pPr>
            <a:r>
              <a:t>RVR</a:t>
            </a:r>
          </a:p>
          <a:p>
            <a:pPr marL="0" indent="0" defTabSz="777240">
              <a:spcBef>
                <a:spcPts val="800"/>
              </a:spcBef>
              <a:buSzTx/>
              <a:buNone/>
              <a:defRPr sz="2040">
                <a:latin typeface="Cambria"/>
                <a:ea typeface="Cambria"/>
                <a:cs typeface="Cambria"/>
                <a:sym typeface="Cambria"/>
              </a:defRPr>
            </a:pPr>
          </a:p>
          <a:p>
            <a:pPr marL="0" indent="0" defTabSz="777240">
              <a:spcBef>
                <a:spcPts val="800"/>
              </a:spcBef>
              <a:buSzTx/>
              <a:buNone/>
              <a:defRPr sz="2040">
                <a:latin typeface="Cambria"/>
                <a:ea typeface="Cambria"/>
                <a:cs typeface="Cambria"/>
                <a:sym typeface="Cambria"/>
              </a:defRPr>
            </a:pPr>
            <a:r>
              <a:t>18  Y aconteció que cuando los sacerdotes que llevaban el Arca del pacto de Jehová salieron de en medio del Jordán, y las plantas de los pies de los sacerdotes estuvieron en lugar seco, las aguas del Jordán volvieron a su lugar y corrieron como antes, sobre todos sus bordes.</a:t>
            </a:r>
          </a:p>
          <a:p>
            <a:pPr marL="0" indent="0" defTabSz="777240">
              <a:spcBef>
                <a:spcPts val="800"/>
              </a:spcBef>
              <a:buSzTx/>
              <a:buNone/>
              <a:defRPr sz="2040">
                <a:latin typeface="Cambria"/>
                <a:ea typeface="Cambria"/>
                <a:cs typeface="Cambria"/>
                <a:sym typeface="Cambria"/>
              </a:defRPr>
            </a:pPr>
          </a:p>
          <a:p>
            <a:pPr marL="0" indent="0" defTabSz="777240">
              <a:spcBef>
                <a:spcPts val="800"/>
              </a:spcBef>
              <a:buSzTx/>
              <a:buNone/>
              <a:defRPr sz="2040">
                <a:latin typeface="Cambria"/>
                <a:ea typeface="Cambria"/>
                <a:cs typeface="Cambria"/>
                <a:sym typeface="Cambria"/>
              </a:defRPr>
            </a:pPr>
            <a:r>
              <a:t>19  El pueblo partió del Jordán el día diez del primer mes y acamparon en Gilgal, al oriente de Jericó. </a:t>
            </a:r>
          </a:p>
        </p:txBody>
      </p:sp>
      <p:sp>
        <p:nvSpPr>
          <p:cNvPr id="125" name="Content Placeholder 11"/>
          <p:cNvSpPr txBox="1"/>
          <p:nvPr/>
        </p:nvSpPr>
        <p:spPr>
          <a:xfrm>
            <a:off x="6217920" y="2065254"/>
            <a:ext cx="5090161" cy="416242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905255">
              <a:lnSpc>
                <a:spcPct val="90000"/>
              </a:lnSpc>
              <a:spcBef>
                <a:spcPts val="900"/>
              </a:spcBef>
              <a:defRPr sz="2376">
                <a:latin typeface="Cambria"/>
                <a:ea typeface="Cambria"/>
                <a:cs typeface="Cambria"/>
                <a:sym typeface="Cambria"/>
              </a:defRPr>
            </a:pPr>
            <a:r>
              <a:t>VP</a:t>
            </a:r>
          </a:p>
          <a:p>
            <a:pPr defTabSz="905255">
              <a:lnSpc>
                <a:spcPct val="90000"/>
              </a:lnSpc>
              <a:spcBef>
                <a:spcPts val="900"/>
              </a:spcBef>
              <a:defRPr sz="2376">
                <a:latin typeface="Cambria"/>
                <a:ea typeface="Cambria"/>
                <a:cs typeface="Cambria"/>
                <a:sym typeface="Cambria"/>
              </a:defRPr>
            </a:pPr>
          </a:p>
          <a:p>
            <a:pPr defTabSz="905255">
              <a:lnSpc>
                <a:spcPct val="90000"/>
              </a:lnSpc>
              <a:spcBef>
                <a:spcPts val="900"/>
              </a:spcBef>
              <a:defRPr sz="2376">
                <a:latin typeface="Cambria"/>
                <a:ea typeface="Cambria"/>
                <a:cs typeface="Cambria"/>
                <a:sym typeface="Cambria"/>
              </a:defRPr>
            </a:pPr>
            <a:r>
              <a:t>18  y tan pronto como los sacerdotes salieron del Jordán y pusieron los pies en un lugar seco, el agua del río volvió a su lugar y corrió desbordada como antes.</a:t>
            </a:r>
          </a:p>
          <a:p>
            <a:pPr defTabSz="905255">
              <a:lnSpc>
                <a:spcPct val="90000"/>
              </a:lnSpc>
              <a:spcBef>
                <a:spcPts val="900"/>
              </a:spcBef>
              <a:defRPr sz="2376">
                <a:latin typeface="Cambria"/>
                <a:ea typeface="Cambria"/>
                <a:cs typeface="Cambria"/>
                <a:sym typeface="Cambria"/>
              </a:defRPr>
            </a:pPr>
          </a:p>
          <a:p>
            <a:pPr defTabSz="905255">
              <a:lnSpc>
                <a:spcPct val="90000"/>
              </a:lnSpc>
              <a:spcBef>
                <a:spcPts val="900"/>
              </a:spcBef>
              <a:defRPr sz="2376">
                <a:latin typeface="Cambria"/>
                <a:ea typeface="Cambria"/>
                <a:cs typeface="Cambria"/>
                <a:sym typeface="Cambria"/>
              </a:defRPr>
            </a:pPr>
            <a:r>
              <a:t>19  Los israelitas salieron del Jordán el día diez del mes primero, y acamparon en Guilgal, al este de Jericó. </a:t>
            </a:r>
          </a:p>
        </p:txBody>
      </p:sp>
      <p:sp>
        <p:nvSpPr>
          <p:cNvPr id="126"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4.18-19</a:t>
            </a:r>
          </a:p>
        </p:txBody>
      </p:sp>
      <p:pic>
        <p:nvPicPr>
          <p:cNvPr id="127"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9"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30" name="Content Placeholder 10"/>
          <p:cNvSpPr txBox="1"/>
          <p:nvPr>
            <p:ph type="body" sz="half" idx="1"/>
          </p:nvPr>
        </p:nvSpPr>
        <p:spPr>
          <a:xfrm>
            <a:off x="838200" y="2204954"/>
            <a:ext cx="5181600" cy="4162428"/>
          </a:xfrm>
          <a:prstGeom prst="rect">
            <a:avLst/>
          </a:prstGeom>
        </p:spPr>
        <p:txBody>
          <a:bodyPr/>
          <a:lstStyle/>
          <a:p>
            <a:pPr marL="0" indent="0" defTabSz="850391">
              <a:spcBef>
                <a:spcPts val="900"/>
              </a:spcBef>
              <a:buSzTx/>
              <a:buNone/>
              <a:defRPr sz="2200">
                <a:latin typeface="Cambria"/>
                <a:ea typeface="Cambria"/>
                <a:cs typeface="Cambria"/>
                <a:sym typeface="Cambria"/>
              </a:defRPr>
            </a:pPr>
            <a:r>
              <a:t>RVR</a:t>
            </a:r>
          </a:p>
          <a:p>
            <a:pPr marL="0" indent="0" defTabSz="850391">
              <a:spcBef>
                <a:spcPts val="900"/>
              </a:spcBef>
              <a:buSzTx/>
              <a:buNone/>
              <a:defRPr sz="22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20 Josué erigió en Gilgal las doce piedras que habían traído del Jordán. </a:t>
            </a:r>
          </a:p>
          <a:p>
            <a:pPr marL="0" indent="0" defTabSz="850391">
              <a:spcBef>
                <a:spcPts val="900"/>
              </a:spcBef>
              <a:buSzTx/>
              <a:buNone/>
              <a:defRPr sz="24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21 Y dijo a los hijos de Israel: «Cuando el día de mañana os pregunten vuestros hijos: “¿Qué significan estas piedras?”, </a:t>
            </a:r>
          </a:p>
        </p:txBody>
      </p:sp>
      <p:sp>
        <p:nvSpPr>
          <p:cNvPr id="131"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000">
                <a:latin typeface="Cambria"/>
                <a:ea typeface="Cambria"/>
                <a:cs typeface="Cambria"/>
                <a:sym typeface="Cambria"/>
              </a:defRPr>
            </a:pPr>
            <a:r>
              <a:t>VP</a:t>
            </a:r>
          </a:p>
          <a:p>
            <a:pPr>
              <a:lnSpc>
                <a:spcPct val="90000"/>
              </a:lnSpc>
              <a:spcBef>
                <a:spcPts val="1000"/>
              </a:spcBef>
              <a:defRPr sz="20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20 Allí Josué colocó las doce piedras que trajeron del Jordán, </a:t>
            </a:r>
          </a:p>
          <a:p>
            <a:pPr>
              <a:lnSpc>
                <a:spcPct val="90000"/>
              </a:lnSpc>
              <a:spcBef>
                <a:spcPts val="1000"/>
              </a:spcBef>
              <a:defRPr sz="23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21 y dijo a los israelitas: «En el futuro, cuando sus hijos les pregunten: “¿Qué significan estas piedras?”, </a:t>
            </a:r>
          </a:p>
        </p:txBody>
      </p:sp>
      <p:sp>
        <p:nvSpPr>
          <p:cNvPr id="132"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4.20-21</a:t>
            </a:r>
          </a:p>
        </p:txBody>
      </p:sp>
      <p:pic>
        <p:nvPicPr>
          <p:cNvPr id="133"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5" name="Picture 8" descr="Picture 8"/>
          <p:cNvPicPr>
            <a:picLocks noChangeAspect="1"/>
          </p:cNvPicPr>
          <p:nvPr/>
        </p:nvPicPr>
        <p:blipFill>
          <a:blip r:embed="rId2">
            <a:extLst/>
          </a:blip>
          <a:srcRect l="0" t="0" r="0" b="13351"/>
          <a:stretch>
            <a:fillRect/>
          </a:stretch>
        </p:blipFill>
        <p:spPr>
          <a:xfrm>
            <a:off x="0" y="73572"/>
            <a:ext cx="12192000" cy="5942388"/>
          </a:xfrm>
          <a:prstGeom prst="rect">
            <a:avLst/>
          </a:prstGeom>
          <a:ln w="12700">
            <a:miter lim="400000"/>
          </a:ln>
        </p:spPr>
      </p:pic>
      <p:sp>
        <p:nvSpPr>
          <p:cNvPr id="136" name="Content Placeholder 10"/>
          <p:cNvSpPr txBox="1"/>
          <p:nvPr>
            <p:ph type="body" sz="half" idx="1"/>
          </p:nvPr>
        </p:nvSpPr>
        <p:spPr>
          <a:xfrm>
            <a:off x="838200" y="2204954"/>
            <a:ext cx="5181600" cy="4162428"/>
          </a:xfrm>
          <a:prstGeom prst="rect">
            <a:avLst/>
          </a:prstGeom>
        </p:spPr>
        <p:txBody>
          <a:bodyPr/>
          <a:lstStyle/>
          <a:p>
            <a:pPr marL="0" indent="0" defTabSz="896111">
              <a:spcBef>
                <a:spcPts val="900"/>
              </a:spcBef>
              <a:buSzTx/>
              <a:buNone/>
              <a:defRPr sz="2352">
                <a:latin typeface="Cambria"/>
                <a:ea typeface="Cambria"/>
                <a:cs typeface="Cambria"/>
                <a:sym typeface="Cambria"/>
              </a:defRPr>
            </a:pPr>
            <a:r>
              <a:t>RVR</a:t>
            </a:r>
          </a:p>
          <a:p>
            <a:pPr marL="0" indent="0" defTabSz="896111">
              <a:spcBef>
                <a:spcPts val="900"/>
              </a:spcBef>
              <a:buSzTx/>
              <a:buNone/>
              <a:defRPr sz="2352">
                <a:latin typeface="Cambria"/>
                <a:ea typeface="Cambria"/>
                <a:cs typeface="Cambria"/>
                <a:sym typeface="Cambria"/>
              </a:defRPr>
            </a:pPr>
          </a:p>
          <a:p>
            <a:pPr marL="0" indent="0" defTabSz="896111">
              <a:spcBef>
                <a:spcPts val="900"/>
              </a:spcBef>
              <a:buSzTx/>
              <a:buNone/>
              <a:defRPr sz="2352">
                <a:latin typeface="Cambria"/>
                <a:ea typeface="Cambria"/>
                <a:cs typeface="Cambria"/>
                <a:sym typeface="Cambria"/>
              </a:defRPr>
            </a:pPr>
            <a:r>
              <a:t>22  diréis a vuestros hijos: “Israel pasó en seco por este Jordán, </a:t>
            </a:r>
          </a:p>
          <a:p>
            <a:pPr marL="0" indent="0" defTabSz="896111">
              <a:spcBef>
                <a:spcPts val="900"/>
              </a:spcBef>
              <a:buSzTx/>
              <a:buNone/>
              <a:defRPr sz="2352">
                <a:latin typeface="Cambria"/>
                <a:ea typeface="Cambria"/>
                <a:cs typeface="Cambria"/>
                <a:sym typeface="Cambria"/>
              </a:defRPr>
            </a:pPr>
          </a:p>
          <a:p>
            <a:pPr marL="0" indent="0" defTabSz="896111">
              <a:spcBef>
                <a:spcPts val="900"/>
              </a:spcBef>
              <a:buSzTx/>
              <a:buNone/>
              <a:defRPr sz="2352">
                <a:latin typeface="Cambria"/>
                <a:ea typeface="Cambria"/>
                <a:cs typeface="Cambria"/>
                <a:sym typeface="Cambria"/>
              </a:defRPr>
            </a:pPr>
            <a:r>
              <a:t>23 porque Jehová, vuestro Dios, secó las aguas del Jordán delante de vosotros, hasta que pasasteis, de la misma manera que Jehová, vuestro Dios, había hecho en el Mar Rojo, el cual secó delante de nosotros hasta que pasamos,</a:t>
            </a:r>
          </a:p>
        </p:txBody>
      </p:sp>
      <p:sp>
        <p:nvSpPr>
          <p:cNvPr id="137" name="Content Placeholder 11"/>
          <p:cNvSpPr txBox="1"/>
          <p:nvPr/>
        </p:nvSpPr>
        <p:spPr>
          <a:xfrm>
            <a:off x="6217920" y="2204954"/>
            <a:ext cx="5090161" cy="416242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400">
                <a:latin typeface="Cambria"/>
                <a:ea typeface="Cambria"/>
                <a:cs typeface="Cambria"/>
                <a:sym typeface="Cambria"/>
              </a:defRPr>
            </a:pPr>
            <a:r>
              <a:t>VP</a:t>
            </a:r>
            <a:endParaRPr sz="2800"/>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22  cuéntenles cómo Israel pasó el río Jordán en seco, </a:t>
            </a:r>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23 y cómo el Señor su Dios secó el agua del Jordán mientras ustedes pasaban, tal como antes había secado el Mar Rojo mientras pasábamos nosotros. </a:t>
            </a:r>
          </a:p>
        </p:txBody>
      </p:sp>
      <p:sp>
        <p:nvSpPr>
          <p:cNvPr id="138"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4.22-23</a:t>
            </a:r>
          </a:p>
        </p:txBody>
      </p:sp>
      <p:pic>
        <p:nvPicPr>
          <p:cNvPr id="139"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1" name="Picture 8" descr="Picture 8"/>
          <p:cNvPicPr>
            <a:picLocks noChangeAspect="1"/>
          </p:cNvPicPr>
          <p:nvPr/>
        </p:nvPicPr>
        <p:blipFill>
          <a:blip r:embed="rId2">
            <a:extLst/>
          </a:blip>
          <a:srcRect l="0" t="0" r="0" b="13351"/>
          <a:stretch>
            <a:fillRect/>
          </a:stretch>
        </p:blipFill>
        <p:spPr>
          <a:xfrm>
            <a:off x="0" y="73572"/>
            <a:ext cx="12192000" cy="5942388"/>
          </a:xfrm>
          <a:prstGeom prst="rect">
            <a:avLst/>
          </a:prstGeom>
          <a:ln w="12700">
            <a:miter lim="400000"/>
          </a:ln>
        </p:spPr>
      </p:pic>
      <p:sp>
        <p:nvSpPr>
          <p:cNvPr id="142" name="Content Placeholder 10"/>
          <p:cNvSpPr txBox="1"/>
          <p:nvPr>
            <p:ph type="body" sz="half" idx="1"/>
          </p:nvPr>
        </p:nvSpPr>
        <p:spPr>
          <a:xfrm>
            <a:off x="838200" y="2204954"/>
            <a:ext cx="5181600" cy="4162428"/>
          </a:xfrm>
          <a:prstGeom prst="rect">
            <a:avLst/>
          </a:prstGeom>
        </p:spPr>
        <p:txBody>
          <a:bodyPr/>
          <a:lstStyle/>
          <a:p>
            <a:pPr marL="0" indent="0">
              <a:buSzTx/>
              <a:buNone/>
              <a:defRPr sz="2400">
                <a:latin typeface="Cambria"/>
                <a:ea typeface="Cambria"/>
                <a:cs typeface="Cambria"/>
                <a:sym typeface="Cambria"/>
              </a:defRPr>
            </a:pPr>
            <a:r>
              <a:t>RVR</a:t>
            </a:r>
          </a:p>
          <a:p>
            <a:pPr marL="0" indent="0">
              <a:buSzTx/>
              <a:buNone/>
              <a:defRPr sz="2400">
                <a:latin typeface="Cambria"/>
                <a:ea typeface="Cambria"/>
                <a:cs typeface="Cambria"/>
                <a:sym typeface="Cambria"/>
              </a:defRPr>
            </a:pPr>
          </a:p>
          <a:p>
            <a:pPr marL="0" indent="0">
              <a:buSzTx/>
              <a:buNone/>
              <a:defRPr sz="2400">
                <a:latin typeface="Cambria"/>
                <a:ea typeface="Cambria"/>
                <a:cs typeface="Cambria"/>
                <a:sym typeface="Cambria"/>
              </a:defRPr>
            </a:pPr>
            <a:r>
              <a:t>24  para que todos los pueblos de la tierra conozcan que la mano de Jehová es poderosa, y para que temáis a Jehová, vuestro Dios, todos los días”».</a:t>
            </a:r>
          </a:p>
        </p:txBody>
      </p:sp>
      <p:sp>
        <p:nvSpPr>
          <p:cNvPr id="143" name="Content Placeholder 11"/>
          <p:cNvSpPr txBox="1"/>
          <p:nvPr/>
        </p:nvSpPr>
        <p:spPr>
          <a:xfrm>
            <a:off x="6217920" y="2204954"/>
            <a:ext cx="5090161" cy="416242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400">
                <a:latin typeface="Cambria"/>
                <a:ea typeface="Cambria"/>
                <a:cs typeface="Cambria"/>
                <a:sym typeface="Cambria"/>
              </a:defRPr>
            </a:pPr>
            <a:r>
              <a:t>VP</a:t>
            </a:r>
            <a:endParaRPr sz="2800"/>
          </a:p>
          <a:p>
            <a:pPr>
              <a:lnSpc>
                <a:spcPct val="90000"/>
              </a:lnSpc>
              <a:spcBef>
                <a:spcPts val="1000"/>
              </a:spcBef>
              <a:defRPr sz="2400">
                <a:latin typeface="Cambria"/>
                <a:ea typeface="Cambria"/>
                <a:cs typeface="Cambria"/>
                <a:sym typeface="Cambria"/>
              </a:defRPr>
            </a:pPr>
          </a:p>
          <a:p>
            <a:pPr>
              <a:lnSpc>
                <a:spcPct val="90000"/>
              </a:lnSpc>
              <a:spcBef>
                <a:spcPts val="1000"/>
              </a:spcBef>
              <a:defRPr sz="2400">
                <a:latin typeface="Cambria"/>
                <a:ea typeface="Cambria"/>
                <a:cs typeface="Cambria"/>
                <a:sym typeface="Cambria"/>
              </a:defRPr>
            </a:pPr>
            <a:r>
              <a:t>24 Así todos los pueblos del mundo sabrán lo poderoso que es el Señor, y ustedes honrarán siempre al Señor su Dios».</a:t>
            </a:r>
          </a:p>
        </p:txBody>
      </p:sp>
      <p:sp>
        <p:nvSpPr>
          <p:cNvPr id="144"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Josué 4.24</a:t>
            </a:r>
          </a:p>
        </p:txBody>
      </p:sp>
      <p:pic>
        <p:nvPicPr>
          <p:cNvPr id="14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 name="Picture 5" descr="Picture 5"/>
          <p:cNvPicPr>
            <a:picLocks noChangeAspect="1"/>
          </p:cNvPicPr>
          <p:nvPr/>
        </p:nvPicPr>
        <p:blipFill>
          <a:blip r:embed="rId2">
            <a:extLst/>
          </a:blip>
          <a:srcRect l="0" t="0" r="0" b="14071"/>
          <a:stretch>
            <a:fillRect/>
          </a:stretch>
        </p:blipFill>
        <p:spPr>
          <a:xfrm>
            <a:off x="18" y="1281"/>
            <a:ext cx="12191982" cy="5893000"/>
          </a:xfrm>
          <a:prstGeom prst="rect">
            <a:avLst/>
          </a:prstGeom>
          <a:ln w="12700">
            <a:miter lim="400000"/>
          </a:ln>
        </p:spPr>
      </p:pic>
      <p:sp>
        <p:nvSpPr>
          <p:cNvPr id="148" name="Content Placeholder 7"/>
          <p:cNvSpPr txBox="1"/>
          <p:nvPr>
            <p:ph type="body" idx="1"/>
          </p:nvPr>
        </p:nvSpPr>
        <p:spPr>
          <a:xfrm>
            <a:off x="838200" y="2163750"/>
            <a:ext cx="10515600" cy="3914776"/>
          </a:xfrm>
          <a:prstGeom prst="rect">
            <a:avLst/>
          </a:prstGeom>
        </p:spPr>
        <p:txBody>
          <a:bodyPr anchor="ctr"/>
          <a:lstStyle/>
          <a:p>
            <a:pPr>
              <a:defRPr>
                <a:latin typeface="Cambria"/>
                <a:ea typeface="Cambria"/>
                <a:cs typeface="Cambria"/>
                <a:sym typeface="Cambria"/>
              </a:defRPr>
            </a:pPr>
            <a:r>
              <a:t>En todo esfuerzo colectivo por lograr unas conquistas tiene que haber una clara definición de cuáles son los roles o las  funciones que cada cual ejercerá.</a:t>
            </a:r>
          </a:p>
          <a:p>
            <a:pPr>
              <a:defRPr>
                <a:latin typeface="Cambria"/>
                <a:ea typeface="Cambria"/>
                <a:cs typeface="Cambria"/>
                <a:sym typeface="Cambria"/>
              </a:defRPr>
            </a:pPr>
            <a:r>
              <a:t>La actitud de abandonar la certeza de que hay una realidad espiritual con una clara intención de acompañarnos, guiarnos y sostenernos, el individualismo incompatible con la unidad de propósito, la incapacidad para realizar esfuerzos de conjunto, nos han debilitado y confundido a la hora de responder a desafíos importantes.</a:t>
            </a:r>
          </a:p>
        </p:txBody>
      </p:sp>
      <p:pic>
        <p:nvPicPr>
          <p:cNvPr id="149"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 name="Picture 5" descr="Picture 5"/>
          <p:cNvPicPr>
            <a:picLocks noChangeAspect="1"/>
          </p:cNvPicPr>
          <p:nvPr/>
        </p:nvPicPr>
        <p:blipFill>
          <a:blip r:embed="rId2">
            <a:extLst/>
          </a:blip>
          <a:srcRect l="0" t="0" r="0" b="13576"/>
          <a:stretch>
            <a:fillRect/>
          </a:stretch>
        </p:blipFill>
        <p:spPr>
          <a:xfrm>
            <a:off x="18" y="1282"/>
            <a:ext cx="12191982" cy="5926900"/>
          </a:xfrm>
          <a:prstGeom prst="rect">
            <a:avLst/>
          </a:prstGeom>
          <a:ln w="12700">
            <a:miter lim="400000"/>
          </a:ln>
        </p:spPr>
      </p:pic>
      <p:sp>
        <p:nvSpPr>
          <p:cNvPr id="152" name="Content Placeholder 7"/>
          <p:cNvSpPr txBox="1"/>
          <p:nvPr>
            <p:ph type="body" idx="1"/>
          </p:nvPr>
        </p:nvSpPr>
        <p:spPr>
          <a:xfrm>
            <a:off x="838200" y="2176211"/>
            <a:ext cx="10515600" cy="3914776"/>
          </a:xfrm>
          <a:prstGeom prst="rect">
            <a:avLst/>
          </a:prstGeom>
        </p:spPr>
        <p:txBody>
          <a:bodyPr anchor="ctr"/>
          <a:lstStyle/>
          <a:p>
            <a:pPr marL="226313" indent="-226313" defTabSz="905255">
              <a:spcBef>
                <a:spcPts val="900"/>
              </a:spcBef>
              <a:defRPr sz="2772">
                <a:latin typeface="Cambria"/>
                <a:ea typeface="Cambria"/>
                <a:cs typeface="Cambria"/>
                <a:sym typeface="Cambria"/>
              </a:defRPr>
            </a:pPr>
            <a:r>
              <a:t>El texto bíblico nos recuerda que cuando decidamos volver a apropiarnos de todas esas actitudes y recursos modelados por el pueblo que logró cruzar el Jordán, experimentaremos la voluntad y la certeza necesarias para superar las fronteras que nos salgan al paso.</a:t>
            </a:r>
          </a:p>
          <a:p>
            <a:pPr marL="226313" indent="-226313" defTabSz="905255">
              <a:spcBef>
                <a:spcPts val="900"/>
              </a:spcBef>
              <a:defRPr sz="2772">
                <a:latin typeface="Cambria"/>
                <a:ea typeface="Cambria"/>
                <a:cs typeface="Cambria"/>
                <a:sym typeface="Cambria"/>
              </a:defRPr>
            </a:pPr>
            <a:r>
              <a:t>El modelo de intencionalidad expresado por Josué para adelantar la formación en la fe del pueblo debe invitarnos a reflexionar –especialmente en los esfuerzos de educación cristiana en el contexto de la iglesia– sobre el origen, la intención y la dirección que esa actividad contiene como plataforma de desarrollo en la fe. </a:t>
            </a:r>
          </a:p>
        </p:txBody>
      </p:sp>
      <p:pic>
        <p:nvPicPr>
          <p:cNvPr id="153"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5" name="Picture 2" descr="Picture 2"/>
          <p:cNvPicPr>
            <a:picLocks noChangeAspect="1"/>
          </p:cNvPicPr>
          <p:nvPr/>
        </p:nvPicPr>
        <p:blipFill>
          <a:blip r:embed="rId2">
            <a:extLst/>
          </a:blip>
          <a:srcRect l="0" t="0" r="0" b="14049"/>
          <a:stretch>
            <a:fillRect/>
          </a:stretch>
        </p:blipFill>
        <p:spPr>
          <a:xfrm>
            <a:off x="18" y="1281"/>
            <a:ext cx="12191982" cy="5894422"/>
          </a:xfrm>
          <a:prstGeom prst="rect">
            <a:avLst/>
          </a:prstGeom>
          <a:ln w="12700">
            <a:miter lim="400000"/>
          </a:ln>
        </p:spPr>
      </p:pic>
      <p:sp>
        <p:nvSpPr>
          <p:cNvPr id="156" name="Content Placeholder 4"/>
          <p:cNvSpPr txBox="1"/>
          <p:nvPr>
            <p:ph type="body" idx="1"/>
          </p:nvPr>
        </p:nvSpPr>
        <p:spPr>
          <a:xfrm>
            <a:off x="838200" y="2000249"/>
            <a:ext cx="10515600" cy="3943352"/>
          </a:xfrm>
          <a:prstGeom prst="rect">
            <a:avLst/>
          </a:prstGeom>
        </p:spPr>
        <p:txBody>
          <a:bodyPr anchor="ctr"/>
          <a:lstStyle>
            <a:lvl1pPr marL="0" indent="0">
              <a:buSzTx/>
              <a:buNone/>
              <a:defRPr>
                <a:latin typeface="Cambria"/>
                <a:ea typeface="Cambria"/>
                <a:cs typeface="Cambria"/>
                <a:sym typeface="Cambria"/>
              </a:defRPr>
            </a:lvl1pPr>
          </a:lstStyle>
          <a:p>
            <a:pPr/>
            <a:r>
              <a:t>Señor y Dios que guías nuestros pasos en los diversos cruces de fronteras que llegan a nuestras vidas, ayúdanos a mantener una espiritualidad abierta que nos permita creer siempre en tu intención de acompañarnos. Danos un discernimiento espiritual adecuado para poder entender el significado de muchos acontecimientos que nos alcanzan en nuestro caminar y poder percatarnos de tu presencia solidaria en medio de ellos. En el nombre de Jesucristo. Amén.</a:t>
            </a:r>
          </a:p>
        </p:txBody>
      </p:sp>
      <p:pic>
        <p:nvPicPr>
          <p:cNvPr id="157"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