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074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4293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foto A34 V2- PPT size.jpg" descr="foto A34 V2- PPT size.jpg"/>
          <p:cNvPicPr>
            <a:picLocks noChangeAspect="1"/>
          </p:cNvPicPr>
          <p:nvPr/>
        </p:nvPicPr>
        <p:blipFill>
          <a:blip r:embed="rId2">
            <a:alphaModFix amt="33571"/>
          </a:blip>
          <a:stretch>
            <a:fillRect/>
          </a:stretch>
        </p:blipFill>
        <p:spPr>
          <a:xfrm>
            <a:off x="-18376" y="-1119646"/>
            <a:ext cx="12228752" cy="873133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1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7472854" cy="1655761"/>
          </a:xfrm>
          <a:prstGeom prst="rect">
            <a:avLst/>
          </a:prstGeom>
        </p:spPr>
        <p:txBody>
          <a:bodyPr anchor="t"/>
          <a:lstStyle/>
          <a:p>
            <a:pPr algn="l" defTabSz="886966">
              <a:defRPr sz="3600">
                <a:solidFill>
                  <a:srgbClr val="6E76A1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>
                <a:solidFill>
                  <a:srgbClr val="5F2748"/>
                </a:solidFill>
              </a:rPr>
              <a:t>Lección 2</a:t>
            </a:r>
            <a:br/>
            <a:r>
              <a:rPr>
                <a:solidFill>
                  <a:srgbClr val="175C52"/>
                </a:solidFill>
              </a:rPr>
              <a:t>EL BIENESTAR FÍSICO Y ESPIRITUAL</a:t>
            </a:r>
            <a:br>
              <a:rPr>
                <a:solidFill>
                  <a:srgbClr val="C8334A"/>
                </a:solidFill>
              </a:rPr>
            </a:br>
            <a:r>
              <a:rPr sz="1800">
                <a:solidFill>
                  <a:srgbClr val="0D0D0D"/>
                </a:solidFill>
              </a:rPr>
              <a:t>Daniel 1.8-17; 1 Timoteo 4.7-8</a:t>
            </a:r>
          </a:p>
        </p:txBody>
      </p:sp>
      <p:sp>
        <p:nvSpPr>
          <p:cNvPr id="96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1524000" y="2778125"/>
            <a:ext cx="7472854" cy="165576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«Ejercítate en la piedad; porque el ejercicio corporal para poco es provechoso, pero la piedad para todo aprovecha, pues tiene promesa de esta vida presente, y de la venidera».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1 Timoteo 4.7b-8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476" y="5245611"/>
            <a:ext cx="5187125" cy="1361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icture 5" descr="Picture 5"/>
          <p:cNvPicPr>
            <a:picLocks noChangeAspect="1"/>
          </p:cNvPicPr>
          <p:nvPr/>
        </p:nvPicPr>
        <p:blipFill>
          <a:blip r:embed="rId2"/>
          <a:srcRect b="14071"/>
          <a:stretch>
            <a:fillRect/>
          </a:stretch>
        </p:blipFill>
        <p:spPr>
          <a:xfrm>
            <a:off x="18" y="1281"/>
            <a:ext cx="12191982" cy="589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63750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Nuestra responsabilidad como creyentes debe estar orientada en identificar e implementar aquellos deberes hacia el prójimo, la familia y la comunidad, hacia Dios y la humanidad en general que nos impone la fe en nuestro Señor Jesucristo.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El amor, la lealtad y la obediencia al Señor no se pueden dividir o fraccionar. Es un sentimiento que involucra la totalidad de la vida.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El autor de la epístola de Santiago no percibe una fe auténtica y verdadera sin la práctica de la misericordia impulsada por el amor. La fe intelectual o teórica no le sirve bien a nadie, ni al que la proclama ni a quien va dirigida.</a:t>
            </a:r>
          </a:p>
        </p:txBody>
      </p:sp>
      <p:pic>
        <p:nvPicPr>
          <p:cNvPr id="14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5" descr="Picture 5"/>
          <p:cNvPicPr>
            <a:picLocks noChangeAspect="1"/>
          </p:cNvPicPr>
          <p:nvPr/>
        </p:nvPicPr>
        <p:blipFill>
          <a:blip r:embed="rId2"/>
          <a:srcRect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La dignidad del ser humano no debe ser violentada bajo ninguna circunstancia y sí valorarla como iguales, creados a imagen y semejanza de Dios (Génesis 1.26-27).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Un pueblo o una nación saludable y educada de manera integral y en todas sus dimensiones debe ser la aspiración de un buen gobierno y sus instituciones. Los fundamentos y principios sociales de la iglesia y de la sociedad en general deben descansar principalmente en estos dos asuntos.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La acción y la participación humana no puede ni debe estar ausente en el proceso milagroso de la fe.</a:t>
            </a:r>
          </a:p>
        </p:txBody>
      </p:sp>
      <p:pic>
        <p:nvPicPr>
          <p:cNvPr id="14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Picture 5" descr="Picture 5"/>
          <p:cNvPicPr>
            <a:picLocks noChangeAspect="1"/>
          </p:cNvPicPr>
          <p:nvPr/>
        </p:nvPicPr>
        <p:blipFill>
          <a:blip r:embed="rId2"/>
          <a:srcRect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Desde que se conoce la historia humana, la práctica de abusos de poder, invasión e imposición de usos y costumbres de las naciones fuertes contra las débiles ha sido un fenómeno que no se ha podido erradicar a pesar de la evolución y el desarrollo que se ha alcanzado en todas las prácticas del quehacer y pensamiento humano.</a:t>
            </a:r>
          </a:p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Una relectura del discurso de Jesús, contextualizado en nuestras realidades, nos conduciría hacia un mayor compromiso con los principios sociales de la iglesia. 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5" descr="Picture 5"/>
          <p:cNvPicPr>
            <a:picLocks noChangeAspect="1"/>
          </p:cNvPicPr>
          <p:nvPr/>
        </p:nvPicPr>
        <p:blipFill>
          <a:blip r:embed="rId2"/>
          <a:srcRect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176021" indent="-176021" defTabSz="704087">
              <a:spcBef>
                <a:spcPts val="700"/>
              </a:spcBef>
              <a:defRPr sz="2156">
                <a:latin typeface="Cambria"/>
                <a:ea typeface="Cambria"/>
                <a:cs typeface="Cambria"/>
                <a:sym typeface="Cambria"/>
              </a:defRPr>
            </a:pPr>
            <a:r>
              <a:t>Las creencias y los principios de la fe de la persona, tribu o nación constituyen terreno sagrado el cual ninguna fuerza exterior tiene derecho a intervenir para imponer la suya.</a:t>
            </a:r>
          </a:p>
          <a:p>
            <a:pPr marL="176021" indent="-176021" defTabSz="704087">
              <a:spcBef>
                <a:spcPts val="700"/>
              </a:spcBef>
              <a:defRPr sz="2156">
                <a:latin typeface="Cambria"/>
                <a:ea typeface="Cambria"/>
                <a:cs typeface="Cambria"/>
                <a:sym typeface="Cambria"/>
              </a:defRPr>
            </a:pPr>
            <a:r>
              <a:t>La creación de espacios de tolerancia, justicia, respeto y convivencia en una sociedad divergente debe ser fundamental en la búsqueda de la paz entre los pueblos y las personas que los forman.</a:t>
            </a:r>
          </a:p>
          <a:p>
            <a:pPr marL="176021" indent="-176021" defTabSz="704087">
              <a:spcBef>
                <a:spcPts val="700"/>
              </a:spcBef>
              <a:defRPr sz="2156">
                <a:latin typeface="Cambria"/>
                <a:ea typeface="Cambria"/>
                <a:cs typeface="Cambria"/>
                <a:sym typeface="Cambria"/>
              </a:defRPr>
            </a:pPr>
            <a:r>
              <a:t>Una sociedad enferma resulta disfuncional, lo que nos obliga a la búsqueda e implementación de programas orientados hacia el alcance de un sistema de salud integral que sea justo y equilibrado para todas las personas por igual. </a:t>
            </a:r>
          </a:p>
          <a:p>
            <a:pPr marL="176021" indent="-176021" defTabSz="704087">
              <a:spcBef>
                <a:spcPts val="700"/>
              </a:spcBef>
              <a:defRPr sz="2156">
                <a:latin typeface="Cambria"/>
                <a:ea typeface="Cambria"/>
                <a:cs typeface="Cambria"/>
                <a:sym typeface="Cambria"/>
              </a:defRPr>
            </a:pPr>
            <a:r>
              <a:t>La fe auténtica no intoxica ni discrimina; en cambio, afirma la esperanza para transformar el dolor en fuerza habilitadora para seguir adelante pese a las circunstancias.</a:t>
            </a:r>
          </a:p>
        </p:txBody>
      </p:sp>
      <p:pic>
        <p:nvPicPr>
          <p:cNvPr id="15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Picture 2" descr="Picture 2"/>
          <p:cNvPicPr>
            <a:picLocks noChangeAspect="1"/>
          </p:cNvPicPr>
          <p:nvPr/>
        </p:nvPicPr>
        <p:blipFill>
          <a:blip r:embed="rId2"/>
          <a:srcRect b="14049"/>
          <a:stretch>
            <a:fillRect/>
          </a:stretch>
        </p:blipFill>
        <p:spPr>
          <a:xfrm>
            <a:off x="18" y="1281"/>
            <a:ext cx="12191982" cy="5894422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Content Placeholder 4"/>
          <p:cNvSpPr txBox="1">
            <a:spLocks noGrp="1"/>
          </p:cNvSpPr>
          <p:nvPr>
            <p:ph type="body" idx="1"/>
          </p:nvPr>
        </p:nvSpPr>
        <p:spPr>
          <a:xfrm>
            <a:off x="838200" y="2000249"/>
            <a:ext cx="10515600" cy="394335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</a:lstStyle>
          <a:p>
            <a:r>
              <a:t>Padre y Señor de las naciones, ayúdanos a velar por el bienestar físico y espiritual de nuestra iglesia y nuestra sociedad. Permite que tu mirada tierna y compasiva se torne a este mundo que se descompone en medio del dolor de las luchas fratricidas y entre pueblos hermanos. Danos fuerza y sabiduría para luchar contra el odio, el discrimen y la injusticia. Afirma en nosotros la vocación del servicio al prójimo y renuévanos cada día en el perdón que ofrece tu amor y tu gracia. En el nombre de Cristo oramos, amén. </a:t>
            </a:r>
          </a:p>
        </p:txBody>
      </p:sp>
      <p:pic>
        <p:nvPicPr>
          <p:cNvPr id="16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2"/>
          <a:srcRect b="14263"/>
          <a:stretch>
            <a:fillRect/>
          </a:stretch>
        </p:blipFill>
        <p:spPr>
          <a:xfrm>
            <a:off x="0" y="-1"/>
            <a:ext cx="12192000" cy="5879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000250"/>
            <a:ext cx="10515600" cy="3929065"/>
          </a:xfrm>
          <a:prstGeom prst="rect">
            <a:avLst/>
          </a:prstGeom>
        </p:spPr>
        <p:txBody>
          <a:bodyPr anchor="ctr"/>
          <a:lstStyle/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Reflexionar en torno a la importancia de cultivar y fomentar la salud integral y cómo ésta se vincula como parte de nuestro compromiso hacia el prójimo.</a:t>
            </a:r>
          </a:p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Identificar las acciones que debemos seguir cuando nuestros principios y valores se ven amenazados en medio de contextos adversos y hostiles. Evaluar la actitud y la determinación de Daniel ante las exigencias de los cambios culturales y religiosos debido a la imposición de una nueva realidad histórica, social y política.</a:t>
            </a:r>
          </a:p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Analizar los consejos que Pablo da a Timoteo para el alcance de una auténtica salud física y espiritual. </a:t>
            </a:r>
          </a:p>
        </p:txBody>
      </p:sp>
      <p:pic>
        <p:nvPicPr>
          <p:cNvPr id="10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3" descr="Picture 13"/>
          <p:cNvPicPr>
            <a:picLocks noChangeAspect="1"/>
          </p:cNvPicPr>
          <p:nvPr/>
        </p:nvPicPr>
        <p:blipFill>
          <a:blip r:embed="rId2"/>
          <a:srcRect b="16105"/>
          <a:stretch>
            <a:fillRect/>
          </a:stretch>
        </p:blipFill>
        <p:spPr>
          <a:xfrm>
            <a:off x="0" y="-3"/>
            <a:ext cx="12192000" cy="5753496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15"/>
          <p:cNvSpPr txBox="1">
            <a:spLocks noGrp="1"/>
          </p:cNvSpPr>
          <p:nvPr>
            <p:ph type="body" idx="1"/>
          </p:nvPr>
        </p:nvSpPr>
        <p:spPr>
          <a:xfrm>
            <a:off x="838200" y="2000250"/>
            <a:ext cx="10515600" cy="3943350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F</a:t>
            </a:r>
            <a:r>
              <a:rPr cap="all"/>
              <a:t>ábulas profanas: </a:t>
            </a:r>
            <a:r>
              <a:t>En el contexto de Timoteo se refiere a cuentos o narraciones supersticiosas o culturales, las cuales se decía que se transmitían por «viejas» a las nuevas generaciones.</a:t>
            </a:r>
          </a:p>
        </p:txBody>
      </p:sp>
      <p:pic>
        <p:nvPicPr>
          <p:cNvPr id="10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2"/>
          <a:srcRect b="14076"/>
          <a:stretch>
            <a:fillRect/>
          </a:stretch>
        </p:blipFill>
        <p:spPr>
          <a:xfrm>
            <a:off x="0" y="0"/>
            <a:ext cx="12192000" cy="589254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1950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78188">
              <a:spcBef>
                <a:spcPts val="800"/>
              </a:spcBef>
              <a:buSzTx/>
              <a:buNone/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78188">
              <a:spcBef>
                <a:spcPts val="800"/>
              </a:spcBef>
              <a:buSzTx/>
              <a:buNone/>
              <a:defRPr sz="2254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78188">
              <a:spcBef>
                <a:spcPts val="800"/>
              </a:spcBef>
              <a:buSzTx/>
              <a:buNone/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8  Daniel propuso en su corazón no contaminarse con la porción de la comida del rey ni con el vino que él bebía; pidió, por tanto, al jefe de los eunucos que no se le obligara a contaminarse. </a:t>
            </a:r>
          </a:p>
          <a:p>
            <a:pPr marL="0" indent="0" defTabSz="878188">
              <a:spcBef>
                <a:spcPts val="800"/>
              </a:spcBef>
              <a:buSzTx/>
              <a:buNone/>
              <a:defRPr sz="2254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78188">
              <a:spcBef>
                <a:spcPts val="800"/>
              </a:spcBef>
              <a:buSzTx/>
              <a:buNone/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9  Puso Dios a Daniel en gracia y en buena voluntad con el jefe de los eunucos; </a:t>
            </a:r>
          </a:p>
        </p:txBody>
      </p:sp>
      <p:sp>
        <p:nvSpPr>
          <p:cNvPr id="109" name="Content Placeholder 11"/>
          <p:cNvSpPr txBox="1"/>
          <p:nvPr/>
        </p:nvSpPr>
        <p:spPr>
          <a:xfrm>
            <a:off x="6217920" y="1950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8   Pero Daniel se propuso no contaminarse con la comida y el vino del rey, y pidió al jefe del servicio de palacio que no le obligara a contaminarse con tales alimentos. 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9  Por obra de Dios, el jefe del servicio de palacio vio con buenos ojos a Daniel, </a:t>
            </a:r>
          </a:p>
        </p:txBody>
      </p:sp>
      <p:sp>
        <p:nvSpPr>
          <p:cNvPr id="110" name="TextBox 1"/>
          <p:cNvSpPr txBox="1"/>
          <p:nvPr/>
        </p:nvSpPr>
        <p:spPr>
          <a:xfrm>
            <a:off x="5049958" y="1153930"/>
            <a:ext cx="3414127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Daniel 1.8-9</a:t>
            </a:r>
          </a:p>
        </p:txBody>
      </p:sp>
      <p:pic>
        <p:nvPicPr>
          <p:cNvPr id="11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/>
          <a:srcRect b="13834"/>
          <a:stretch>
            <a:fillRect/>
          </a:stretch>
        </p:blipFill>
        <p:spPr>
          <a:xfrm>
            <a:off x="0" y="73572"/>
            <a:ext cx="12192000" cy="5909134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10  y el jefe de los eunucos dijo a Daniel: —Temo a mi señor el rey, que asignó vuestra comida y vuestra bebida; pues luego que él vea vuestros rostros más pálidos que los de los muchachos que son semejantes a vosotros, haréis que el rey me condene a muerte.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11  Entonces dijo Daniel a Melsar, a quien el jefe de los eunucos había puesto sobre Daniel, Ananías, Misael y Azarías:</a:t>
            </a:r>
          </a:p>
        </p:txBody>
      </p:sp>
      <p:sp>
        <p:nvSpPr>
          <p:cNvPr id="11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715060">
              <a:lnSpc>
                <a:spcPct val="90000"/>
              </a:lnSpc>
              <a:spcBef>
                <a:spcPts val="700"/>
              </a:spcBef>
              <a:defRPr sz="2116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15060">
              <a:lnSpc>
                <a:spcPct val="90000"/>
              </a:lnSpc>
              <a:spcBef>
                <a:spcPts val="700"/>
              </a:spcBef>
              <a:defRPr sz="211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15060">
              <a:lnSpc>
                <a:spcPct val="90000"/>
              </a:lnSpc>
              <a:spcBef>
                <a:spcPts val="700"/>
              </a:spcBef>
              <a:defRPr sz="2116">
                <a:latin typeface="Cambria"/>
                <a:ea typeface="Cambria"/>
                <a:cs typeface="Cambria"/>
                <a:sym typeface="Cambria"/>
              </a:defRPr>
            </a:pPr>
            <a:r>
              <a:t>10  pero le dijo: —Tengo miedo de mi señor, el rey. Él me ha dicho lo que ustedes deben comer y beber, y si los ve con peor aspecto que los otros jóvenes, serán ustedes la causa de que el rey me condene a muerte.</a:t>
            </a:r>
          </a:p>
          <a:p>
            <a:pPr defTabSz="715060">
              <a:lnSpc>
                <a:spcPct val="90000"/>
              </a:lnSpc>
              <a:spcBef>
                <a:spcPts val="700"/>
              </a:spcBef>
              <a:defRPr sz="211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15060">
              <a:lnSpc>
                <a:spcPct val="90000"/>
              </a:lnSpc>
              <a:spcBef>
                <a:spcPts val="700"/>
              </a:spcBef>
              <a:defRPr sz="2116">
                <a:latin typeface="Cambria"/>
                <a:ea typeface="Cambria"/>
                <a:cs typeface="Cambria"/>
                <a:sym typeface="Cambria"/>
              </a:defRPr>
            </a:pPr>
            <a:r>
              <a:t>11  Daniel habló entonces con el mayordomo a quien el jefe del servicio de palacio había encargado el cuidado de Daniel, Ananías, Misael y Azarías, y le dijo: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Daniel 1.10-11</a:t>
            </a:r>
          </a:p>
        </p:txBody>
      </p:sp>
      <p:pic>
        <p:nvPicPr>
          <p:cNvPr id="11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8" descr="Picture 8"/>
          <p:cNvPicPr>
            <a:picLocks noChangeAspect="1"/>
          </p:cNvPicPr>
          <p:nvPr/>
        </p:nvPicPr>
        <p:blipFill>
          <a:blip r:embed="rId2"/>
          <a:srcRect b="14084"/>
          <a:stretch>
            <a:fillRect/>
          </a:stretch>
        </p:blipFill>
        <p:spPr>
          <a:xfrm>
            <a:off x="0" y="73572"/>
            <a:ext cx="12192000" cy="589198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86968">
              <a:spcBef>
                <a:spcPts val="900"/>
              </a:spcBef>
              <a:buSzTx/>
              <a:buNone/>
              <a:defRPr sz="2328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86968">
              <a:spcBef>
                <a:spcPts val="900"/>
              </a:spcBef>
              <a:buSzTx/>
              <a:buNone/>
              <a:defRPr sz="2328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86968">
              <a:spcBef>
                <a:spcPts val="900"/>
              </a:spcBef>
              <a:buSzTx/>
              <a:buNone/>
              <a:defRPr sz="2328">
                <a:latin typeface="Cambria"/>
                <a:ea typeface="Cambria"/>
                <a:cs typeface="Cambria"/>
                <a:sym typeface="Cambria"/>
              </a:defRPr>
            </a:pPr>
            <a:r>
              <a:t>12   —Te ruego que hagas la prueba con tus siervos durante diez días: que nos den legumbres para comer y agua para beber. </a:t>
            </a:r>
          </a:p>
          <a:p>
            <a:pPr marL="0" indent="0" defTabSz="886968">
              <a:spcBef>
                <a:spcPts val="900"/>
              </a:spcBef>
              <a:buSzTx/>
              <a:buNone/>
              <a:defRPr sz="2328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86968">
              <a:spcBef>
                <a:spcPts val="900"/>
              </a:spcBef>
              <a:buSzTx/>
              <a:buNone/>
              <a:defRPr sz="2328">
                <a:latin typeface="Cambria"/>
                <a:ea typeface="Cambria"/>
                <a:cs typeface="Cambria"/>
                <a:sym typeface="Cambria"/>
              </a:defRPr>
            </a:pPr>
            <a:r>
              <a:t>13  Compara luego nuestros rostros con los rostros de los muchachos que comen de la porción de la comida del rey, y haz después con tus siervos según veas.</a:t>
            </a:r>
          </a:p>
        </p:txBody>
      </p:sp>
      <p:sp>
        <p:nvSpPr>
          <p:cNvPr id="121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777240">
              <a:lnSpc>
                <a:spcPct val="90000"/>
              </a:lnSpc>
              <a:spcBef>
                <a:spcPts val="800"/>
              </a:spcBef>
              <a:defRPr sz="204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04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040">
                <a:latin typeface="Cambria"/>
                <a:ea typeface="Cambria"/>
                <a:cs typeface="Cambria"/>
                <a:sym typeface="Cambria"/>
              </a:defRPr>
            </a:pPr>
            <a:r>
              <a:t>12  —Ruego a usted que haga una prueba con estos servidores suyos: ordene usted que durante diez días nos den de comer solamente legumbres, y de beber solamente agua. </a:t>
            </a: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04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040">
                <a:latin typeface="Cambria"/>
                <a:ea typeface="Cambria"/>
                <a:cs typeface="Cambria"/>
                <a:sym typeface="Cambria"/>
              </a:defRPr>
            </a:pPr>
            <a:r>
              <a:t>13 Pasado ese tiempo, compare usted nuestro aspecto con el de los jóvenes alimentados con la misma comida que se sirve al rey, y haga entonces con nosotros según lo que vea.</a:t>
            </a:r>
          </a:p>
        </p:txBody>
      </p:sp>
      <p:sp>
        <p:nvSpPr>
          <p:cNvPr id="12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Daniel 1.12-13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8" descr="Picture 8"/>
          <p:cNvPicPr>
            <a:picLocks noChangeAspect="1"/>
          </p:cNvPicPr>
          <p:nvPr/>
        </p:nvPicPr>
        <p:blipFill>
          <a:blip r:embed="rId2"/>
          <a:srcRect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14 Consintió, pues, con ellos en esto, y probó con ellos durante diez días. 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15 Y al cabo de los diez días pareció el rostro de ellos mejor y más robusto que el de los otros muchachos que comían de la porción de la comida del rey. </a:t>
            </a:r>
          </a:p>
        </p:txBody>
      </p:sp>
      <p:sp>
        <p:nvSpPr>
          <p:cNvPr id="127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14 El mayordomo estuvo de acuerdo, y durante diez días hizo la prueba con ellos. 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15 Pasados los diez días, el aspecto de ellos era más sano y más fuerte que el de todos los jóvenes que comían de la comida del rey. </a:t>
            </a:r>
          </a:p>
        </p:txBody>
      </p:sp>
      <p:sp>
        <p:nvSpPr>
          <p:cNvPr id="128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Daniel 1.14-15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2"/>
          <a:srcRect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spcBef>
                <a:spcPts val="900"/>
              </a:spcBef>
              <a:buSzTx/>
              <a:buNone/>
              <a:defRPr sz="237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905255">
              <a:spcBef>
                <a:spcPts val="900"/>
              </a:spcBef>
              <a:buSzTx/>
              <a:buNone/>
              <a:defRPr sz="237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905255">
              <a:spcBef>
                <a:spcPts val="900"/>
              </a:spcBef>
              <a:buSzTx/>
              <a:buNone/>
              <a:defRPr sz="2376">
                <a:latin typeface="Cambria"/>
                <a:ea typeface="Cambria"/>
                <a:cs typeface="Cambria"/>
                <a:sym typeface="Cambria"/>
              </a:defRPr>
            </a:pPr>
            <a:r>
              <a:t>16 Así, pues, Melsar se llevaba la porción de la comida de ellos y el vino que habían de beber, y les daba legumbres.</a:t>
            </a:r>
          </a:p>
          <a:p>
            <a:pPr marL="0" indent="0" defTabSz="905255">
              <a:spcBef>
                <a:spcPts val="900"/>
              </a:spcBef>
              <a:buSzTx/>
              <a:buNone/>
              <a:defRPr sz="237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905255">
              <a:spcBef>
                <a:spcPts val="900"/>
              </a:spcBef>
              <a:buSzTx/>
              <a:buNone/>
              <a:defRPr sz="2376">
                <a:latin typeface="Cambria"/>
                <a:ea typeface="Cambria"/>
                <a:cs typeface="Cambria"/>
                <a:sym typeface="Cambria"/>
              </a:defRPr>
            </a:pPr>
            <a:r>
              <a:t>17 A estos cuatro muchachos, Dios les dio conocimiento e inteligencia en todas las letras y ciencias; y Daniel tuvo entendimiento en toda visión y sueños.</a:t>
            </a:r>
          </a:p>
        </p:txBody>
      </p:sp>
      <p:sp>
        <p:nvSpPr>
          <p:cNvPr id="133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632"/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endParaRPr sz="2632"/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16  Así pues, el mayordomo se llevaba la comida y el vino que ellos tenían que comer y beber, y les servía legumbres.</a:t>
            </a: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17 A estos cuatro jóvenes, Dios les dio inteligencia y entendimiento para comprender toda clase de libros y toda ciencia. Daniel entendía además el significado de toda clase de visiones y sueños.</a:t>
            </a:r>
          </a:p>
        </p:txBody>
      </p:sp>
      <p:sp>
        <p:nvSpPr>
          <p:cNvPr id="134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Daniel 1.16-17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2"/>
          <a:srcRect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7 Desecha las fábulas profanas y de viejas. Ejercítate para la piedad, 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8 porque el ejercicio corporal para poco es provechoso, pero la piedad para todo aprovecha, pues tiene promesa de esta vida presente y de la venidera.</a:t>
            </a:r>
          </a:p>
        </p:txBody>
      </p:sp>
      <p:sp>
        <p:nvSpPr>
          <p:cNvPr id="139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7  Pero no hagas caso de cuentos mundanos y tontos. Ejercítate en la piedad; 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8 pues aunque el ejercicio físico sirve para algo, la piedad es útil para todo, porque tiene promesas de vida para el presente y para el futuro.</a:t>
            </a:r>
          </a:p>
        </p:txBody>
      </p:sp>
      <p:sp>
        <p:nvSpPr>
          <p:cNvPr id="140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1 Timoteo 4.7-8</a:t>
            </a:r>
          </a:p>
        </p:txBody>
      </p:sp>
      <p:pic>
        <p:nvPicPr>
          <p:cNvPr id="14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1457</Words>
  <Application>Microsoft Office PowerPoint</Application>
  <PresentationFormat>Widescreen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Lección 2 EL BIENESTAR FÍSICO Y ESPIRITUAL Daniel 1.8-17; 1 Timoteo 4.7-8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Nivea</dc:creator>
  <cp:lastModifiedBy>Nivea Velez</cp:lastModifiedBy>
  <cp:revision>1</cp:revision>
  <dcterms:modified xsi:type="dcterms:W3CDTF">2026-02-25T13:46:13Z</dcterms:modified>
</cp:coreProperties>
</file>