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1D8"/>
          </a:solidFill>
        </a:fill>
      </a:tcStyle>
    </a:wholeTbl>
    <a:band2H>
      <a:tcTxStyle b="def" i="def"/>
      <a:tcStyle>
        <a:tcBdr/>
        <a:fill>
          <a:solidFill>
            <a:srgbClr val="E7E9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3CB"/>
          </a:solidFill>
        </a:fill>
      </a:tcStyle>
    </a:wholeTbl>
    <a:band2H>
      <a:tcTxStyle b="def" i="def"/>
      <a:tcStyle>
        <a:tcBdr/>
        <a:fill>
          <a:solidFill>
            <a:srgbClr val="E7EA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E1CC"/>
          </a:solidFill>
        </a:fill>
      </a:tcStyle>
    </a:wholeTbl>
    <a:band2H>
      <a:tcTxStyle b="def" i="def"/>
      <a:tcStyle>
        <a:tcBdr/>
        <a:fill>
          <a:solidFill>
            <a:srgbClr val="E8F0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Aptos"/>
      </a:defRPr>
    </a:lvl1pPr>
    <a:lvl2pPr indent="228600" latinLnBrk="0">
      <a:defRPr sz="1200">
        <a:latin typeface="+mj-lt"/>
        <a:ea typeface="+mj-ea"/>
        <a:cs typeface="+mj-cs"/>
        <a:sym typeface="Aptos"/>
      </a:defRPr>
    </a:lvl2pPr>
    <a:lvl3pPr indent="457200" latinLnBrk="0">
      <a:defRPr sz="1200">
        <a:latin typeface="+mj-lt"/>
        <a:ea typeface="+mj-ea"/>
        <a:cs typeface="+mj-cs"/>
        <a:sym typeface="Aptos"/>
      </a:defRPr>
    </a:lvl3pPr>
    <a:lvl4pPr indent="685800" latinLnBrk="0">
      <a:defRPr sz="1200">
        <a:latin typeface="+mj-lt"/>
        <a:ea typeface="+mj-ea"/>
        <a:cs typeface="+mj-cs"/>
        <a:sym typeface="Aptos"/>
      </a:defRPr>
    </a:lvl4pPr>
    <a:lvl5pPr indent="914400" latinLnBrk="0">
      <a:defRPr sz="1200">
        <a:latin typeface="+mj-lt"/>
        <a:ea typeface="+mj-ea"/>
        <a:cs typeface="+mj-cs"/>
        <a:sym typeface="Aptos"/>
      </a:defRPr>
    </a:lvl5pPr>
    <a:lvl6pPr indent="1143000" latinLnBrk="0">
      <a:defRPr sz="1200">
        <a:latin typeface="+mj-lt"/>
        <a:ea typeface="+mj-ea"/>
        <a:cs typeface="+mj-cs"/>
        <a:sym typeface="Aptos"/>
      </a:defRPr>
    </a:lvl6pPr>
    <a:lvl7pPr indent="1371600" latinLnBrk="0">
      <a:defRPr sz="1200">
        <a:latin typeface="+mj-lt"/>
        <a:ea typeface="+mj-ea"/>
        <a:cs typeface="+mj-cs"/>
        <a:sym typeface="Aptos"/>
      </a:defRPr>
    </a:lvl7pPr>
    <a:lvl8pPr indent="1600200" latinLnBrk="0">
      <a:defRPr sz="1200">
        <a:latin typeface="+mj-lt"/>
        <a:ea typeface="+mj-ea"/>
        <a:cs typeface="+mj-cs"/>
        <a:sym typeface="Aptos"/>
      </a:defRPr>
    </a:lvl8pPr>
    <a:lvl9pPr indent="1828800" latinLnBrk="0">
      <a:defRPr sz="1200">
        <a:latin typeface="+mj-lt"/>
        <a:ea typeface="+mj-ea"/>
        <a:cs typeface="+mj-cs"/>
        <a:sym typeface="Aptos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524000" y="3602037"/>
            <a:ext cx="9144000" cy="1655764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831850" y="4589462"/>
            <a:ext cx="10515600" cy="150018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1pPr>
            <a:lvl2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2pPr>
            <a:lvl3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3pPr>
            <a:lvl4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4pPr>
            <a:lvl5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90" cy="82391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0">
              <a:buSzTx/>
              <a:buFontTx/>
              <a:buNone/>
              <a:defRPr b="1" sz="2400"/>
            </a:lvl2pPr>
            <a:lvl3pPr marL="0" indent="0">
              <a:buSzTx/>
              <a:buFontTx/>
              <a:buNone/>
              <a:defRPr b="1" sz="2400"/>
            </a:lvl3pPr>
            <a:lvl4pPr marL="0" indent="0">
              <a:buSzTx/>
              <a:buFontTx/>
              <a:buNone/>
              <a:defRPr b="1" sz="2400"/>
            </a:lvl4pPr>
            <a:lvl5pPr marL="0" indent="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080147" y="6404293"/>
            <a:ext cx="273654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757575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foto A34 V2- PPT size.jpg" descr="foto A34 V2- PPT size.jpg"/>
          <p:cNvPicPr>
            <a:picLocks noChangeAspect="1"/>
          </p:cNvPicPr>
          <p:nvPr/>
        </p:nvPicPr>
        <p:blipFill>
          <a:blip r:embed="rId2">
            <a:alphaModFix amt="33571"/>
            <a:extLst/>
          </a:blip>
          <a:stretch>
            <a:fillRect/>
          </a:stretch>
        </p:blipFill>
        <p:spPr>
          <a:xfrm>
            <a:off x="-18376" y="-1119646"/>
            <a:ext cx="12228752" cy="8731330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Title 1"/>
          <p:cNvSpPr txBox="1"/>
          <p:nvPr>
            <p:ph type="ctrTitle"/>
          </p:nvPr>
        </p:nvSpPr>
        <p:spPr>
          <a:xfrm>
            <a:off x="1524000" y="1122362"/>
            <a:ext cx="7472854" cy="1655761"/>
          </a:xfrm>
          <a:prstGeom prst="rect">
            <a:avLst/>
          </a:prstGeom>
        </p:spPr>
        <p:txBody>
          <a:bodyPr anchor="t"/>
          <a:lstStyle/>
          <a:p>
            <a:pPr algn="l" defTabSz="798269">
              <a:defRPr sz="3239">
                <a:solidFill>
                  <a:srgbClr val="6E76A1"/>
                </a:solidFill>
                <a:latin typeface="Futura Bold"/>
                <a:ea typeface="Futura Bold"/>
                <a:cs typeface="Futura Bold"/>
                <a:sym typeface="Futura Bold"/>
              </a:defRPr>
            </a:pPr>
            <a:r>
              <a:rPr>
                <a:solidFill>
                  <a:srgbClr val="5F2748"/>
                </a:solidFill>
              </a:rPr>
              <a:t>Lección 3</a:t>
            </a:r>
            <a:br/>
            <a:r>
              <a:rPr>
                <a:solidFill>
                  <a:srgbClr val="175C52"/>
                </a:solidFill>
              </a:rPr>
              <a:t>MANOS ABIERTAS Y CORAZONES LLENOS</a:t>
            </a:r>
            <a:br>
              <a:rPr>
                <a:solidFill>
                  <a:srgbClr val="C8334A"/>
                </a:solidFill>
              </a:rPr>
            </a:br>
            <a:r>
              <a:rPr sz="1619">
                <a:solidFill>
                  <a:srgbClr val="0D0D0D"/>
                </a:solidFill>
              </a:rPr>
              <a:t>Deuteronomio 15.4-11; Mateo 25.42-45</a:t>
            </a:r>
          </a:p>
        </p:txBody>
      </p:sp>
      <p:sp>
        <p:nvSpPr>
          <p:cNvPr id="96" name="Subtitle 2"/>
          <p:cNvSpPr txBox="1"/>
          <p:nvPr>
            <p:ph type="subTitle" sz="quarter" idx="1"/>
          </p:nvPr>
        </p:nvSpPr>
        <p:spPr>
          <a:xfrm>
            <a:off x="1524000" y="2778125"/>
            <a:ext cx="7472854" cy="1655761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100000"/>
              </a:lnSpc>
              <a:spcBef>
                <a:spcPts val="0"/>
              </a:spcBef>
              <a:defRPr sz="2000">
                <a:latin typeface="Cambria"/>
                <a:ea typeface="Cambria"/>
                <a:cs typeface="Cambria"/>
                <a:sym typeface="Cambria"/>
              </a:defRPr>
            </a:pPr>
            <a:r>
              <a:t>«Pues nunca faltarán pobres en medio de la tierra; por eso yo te mando: Abrirás tu mano a tu hermano, al pobre y al menesteroso en tu tierra». 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2000">
                <a:latin typeface="Cambria"/>
                <a:ea typeface="Cambria"/>
                <a:cs typeface="Cambria"/>
                <a:sym typeface="Cambria"/>
              </a:defRPr>
            </a:pPr>
            <a:r>
              <a:t>Deuteronomio 15.11</a:t>
            </a:r>
          </a:p>
        </p:txBody>
      </p:sp>
      <p:pic>
        <p:nvPicPr>
          <p:cNvPr id="97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13476" y="5245611"/>
            <a:ext cx="5187125" cy="13614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rcRect l="0" t="0" r="0" b="14071"/>
          <a:stretch>
            <a:fillRect/>
          </a:stretch>
        </p:blipFill>
        <p:spPr>
          <a:xfrm>
            <a:off x="18" y="1281"/>
            <a:ext cx="12191982" cy="5893000"/>
          </a:xfrm>
          <a:prstGeom prst="rect">
            <a:avLst/>
          </a:prstGeom>
          <a:ln w="12700">
            <a:miter lim="400000"/>
          </a:ln>
        </p:spPr>
      </p:pic>
      <p:sp>
        <p:nvSpPr>
          <p:cNvPr id="144" name="Content Placeholder 7"/>
          <p:cNvSpPr txBox="1"/>
          <p:nvPr>
            <p:ph type="body" idx="1"/>
          </p:nvPr>
        </p:nvSpPr>
        <p:spPr>
          <a:xfrm>
            <a:off x="838200" y="2163750"/>
            <a:ext cx="10515600" cy="3914776"/>
          </a:xfrm>
          <a:prstGeom prst="rect">
            <a:avLst/>
          </a:prstGeom>
        </p:spPr>
        <p:txBody>
          <a:bodyPr anchor="ctr"/>
          <a:lstStyle/>
          <a:p>
            <a:pPr marL="217170" indent="-217170" defTabSz="868680">
              <a:spcBef>
                <a:spcPts val="900"/>
              </a:spcBef>
              <a:defRPr sz="2660">
                <a:latin typeface="Cambria"/>
                <a:ea typeface="Cambria"/>
                <a:cs typeface="Cambria"/>
                <a:sym typeface="Cambria"/>
              </a:defRPr>
            </a:pPr>
            <a:r>
              <a:t>Todo el ministerio de Jesús estuvo enmarcado en hacer la voluntad de Dios, y quienes hemos determinado seguir por esa ruta, el valor, el compromiso y el sacrificio constituyen algunos de los distintivos que no pueden estar ausentes en ese propósito.</a:t>
            </a:r>
          </a:p>
          <a:p>
            <a:pPr marL="217170" indent="-217170" defTabSz="868680">
              <a:spcBef>
                <a:spcPts val="900"/>
              </a:spcBef>
              <a:defRPr sz="2660">
                <a:latin typeface="Cambria"/>
                <a:ea typeface="Cambria"/>
                <a:cs typeface="Cambria"/>
                <a:sym typeface="Cambria"/>
              </a:defRPr>
            </a:pPr>
            <a:r>
              <a:t>Dios sigue teniendo esperanza en la humanidad y nosotros también deberíamos afirmarnos en ese principio.</a:t>
            </a:r>
          </a:p>
          <a:p>
            <a:pPr marL="217170" indent="-217170" defTabSz="868680">
              <a:spcBef>
                <a:spcPts val="900"/>
              </a:spcBef>
              <a:defRPr sz="2660">
                <a:latin typeface="Cambria"/>
                <a:ea typeface="Cambria"/>
                <a:cs typeface="Cambria"/>
                <a:sym typeface="Cambria"/>
              </a:defRPr>
            </a:pPr>
            <a:r>
              <a:t>Siempre ha habido pobres en el mundo y pareciera que siempre los habrá, realidad que necesariamente nos impulsa a tener Manos abiertas y corazones llenos de bondad y misericordia como expresa el título de nuestra lección.</a:t>
            </a:r>
          </a:p>
        </p:txBody>
      </p:sp>
      <p:pic>
        <p:nvPicPr>
          <p:cNvPr id="145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rcRect l="0" t="0" r="0" b="13576"/>
          <a:stretch>
            <a:fillRect/>
          </a:stretch>
        </p:blipFill>
        <p:spPr>
          <a:xfrm>
            <a:off x="18" y="1282"/>
            <a:ext cx="12191982" cy="5926900"/>
          </a:xfrm>
          <a:prstGeom prst="rect">
            <a:avLst/>
          </a:prstGeom>
          <a:ln w="12700">
            <a:miter lim="400000"/>
          </a:ln>
        </p:spPr>
      </p:pic>
      <p:sp>
        <p:nvSpPr>
          <p:cNvPr id="148" name="Content Placeholder 7"/>
          <p:cNvSpPr txBox="1"/>
          <p:nvPr>
            <p:ph type="body" idx="1"/>
          </p:nvPr>
        </p:nvSpPr>
        <p:spPr>
          <a:xfrm>
            <a:off x="838200" y="2176211"/>
            <a:ext cx="10515600" cy="3914776"/>
          </a:xfrm>
          <a:prstGeom prst="rect">
            <a:avLst/>
          </a:prstGeom>
        </p:spPr>
        <p:txBody>
          <a:bodyPr anchor="ctr"/>
          <a:lstStyle/>
          <a:p>
            <a:pPr>
              <a:defRPr>
                <a:latin typeface="Cambria"/>
                <a:ea typeface="Cambria"/>
                <a:cs typeface="Cambria"/>
                <a:sym typeface="Cambria"/>
              </a:defRPr>
            </a:pPr>
            <a:r>
              <a:t>La práctica auténtica de la justicia y la misericordia no debería ser a cambio de recompensas, pero según el deuteronomista, al así hacerlo, «Jehová te bendecirá con abundancia en la tierra que Jehová, tu Dios, te da por heredad […]».</a:t>
            </a:r>
          </a:p>
          <a:p>
            <a:pPr>
              <a:defRPr>
                <a:latin typeface="Cambria"/>
                <a:ea typeface="Cambria"/>
                <a:cs typeface="Cambria"/>
                <a:sym typeface="Cambria"/>
              </a:defRPr>
            </a:pPr>
            <a:r>
              <a:t>El más difícil y complicado culto al Señor lo iniciamos cuando finalizamos nuestra experiencia litúrgica en el templo para enfrentarnos a una sociedad necesitada y gravemente enferma.</a:t>
            </a:r>
          </a:p>
        </p:txBody>
      </p:sp>
      <p:pic>
        <p:nvPicPr>
          <p:cNvPr id="149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rcRect l="0" t="0" r="0" b="13576"/>
          <a:stretch>
            <a:fillRect/>
          </a:stretch>
        </p:blipFill>
        <p:spPr>
          <a:xfrm>
            <a:off x="18" y="1282"/>
            <a:ext cx="12191982" cy="5926900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Content Placeholder 7"/>
          <p:cNvSpPr txBox="1"/>
          <p:nvPr>
            <p:ph type="body" idx="1"/>
          </p:nvPr>
        </p:nvSpPr>
        <p:spPr>
          <a:xfrm>
            <a:off x="838200" y="2176211"/>
            <a:ext cx="10515600" cy="3914776"/>
          </a:xfrm>
          <a:prstGeom prst="rect">
            <a:avLst/>
          </a:prstGeom>
        </p:spPr>
        <p:txBody>
          <a:bodyPr anchor="ctr"/>
          <a:lstStyle/>
          <a:p>
            <a:pPr marL="226313" indent="-226313" defTabSz="905255">
              <a:spcBef>
                <a:spcPts val="900"/>
              </a:spcBef>
              <a:defRPr sz="2772">
                <a:latin typeface="Cambria"/>
                <a:ea typeface="Cambria"/>
                <a:cs typeface="Cambria"/>
                <a:sym typeface="Cambria"/>
              </a:defRPr>
            </a:pPr>
            <a:r>
              <a:t>Forma parte de nuestros deberes fomentar una cultura de acompañamiento y solidaridad con los sufridos de nuestra comunidad y hacernos eco de su clamor y sus luchas.</a:t>
            </a:r>
          </a:p>
          <a:p>
            <a:pPr marL="226313" indent="-226313" defTabSz="905255">
              <a:spcBef>
                <a:spcPts val="900"/>
              </a:spcBef>
              <a:defRPr sz="2772">
                <a:latin typeface="Cambria"/>
                <a:ea typeface="Cambria"/>
                <a:cs typeface="Cambria"/>
                <a:sym typeface="Cambria"/>
              </a:defRPr>
            </a:pPr>
            <a:r>
              <a:t>Los grandes males sociales que enfrentamos, en muchos casos, son producto de la desigualdad social y esta, a su vez, del egoísmo desenfrenado que padecemos.</a:t>
            </a:r>
          </a:p>
          <a:p>
            <a:pPr marL="226313" indent="-226313" defTabSz="905255">
              <a:spcBef>
                <a:spcPts val="900"/>
              </a:spcBef>
              <a:defRPr sz="2772">
                <a:latin typeface="Cambria"/>
                <a:ea typeface="Cambria"/>
                <a:cs typeface="Cambria"/>
                <a:sym typeface="Cambria"/>
              </a:defRPr>
            </a:pPr>
            <a:r>
              <a:t>La legitimación de nuestra fe cristiana y nuestro conocimiento de Dios se da en virtud de poner en funciones el amor y la misericordia que aprendimos de Jesús hacia nuestro prójimo en necesidad.</a:t>
            </a:r>
          </a:p>
        </p:txBody>
      </p:sp>
      <p:pic>
        <p:nvPicPr>
          <p:cNvPr id="153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rcRect l="0" t="0" r="0" b="14049"/>
          <a:stretch>
            <a:fillRect/>
          </a:stretch>
        </p:blipFill>
        <p:spPr>
          <a:xfrm>
            <a:off x="18" y="1281"/>
            <a:ext cx="12191982" cy="5894422"/>
          </a:xfrm>
          <a:prstGeom prst="rect">
            <a:avLst/>
          </a:prstGeom>
          <a:ln w="12700">
            <a:miter lim="400000"/>
          </a:ln>
        </p:spPr>
      </p:pic>
      <p:sp>
        <p:nvSpPr>
          <p:cNvPr id="156" name="Content Placeholder 4"/>
          <p:cNvSpPr txBox="1"/>
          <p:nvPr>
            <p:ph type="body" idx="1"/>
          </p:nvPr>
        </p:nvSpPr>
        <p:spPr>
          <a:xfrm>
            <a:off x="838200" y="2000249"/>
            <a:ext cx="10515600" cy="3943352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None/>
              <a:defRPr>
                <a:latin typeface="Cambria"/>
                <a:ea typeface="Cambria"/>
                <a:cs typeface="Cambria"/>
                <a:sym typeface="Cambria"/>
              </a:defRPr>
            </a:lvl1pPr>
          </a:lstStyle>
          <a:p>
            <a:pPr/>
            <a:r>
              <a:t>Dios de amor y de justicia, a través del discurso y el ejemplo de Jesús, tú enalteciste el valor de los que lloran, de los humildes, de los oprimidos, de los que no tienen nada. Ayúdanos a entender sus reclamos de justicia. Llénanos de valor y de sabiduría para hacer que tu mensaje llegue a la conciencia de quienes causan el dolor en el mundo y de esta manera seamos bálsamo de esperanza entre los que sufren. Por Jesucristo oramos, amén.</a:t>
            </a:r>
          </a:p>
        </p:txBody>
      </p:sp>
      <p:pic>
        <p:nvPicPr>
          <p:cNvPr id="157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rcRect l="0" t="0" r="0" b="14263"/>
          <a:stretch>
            <a:fillRect/>
          </a:stretch>
        </p:blipFill>
        <p:spPr>
          <a:xfrm>
            <a:off x="0" y="-1"/>
            <a:ext cx="12192000" cy="5879798"/>
          </a:xfrm>
          <a:prstGeom prst="rect">
            <a:avLst/>
          </a:prstGeom>
          <a:ln w="12700">
            <a:miter lim="400000"/>
          </a:ln>
        </p:spPr>
      </p:pic>
      <p:sp>
        <p:nvSpPr>
          <p:cNvPr id="100" name="Content Placeholder 7"/>
          <p:cNvSpPr txBox="1"/>
          <p:nvPr>
            <p:ph type="body" idx="1"/>
          </p:nvPr>
        </p:nvSpPr>
        <p:spPr>
          <a:xfrm>
            <a:off x="838200" y="2000250"/>
            <a:ext cx="10515600" cy="3929065"/>
          </a:xfrm>
          <a:prstGeom prst="rect">
            <a:avLst/>
          </a:prstGeom>
        </p:spPr>
        <p:txBody>
          <a:bodyPr anchor="ctr"/>
          <a:lstStyle/>
          <a:p>
            <a:pPr marL="219455" indent="-219455" defTabSz="877823">
              <a:spcBef>
                <a:spcPts val="900"/>
              </a:spcBef>
              <a:defRPr sz="2784">
                <a:latin typeface="Cambria"/>
                <a:ea typeface="Cambria"/>
                <a:cs typeface="Cambria"/>
                <a:sym typeface="Cambria"/>
              </a:defRPr>
            </a:pPr>
            <a:r>
              <a:t>Encontrar en el texto bíblico para hoy la manera de hacer hermandad como mecanismo para producir un cambio moral, social y espiritual, lo que a su vez producirá la distribución más justa y equitativa de todas aquellas bendiciones y bienes materiales y espirituales que son indispensables para la vida.</a:t>
            </a:r>
          </a:p>
          <a:p>
            <a:pPr marL="219455" indent="-219455" defTabSz="877823">
              <a:spcBef>
                <a:spcPts val="900"/>
              </a:spcBef>
              <a:defRPr sz="2784">
                <a:latin typeface="Cambria"/>
                <a:ea typeface="Cambria"/>
                <a:cs typeface="Cambria"/>
                <a:sym typeface="Cambria"/>
              </a:defRPr>
            </a:pPr>
            <a:r>
              <a:t>Demostrar que el Señor está presente en todos los quehaceres y lugares de nuestras comunidades. Que se deja encontrar y sentir a través de la adoración y el acto litúrgico, pero principalmente a través del servicio y la práctica de la misericordia entre los más sufridos y necesitados de la sociedad.</a:t>
            </a:r>
          </a:p>
        </p:txBody>
      </p:sp>
      <p:pic>
        <p:nvPicPr>
          <p:cNvPr id="101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Picture 13" descr="Picture 13"/>
          <p:cNvPicPr>
            <a:picLocks noChangeAspect="1"/>
          </p:cNvPicPr>
          <p:nvPr/>
        </p:nvPicPr>
        <p:blipFill>
          <a:blip r:embed="rId2">
            <a:extLst/>
          </a:blip>
          <a:srcRect l="0" t="0" r="0" b="16105"/>
          <a:stretch>
            <a:fillRect/>
          </a:stretch>
        </p:blipFill>
        <p:spPr>
          <a:xfrm>
            <a:off x="0" y="-3"/>
            <a:ext cx="12192000" cy="5753496"/>
          </a:xfrm>
          <a:prstGeom prst="rect">
            <a:avLst/>
          </a:prstGeom>
          <a:ln w="12700">
            <a:miter lim="400000"/>
          </a:ln>
        </p:spPr>
      </p:pic>
      <p:sp>
        <p:nvSpPr>
          <p:cNvPr id="104" name="Content Placeholder 15"/>
          <p:cNvSpPr txBox="1"/>
          <p:nvPr>
            <p:ph type="body" idx="1"/>
          </p:nvPr>
        </p:nvSpPr>
        <p:spPr>
          <a:xfrm>
            <a:off x="838200" y="2000250"/>
            <a:ext cx="10515600" cy="3943350"/>
          </a:xfrm>
          <a:prstGeom prst="rect">
            <a:avLst/>
          </a:prstGeom>
        </p:spPr>
        <p:txBody>
          <a:bodyPr anchor="ctr"/>
          <a:lstStyle/>
          <a:p>
            <a:pPr>
              <a:defRPr sz="2900">
                <a:latin typeface="Cambria"/>
                <a:ea typeface="Cambria"/>
                <a:cs typeface="Cambria"/>
                <a:sym typeface="Cambria"/>
              </a:defRPr>
            </a:pPr>
            <a:r>
              <a:rPr cap="all"/>
              <a:t>Año de remisión:</a:t>
            </a:r>
            <a:r>
              <a:t> Término bíblico con fuerza de ley dirigido a perdonar al prójimo todas sus deudas acumuladas durante cada seres humanos que, a su vez, deben ser irremediablemente atendidas: hambre, sed, techo (inmigración), desnudez, enfermedad y prisión.</a:t>
            </a:r>
          </a:p>
          <a:p>
            <a:pPr>
              <a:defRPr sz="2900">
                <a:latin typeface="Cambria"/>
                <a:ea typeface="Cambria"/>
                <a:cs typeface="Cambria"/>
                <a:sym typeface="Cambria"/>
              </a:defRPr>
            </a:pPr>
            <a:r>
              <a:rPr cap="all"/>
              <a:t>Forastero:</a:t>
            </a:r>
            <a:r>
              <a:t> Se refiere a la persona que proviene de otro lugar; que vive o está en un lugar en donde no ha nacido. </a:t>
            </a:r>
          </a:p>
        </p:txBody>
      </p:sp>
      <p:pic>
        <p:nvPicPr>
          <p:cNvPr id="105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rcRect l="0" t="0" r="0" b="14076"/>
          <a:stretch>
            <a:fillRect/>
          </a:stretch>
        </p:blipFill>
        <p:spPr>
          <a:xfrm>
            <a:off x="0" y="0"/>
            <a:ext cx="12192000" cy="5892549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Content Placeholder 10"/>
          <p:cNvSpPr txBox="1"/>
          <p:nvPr>
            <p:ph type="body" sz="half" idx="1"/>
          </p:nvPr>
        </p:nvSpPr>
        <p:spPr>
          <a:xfrm>
            <a:off x="838200" y="1950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887149">
              <a:spcBef>
                <a:spcPts val="800"/>
              </a:spcBef>
              <a:buSzTx/>
              <a:buNone/>
              <a:defRPr sz="2277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887149">
              <a:spcBef>
                <a:spcPts val="800"/>
              </a:spcBef>
              <a:buSzTx/>
              <a:buNone/>
              <a:defRPr sz="2277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887149">
              <a:spcBef>
                <a:spcPts val="800"/>
              </a:spcBef>
              <a:buSzTx/>
              <a:buNone/>
              <a:defRPr sz="2277">
                <a:latin typeface="Cambria"/>
                <a:ea typeface="Cambria"/>
                <a:cs typeface="Cambria"/>
                <a:sym typeface="Cambria"/>
              </a:defRPr>
            </a:pPr>
            <a:r>
              <a:t>4  Así no habrá mendigos entre los tuyos, pues Jehová te bendecirá con abundancia en la tierra que Jehová, tu Dios, te da por heredad, para que la tomes en posesión, </a:t>
            </a:r>
          </a:p>
          <a:p>
            <a:pPr marL="0" indent="0" defTabSz="887149">
              <a:spcBef>
                <a:spcPts val="800"/>
              </a:spcBef>
              <a:buSzTx/>
              <a:buNone/>
              <a:defRPr sz="2277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887149">
              <a:spcBef>
                <a:spcPts val="800"/>
              </a:spcBef>
              <a:buSzTx/>
              <a:buNone/>
              <a:defRPr sz="2277">
                <a:latin typeface="Cambria"/>
                <a:ea typeface="Cambria"/>
                <a:cs typeface="Cambria"/>
                <a:sym typeface="Cambria"/>
              </a:defRPr>
            </a:pPr>
            <a:r>
              <a:t>5  si escuchas fielmente la voz de Jehová, tu Dios, para guardar y cumplir todos estos mandamientos que yo te ordeno hoy. </a:t>
            </a:r>
          </a:p>
        </p:txBody>
      </p:sp>
      <p:sp>
        <p:nvSpPr>
          <p:cNvPr id="109" name="Content Placeholder 11"/>
          <p:cNvSpPr txBox="1"/>
          <p:nvPr/>
        </p:nvSpPr>
        <p:spPr>
          <a:xfrm>
            <a:off x="6217920" y="1950954"/>
            <a:ext cx="5090161" cy="4162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 defTabSz="813816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 defTabSz="813816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813816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4  De esta manera no habrá pobres entre ustedes, pues el Señor tu Dios te bendecirá en el país que él te va a dar como herencia, </a:t>
            </a:r>
          </a:p>
          <a:p>
            <a:pPr defTabSz="813816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813816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5  siempre y cuando le obedezcas y pongas en práctica todos estos mandamientos que yo te he dado hoy. </a:t>
            </a:r>
          </a:p>
        </p:txBody>
      </p:sp>
      <p:sp>
        <p:nvSpPr>
          <p:cNvPr id="110" name="TextBox 1"/>
          <p:cNvSpPr txBox="1"/>
          <p:nvPr/>
        </p:nvSpPr>
        <p:spPr>
          <a:xfrm>
            <a:off x="5049958" y="1153930"/>
            <a:ext cx="3414127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pPr/>
            <a:r>
              <a:t>Deuteronomio 15.4-5</a:t>
            </a:r>
          </a:p>
        </p:txBody>
      </p:sp>
      <p:pic>
        <p:nvPicPr>
          <p:cNvPr id="111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rcRect l="0" t="0" r="0" b="13834"/>
          <a:stretch>
            <a:fillRect/>
          </a:stretch>
        </p:blipFill>
        <p:spPr>
          <a:xfrm>
            <a:off x="0" y="73572"/>
            <a:ext cx="12192000" cy="5909134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Content Placeholder 10"/>
          <p:cNvSpPr txBox="1"/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797538">
              <a:spcBef>
                <a:spcPts val="800"/>
              </a:spcBef>
              <a:buSzTx/>
              <a:buNone/>
              <a:defRPr sz="2046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797538">
              <a:spcBef>
                <a:spcPts val="800"/>
              </a:spcBef>
              <a:buSzTx/>
              <a:buNone/>
              <a:defRPr sz="2046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797538">
              <a:spcBef>
                <a:spcPts val="800"/>
              </a:spcBef>
              <a:buSzTx/>
              <a:buNone/>
              <a:defRPr sz="2046">
                <a:latin typeface="Cambria"/>
                <a:ea typeface="Cambria"/>
                <a:cs typeface="Cambria"/>
                <a:sym typeface="Cambria"/>
              </a:defRPr>
            </a:pPr>
            <a:r>
              <a:t>6  Ya que Jehová, tu Dios, te habrá bendecido, como te ha dicho, prestarás entonces a muchas naciones, pero tú no tomarás prestado; tendrás dominio sobre muchas naciones, pero sobre ti no tendrán dominio.</a:t>
            </a:r>
          </a:p>
          <a:p>
            <a:pPr marL="0" indent="0" defTabSz="797538">
              <a:spcBef>
                <a:spcPts val="800"/>
              </a:spcBef>
              <a:buSzTx/>
              <a:buNone/>
              <a:defRPr sz="2046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797538">
              <a:spcBef>
                <a:spcPts val="800"/>
              </a:spcBef>
              <a:buSzTx/>
              <a:buNone/>
              <a:defRPr sz="2046">
                <a:latin typeface="Cambria"/>
                <a:ea typeface="Cambria"/>
                <a:cs typeface="Cambria"/>
                <a:sym typeface="Cambria"/>
              </a:defRPr>
            </a:pPr>
            <a:r>
              <a:t>7  »Cuando haya algún pobre entre tus hermanos en alguna de tus ciudades, en la tierra que Jehová, tu Dios, te da, no endurecerás tu corazón ni le cerrarás tu mano a tu hermano pobre, </a:t>
            </a:r>
          </a:p>
        </p:txBody>
      </p:sp>
      <p:sp>
        <p:nvSpPr>
          <p:cNvPr id="115" name="Content Placeholder 11"/>
          <p:cNvSpPr txBox="1"/>
          <p:nvPr/>
        </p:nvSpPr>
        <p:spPr>
          <a:xfrm>
            <a:off x="6217920" y="2204954"/>
            <a:ext cx="5090161" cy="4162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 defTabSz="691743">
              <a:lnSpc>
                <a:spcPct val="90000"/>
              </a:lnSpc>
              <a:spcBef>
                <a:spcPts val="700"/>
              </a:spcBef>
              <a:defRPr sz="2046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 defTabSz="691743">
              <a:lnSpc>
                <a:spcPct val="90000"/>
              </a:lnSpc>
              <a:spcBef>
                <a:spcPts val="700"/>
              </a:spcBef>
              <a:defRPr sz="2046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691743">
              <a:lnSpc>
                <a:spcPct val="90000"/>
              </a:lnSpc>
              <a:spcBef>
                <a:spcPts val="700"/>
              </a:spcBef>
              <a:defRPr sz="2046">
                <a:latin typeface="Cambria"/>
                <a:ea typeface="Cambria"/>
                <a:cs typeface="Cambria"/>
                <a:sym typeface="Cambria"/>
              </a:defRPr>
            </a:pPr>
            <a:r>
              <a:t>6  Sí, el Señor tu Dios te bendecirá, tal como te lo ha prometido, y tendrás para prestar a muchas naciones, pero tú no tendrás que pedir prestado; dominarás a muchas naciones, pero ellas no te dominarán a ti.</a:t>
            </a:r>
          </a:p>
          <a:p>
            <a:pPr defTabSz="691743">
              <a:lnSpc>
                <a:spcPct val="90000"/>
              </a:lnSpc>
              <a:spcBef>
                <a:spcPts val="700"/>
              </a:spcBef>
              <a:defRPr sz="2046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691743">
              <a:lnSpc>
                <a:spcPct val="90000"/>
              </a:lnSpc>
              <a:spcBef>
                <a:spcPts val="700"/>
              </a:spcBef>
              <a:defRPr sz="2046">
                <a:latin typeface="Cambria"/>
                <a:ea typeface="Cambria"/>
                <a:cs typeface="Cambria"/>
                <a:sym typeface="Cambria"/>
              </a:defRPr>
            </a:pPr>
            <a:r>
              <a:t>7  »Si hay algún pobre entre tus compatriotas en alguna de las ciudades del país que el Señor tu Dios te da, no seas inhumano ni le niegues tu ayuda a tu compatriota necesitado; </a:t>
            </a:r>
          </a:p>
        </p:txBody>
      </p:sp>
      <p:sp>
        <p:nvSpPr>
          <p:cNvPr id="116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pPr/>
            <a:r>
              <a:t>Deuteronomio 15.6-7</a:t>
            </a:r>
          </a:p>
        </p:txBody>
      </p:sp>
      <p:pic>
        <p:nvPicPr>
          <p:cNvPr id="117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rcRect l="0" t="0" r="0" b="14084"/>
          <a:stretch>
            <a:fillRect/>
          </a:stretch>
        </p:blipFill>
        <p:spPr>
          <a:xfrm>
            <a:off x="0" y="73572"/>
            <a:ext cx="12192000" cy="5891985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Content Placeholder 10"/>
          <p:cNvSpPr txBox="1"/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850391">
              <a:spcBef>
                <a:spcPts val="900"/>
              </a:spcBef>
              <a:buSzTx/>
              <a:buNone/>
              <a:defRPr sz="2232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850391">
              <a:spcBef>
                <a:spcPts val="900"/>
              </a:spcBef>
              <a:buSzTx/>
              <a:buNone/>
              <a:defRPr sz="2232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850391">
              <a:spcBef>
                <a:spcPts val="900"/>
              </a:spcBef>
              <a:buSzTx/>
              <a:buNone/>
              <a:defRPr sz="2232">
                <a:latin typeface="Cambria"/>
                <a:ea typeface="Cambria"/>
                <a:cs typeface="Cambria"/>
                <a:sym typeface="Cambria"/>
              </a:defRPr>
            </a:pPr>
            <a:r>
              <a:t>8  sino que le abrirás tu mano liberalmente y le prestarás lo que en efecto necesite. </a:t>
            </a:r>
          </a:p>
          <a:p>
            <a:pPr marL="0" indent="0" defTabSz="850391">
              <a:spcBef>
                <a:spcPts val="900"/>
              </a:spcBef>
              <a:buSzTx/>
              <a:buNone/>
              <a:defRPr sz="2232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850391">
              <a:spcBef>
                <a:spcPts val="900"/>
              </a:spcBef>
              <a:buSzTx/>
              <a:buNone/>
              <a:defRPr sz="2232">
                <a:latin typeface="Cambria"/>
                <a:ea typeface="Cambria"/>
                <a:cs typeface="Cambria"/>
                <a:sym typeface="Cambria"/>
              </a:defRPr>
            </a:pPr>
            <a:r>
              <a:t>9  Guárdate de albergar en tu corazón este pensamiento perverso: “Cerca está el séptimo año, el de la remisión”, para mirar con malos ojos a tu hermano pobre y no darle nada, pues él podría clamar contra ti a Jehová, y se te contaría como pecado. </a:t>
            </a:r>
          </a:p>
        </p:txBody>
      </p:sp>
      <p:sp>
        <p:nvSpPr>
          <p:cNvPr id="121" name="Content Placeholder 11"/>
          <p:cNvSpPr txBox="1"/>
          <p:nvPr/>
        </p:nvSpPr>
        <p:spPr>
          <a:xfrm>
            <a:off x="6217920" y="2204954"/>
            <a:ext cx="5090161" cy="41624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 defTabSz="795527">
              <a:lnSpc>
                <a:spcPct val="90000"/>
              </a:lnSpc>
              <a:spcBef>
                <a:spcPts val="800"/>
              </a:spcBef>
              <a:defRPr sz="2088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 defTabSz="795527">
              <a:lnSpc>
                <a:spcPct val="90000"/>
              </a:lnSpc>
              <a:spcBef>
                <a:spcPts val="800"/>
              </a:spcBef>
              <a:defRPr sz="2088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795527">
              <a:lnSpc>
                <a:spcPct val="90000"/>
              </a:lnSpc>
              <a:spcBef>
                <a:spcPts val="800"/>
              </a:spcBef>
              <a:defRPr sz="2088">
                <a:latin typeface="Cambria"/>
                <a:ea typeface="Cambria"/>
                <a:cs typeface="Cambria"/>
                <a:sym typeface="Cambria"/>
              </a:defRPr>
            </a:pPr>
            <a:r>
              <a:t>8  al contrario, sé generoso con él y préstale lo que necesite. </a:t>
            </a:r>
          </a:p>
          <a:p>
            <a:pPr defTabSz="795527">
              <a:lnSpc>
                <a:spcPct val="90000"/>
              </a:lnSpc>
              <a:spcBef>
                <a:spcPts val="800"/>
              </a:spcBef>
              <a:defRPr sz="2088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795527">
              <a:lnSpc>
                <a:spcPct val="90000"/>
              </a:lnSpc>
              <a:spcBef>
                <a:spcPts val="800"/>
              </a:spcBef>
              <a:defRPr sz="2088">
                <a:latin typeface="Cambria"/>
                <a:ea typeface="Cambria"/>
                <a:cs typeface="Cambria"/>
                <a:sym typeface="Cambria"/>
              </a:defRPr>
            </a:pPr>
            <a:r>
              <a:t>9  No des lugar en tu mente a este malvado pensamiento: “Ya está cerca el año séptimo, el año en que se perdonan las deudas”, y entonces pongas mala cara a tu compatriota que se halla en la pobreza, y no le prestes nada; porque él clamará contra ti al Señor, y tal acción se te contará como pecado. </a:t>
            </a:r>
          </a:p>
        </p:txBody>
      </p:sp>
      <p:sp>
        <p:nvSpPr>
          <p:cNvPr id="122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pPr/>
            <a:r>
              <a:t>Deuteronomio 15.8-9</a:t>
            </a:r>
          </a:p>
        </p:txBody>
      </p:sp>
      <p:pic>
        <p:nvPicPr>
          <p:cNvPr id="123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184015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rcRect l="0" t="0" r="0" b="13496"/>
          <a:stretch>
            <a:fillRect/>
          </a:stretch>
        </p:blipFill>
        <p:spPr>
          <a:xfrm>
            <a:off x="0" y="73572"/>
            <a:ext cx="12192000" cy="5932403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Content Placeholder 10"/>
          <p:cNvSpPr txBox="1"/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799367">
              <a:spcBef>
                <a:spcPts val="800"/>
              </a:spcBef>
              <a:buSzTx/>
              <a:buNone/>
              <a:defRPr sz="2068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799367">
              <a:spcBef>
                <a:spcPts val="800"/>
              </a:spcBef>
              <a:buSzTx/>
              <a:buNone/>
              <a:defRPr sz="2068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799367">
              <a:spcBef>
                <a:spcPts val="800"/>
              </a:spcBef>
              <a:buSzTx/>
              <a:buNone/>
              <a:defRPr sz="2256">
                <a:latin typeface="Cambria"/>
                <a:ea typeface="Cambria"/>
                <a:cs typeface="Cambria"/>
                <a:sym typeface="Cambria"/>
              </a:defRPr>
            </a:pPr>
            <a:r>
              <a:t>10  Sin falta le darás, y no serás de mezquino corazón cuando le des, porque por ello te bendecirá Jehová, tu Dios, en todas tus obras y en todo lo que emprendas. </a:t>
            </a:r>
          </a:p>
          <a:p>
            <a:pPr marL="0" indent="0" defTabSz="799367">
              <a:spcBef>
                <a:spcPts val="800"/>
              </a:spcBef>
              <a:buSzTx/>
              <a:buNone/>
              <a:defRPr sz="2256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799367">
              <a:spcBef>
                <a:spcPts val="800"/>
              </a:spcBef>
              <a:buSzTx/>
              <a:buNone/>
              <a:defRPr sz="2256">
                <a:latin typeface="Cambria"/>
                <a:ea typeface="Cambria"/>
                <a:cs typeface="Cambria"/>
                <a:sym typeface="Cambria"/>
              </a:defRPr>
            </a:pPr>
            <a:r>
              <a:t>11  Pues nunca faltarán pobres en medio de la tierra; por eso yo te mando: Abrirás tu mano a tu hermano, al pobre y al menesteroso en tu tierra.</a:t>
            </a:r>
          </a:p>
        </p:txBody>
      </p:sp>
      <p:sp>
        <p:nvSpPr>
          <p:cNvPr id="127" name="Content Placeholder 11"/>
          <p:cNvSpPr txBox="1"/>
          <p:nvPr/>
        </p:nvSpPr>
        <p:spPr>
          <a:xfrm>
            <a:off x="6217920" y="2204954"/>
            <a:ext cx="5090161" cy="4162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 defTabSz="896111">
              <a:lnSpc>
                <a:spcPct val="90000"/>
              </a:lnSpc>
              <a:spcBef>
                <a:spcPts val="900"/>
              </a:spcBef>
              <a:defRPr sz="1960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 defTabSz="896111">
              <a:lnSpc>
                <a:spcPct val="90000"/>
              </a:lnSpc>
              <a:spcBef>
                <a:spcPts val="900"/>
              </a:spcBef>
              <a:defRPr sz="1960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896111">
              <a:lnSpc>
                <a:spcPct val="90000"/>
              </a:lnSpc>
              <a:spcBef>
                <a:spcPts val="900"/>
              </a:spcBef>
              <a:defRPr sz="2254">
                <a:latin typeface="Cambria"/>
                <a:ea typeface="Cambria"/>
                <a:cs typeface="Cambria"/>
                <a:sym typeface="Cambria"/>
              </a:defRPr>
            </a:pPr>
            <a:r>
              <a:t>10  Debes ayudarlo siempre y sin que te pese, porque por esta acción el Señor tu Dios te bendecirá en todo lo que hagas y emprendas. </a:t>
            </a:r>
          </a:p>
          <a:p>
            <a:pPr defTabSz="896111">
              <a:lnSpc>
                <a:spcPct val="90000"/>
              </a:lnSpc>
              <a:spcBef>
                <a:spcPts val="900"/>
              </a:spcBef>
              <a:defRPr sz="2254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896111">
              <a:lnSpc>
                <a:spcPct val="90000"/>
              </a:lnSpc>
              <a:spcBef>
                <a:spcPts val="900"/>
              </a:spcBef>
              <a:defRPr sz="2254">
                <a:latin typeface="Cambria"/>
                <a:ea typeface="Cambria"/>
                <a:cs typeface="Cambria"/>
                <a:sym typeface="Cambria"/>
              </a:defRPr>
            </a:pPr>
            <a:r>
              <a:t>11  Nunca dejará de haber necesitados en la tierra, y por eso yo te mando que seas generoso con aquellos compatriotas tuyos que sufran pobreza y miseria en tu país.</a:t>
            </a:r>
          </a:p>
        </p:txBody>
      </p:sp>
      <p:sp>
        <p:nvSpPr>
          <p:cNvPr id="128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pPr/>
            <a:r>
              <a:t>Deuteronomio 15.10-11</a:t>
            </a:r>
          </a:p>
        </p:txBody>
      </p:sp>
      <p:pic>
        <p:nvPicPr>
          <p:cNvPr id="129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rcRect l="0" t="0" r="0" b="13351"/>
          <a:stretch>
            <a:fillRect/>
          </a:stretch>
        </p:blipFill>
        <p:spPr>
          <a:xfrm>
            <a:off x="0" y="73572"/>
            <a:ext cx="12192000" cy="5942388"/>
          </a:xfrm>
          <a:prstGeom prst="rect">
            <a:avLst/>
          </a:prstGeom>
          <a:ln w="12700">
            <a:miter lim="400000"/>
          </a:ln>
        </p:spPr>
      </p:pic>
      <p:sp>
        <p:nvSpPr>
          <p:cNvPr id="132" name="Content Placeholder 10"/>
          <p:cNvSpPr txBox="1"/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42  porque tuve hambre, y no me disteis de comer; tuve sed, y no me disteis de beber; </a:t>
            </a:r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43  fui forastero, y no me recogisteis; estuve desnudo, y no me vestisteis; enfermo y en la cárcel, y no me visitasteis.” </a:t>
            </a:r>
          </a:p>
        </p:txBody>
      </p:sp>
      <p:sp>
        <p:nvSpPr>
          <p:cNvPr id="133" name="Content Placeholder 11"/>
          <p:cNvSpPr txBox="1"/>
          <p:nvPr/>
        </p:nvSpPr>
        <p:spPr>
          <a:xfrm>
            <a:off x="6217920" y="2204954"/>
            <a:ext cx="5090161" cy="41624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  <a:endParaRPr sz="2800"/>
          </a:p>
          <a:p>
            <a:pPr>
              <a:lnSpc>
                <a:spcPct val="90000"/>
              </a:lnSpc>
              <a:spcBef>
                <a:spcPts val="1000"/>
              </a:spcBef>
              <a:defRPr sz="2400">
                <a:latin typeface="Cambria"/>
                <a:ea typeface="Cambria"/>
                <a:cs typeface="Cambria"/>
                <a:sym typeface="Cambria"/>
              </a:defRPr>
            </a:pPr>
          </a:p>
          <a:p>
            <a:pPr>
              <a:lnSpc>
                <a:spcPct val="90000"/>
              </a:lnSpc>
              <a:spcBef>
                <a:spcPts val="1000"/>
              </a:spcBef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42  Pues tuve hambre, y ustedes no me dieron de comer; tuve sed, y no me dieron de beber; 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 sz="2400">
                <a:latin typeface="Cambria"/>
                <a:ea typeface="Cambria"/>
                <a:cs typeface="Cambria"/>
                <a:sym typeface="Cambria"/>
              </a:defRPr>
            </a:pPr>
          </a:p>
          <a:p>
            <a:pPr>
              <a:lnSpc>
                <a:spcPct val="90000"/>
              </a:lnSpc>
              <a:spcBef>
                <a:spcPts val="1000"/>
              </a:spcBef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43  anduve como forastero, y no me dieron alojamiento; sin ropa, y no me la dieron; estuve enfermo, y en la cárcel, y no vinieron a visitarme.” </a:t>
            </a:r>
          </a:p>
        </p:txBody>
      </p:sp>
      <p:sp>
        <p:nvSpPr>
          <p:cNvPr id="134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pPr/>
            <a:r>
              <a:t>Mateo 25. 42-43</a:t>
            </a:r>
          </a:p>
        </p:txBody>
      </p:sp>
      <p:pic>
        <p:nvPicPr>
          <p:cNvPr id="135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rcRect l="0" t="0" r="0" b="13351"/>
          <a:stretch>
            <a:fillRect/>
          </a:stretch>
        </p:blipFill>
        <p:spPr>
          <a:xfrm>
            <a:off x="0" y="73572"/>
            <a:ext cx="12192000" cy="5942388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Content Placeholder 10"/>
          <p:cNvSpPr txBox="1"/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859536">
              <a:spcBef>
                <a:spcPts val="900"/>
              </a:spcBef>
              <a:buSzTx/>
              <a:buNone/>
              <a:defRPr sz="2256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859536">
              <a:spcBef>
                <a:spcPts val="900"/>
              </a:spcBef>
              <a:buSzTx/>
              <a:buNone/>
              <a:defRPr sz="2256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859536">
              <a:spcBef>
                <a:spcPts val="900"/>
              </a:spcBef>
              <a:buSzTx/>
              <a:buNone/>
              <a:defRPr sz="2256">
                <a:latin typeface="Cambria"/>
                <a:ea typeface="Cambria"/>
                <a:cs typeface="Cambria"/>
                <a:sym typeface="Cambria"/>
              </a:defRPr>
            </a:pPr>
            <a:r>
              <a:t>44  Entonces también ellos le responderán diciendo: “Señor, ¿cuándo te vimos hambriento, sediento, forastero, desnudo, enfermo o en la cárcel, y no te servimos?” </a:t>
            </a:r>
          </a:p>
          <a:p>
            <a:pPr marL="0" indent="0" defTabSz="859536">
              <a:spcBef>
                <a:spcPts val="900"/>
              </a:spcBef>
              <a:buSzTx/>
              <a:buNone/>
              <a:defRPr sz="2256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859536">
              <a:spcBef>
                <a:spcPts val="900"/>
              </a:spcBef>
              <a:buSzTx/>
              <a:buNone/>
              <a:defRPr sz="2256">
                <a:latin typeface="Cambria"/>
                <a:ea typeface="Cambria"/>
                <a:cs typeface="Cambria"/>
                <a:sym typeface="Cambria"/>
              </a:defRPr>
            </a:pPr>
            <a:r>
              <a:t>45  Entonces les responderá diciendo: “De cierto os digo que en cuanto no lo hicisteis a uno de estos más pequeños, tampoco a mí lo hicisteis”.</a:t>
            </a:r>
          </a:p>
        </p:txBody>
      </p:sp>
      <p:sp>
        <p:nvSpPr>
          <p:cNvPr id="139" name="Content Placeholder 11"/>
          <p:cNvSpPr txBox="1"/>
          <p:nvPr/>
        </p:nvSpPr>
        <p:spPr>
          <a:xfrm>
            <a:off x="6217920" y="2204954"/>
            <a:ext cx="5090161" cy="41624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 defTabSz="859536">
              <a:lnSpc>
                <a:spcPct val="90000"/>
              </a:lnSpc>
              <a:spcBef>
                <a:spcPts val="900"/>
              </a:spcBef>
              <a:defRPr sz="2256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  <a:endParaRPr sz="2632"/>
          </a:p>
          <a:p>
            <a:pPr defTabSz="859536">
              <a:lnSpc>
                <a:spcPct val="90000"/>
              </a:lnSpc>
              <a:spcBef>
                <a:spcPts val="900"/>
              </a:spcBef>
              <a:defRPr sz="2256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859536">
              <a:lnSpc>
                <a:spcPct val="90000"/>
              </a:lnSpc>
              <a:spcBef>
                <a:spcPts val="900"/>
              </a:spcBef>
              <a:defRPr sz="2256">
                <a:latin typeface="Cambria"/>
                <a:ea typeface="Cambria"/>
                <a:cs typeface="Cambria"/>
                <a:sym typeface="Cambria"/>
              </a:defRPr>
            </a:pPr>
            <a:r>
              <a:t>44  Entonces ellos le preguntarán: “Señor, ¿cuándo te vimos con hambre o con sed, o como forastero, o falto de ropa, o enfermo, o en la cárcel, y no te ayudamos?” </a:t>
            </a:r>
          </a:p>
          <a:p>
            <a:pPr defTabSz="859536">
              <a:lnSpc>
                <a:spcPct val="90000"/>
              </a:lnSpc>
              <a:spcBef>
                <a:spcPts val="900"/>
              </a:spcBef>
              <a:defRPr sz="2256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859536">
              <a:lnSpc>
                <a:spcPct val="90000"/>
              </a:lnSpc>
              <a:spcBef>
                <a:spcPts val="900"/>
              </a:spcBef>
              <a:defRPr sz="2256">
                <a:latin typeface="Cambria"/>
                <a:ea typeface="Cambria"/>
                <a:cs typeface="Cambria"/>
                <a:sym typeface="Cambria"/>
              </a:defRPr>
            </a:pPr>
            <a:r>
              <a:t>45  El Rey les contestará: “Les aseguro que todo lo que no hicieron por una de estas personas más humildes, tampoco por mí lo hicieron”.</a:t>
            </a:r>
          </a:p>
        </p:txBody>
      </p:sp>
      <p:sp>
        <p:nvSpPr>
          <p:cNvPr id="140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pPr/>
            <a:r>
              <a:t>Mateo 25. 44-45</a:t>
            </a:r>
          </a:p>
        </p:txBody>
      </p:sp>
      <p:pic>
        <p:nvPicPr>
          <p:cNvPr id="141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Office Theme">
      <a:majorFont>
        <a:latin typeface="Aptos"/>
        <a:ea typeface="Aptos"/>
        <a:cs typeface="Aptos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Office Theme">
      <a:majorFont>
        <a:latin typeface="Aptos"/>
        <a:ea typeface="Aptos"/>
        <a:cs typeface="Aptos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