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1" y="864617"/>
            <a:ext cx="12192001"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6E76A1"/>
                </a:solidFill>
                <a:latin typeface="Futura Bold"/>
                <a:ea typeface="Futura Bold"/>
                <a:cs typeface="Futura Bold"/>
                <a:sym typeface="Futura Bold"/>
              </a:defRPr>
            </a:pPr>
            <a:r>
              <a:rPr>
                <a:solidFill>
                  <a:srgbClr val="BE5070"/>
                </a:solidFill>
              </a:rPr>
              <a:t>Lección 3</a:t>
            </a:r>
            <a:br/>
            <a:r>
              <a:rPr>
                <a:solidFill>
                  <a:srgbClr val="5C919F"/>
                </a:solidFill>
              </a:rPr>
              <a:t>DIOS DA LA VICTORIA</a:t>
            </a:r>
            <a:br>
              <a:rPr>
                <a:solidFill>
                  <a:srgbClr val="5C919F"/>
                </a:solidFill>
              </a:rPr>
            </a:br>
            <a:r>
              <a:rPr sz="1800">
                <a:solidFill>
                  <a:srgbClr val="0D0D0D"/>
                </a:solidFill>
              </a:rPr>
              <a:t>Josué 11.6-9, 16-23</a:t>
            </a:r>
            <a:endParaRPr sz="1800">
              <a:solidFill>
                <a:srgbClr val="0D0D0D"/>
              </a:solidFill>
            </a:endParaRP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«Porque de Jehová provenía que endurecieran su corazón para que opusieran resistencia a Israel, a fin de exterminarlos sin misericordia y fueran así aniquilados, como Jehová lo había mandado a Moisés». </a:t>
            </a:r>
          </a:p>
          <a:p>
            <a:pPr algn="r">
              <a:lnSpc>
                <a:spcPct val="100000"/>
              </a:lnSpc>
              <a:spcBef>
                <a:spcPts val="0"/>
              </a:spcBef>
              <a:defRPr sz="2000">
                <a:latin typeface="Cambria"/>
                <a:ea typeface="Cambria"/>
                <a:cs typeface="Cambria"/>
                <a:sym typeface="Cambria"/>
              </a:defRPr>
            </a:pPr>
            <a:r>
              <a:t>  Josué 11.20</a:t>
            </a:r>
          </a:p>
        </p:txBody>
      </p:sp>
      <p:pic>
        <p:nvPicPr>
          <p:cNvPr id="97" name="Image" descr="Image"/>
          <p:cNvPicPr>
            <a:picLocks noChangeAspect="1"/>
          </p:cNvPicPr>
          <p:nvPr/>
        </p:nvPicPr>
        <p:blipFill>
          <a:blip r:embed="rId3">
            <a:extLst/>
          </a:blip>
          <a:stretch>
            <a:fillRect/>
          </a:stretch>
        </p:blipFill>
        <p:spPr>
          <a:xfrm>
            <a:off x="1412040" y="4097584"/>
            <a:ext cx="4825417" cy="190105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1"/>
            <a:ext cx="12192000" cy="5879798"/>
          </a:xfrm>
          <a:prstGeom prst="rect">
            <a:avLst/>
          </a:prstGeom>
          <a:ln w="12700">
            <a:miter lim="400000"/>
          </a:ln>
        </p:spPr>
      </p:pic>
      <p:sp>
        <p:nvSpPr>
          <p:cNvPr id="100" name="Content Placeholder 7"/>
          <p:cNvSpPr txBox="1"/>
          <p:nvPr>
            <p:ph type="body" idx="1"/>
          </p:nvPr>
        </p:nvSpPr>
        <p:spPr>
          <a:xfrm>
            <a:off x="838200" y="2000250"/>
            <a:ext cx="10515600" cy="3929065"/>
          </a:xfrm>
          <a:prstGeom prst="rect">
            <a:avLst/>
          </a:prstGeom>
        </p:spPr>
        <p:txBody>
          <a:bodyPr anchor="ctr"/>
          <a:lstStyle/>
          <a:p>
            <a:pPr marL="210311" indent="-210311" defTabSz="841247">
              <a:spcBef>
                <a:spcPts val="900"/>
              </a:spcBef>
              <a:defRPr sz="2668">
                <a:latin typeface="Cambria"/>
                <a:ea typeface="Cambria"/>
                <a:cs typeface="Cambria"/>
                <a:sym typeface="Cambria"/>
              </a:defRPr>
            </a:pPr>
            <a:r>
              <a:t>Analizar la manera en que el autor del libro de Josué describe la iniciativa y participación de Dios en la lucha por la conquista y el asentamiento del pueblo en la tierra que consideraban como una promesa.</a:t>
            </a:r>
          </a:p>
          <a:p>
            <a:pPr marL="210311" indent="-210311" defTabSz="841247">
              <a:spcBef>
                <a:spcPts val="900"/>
              </a:spcBef>
              <a:defRPr sz="2668">
                <a:latin typeface="Cambria"/>
                <a:ea typeface="Cambria"/>
                <a:cs typeface="Cambria"/>
                <a:sym typeface="Cambria"/>
              </a:defRPr>
            </a:pPr>
            <a:r>
              <a:t>Reflexionar sobre la manera en que el texto bíblico, en su contenido, nos revela cómo Dios puede revertir situaciones de aparente ventaja en desventaja para favorecer a quienes confían en él.</a:t>
            </a:r>
          </a:p>
          <a:p>
            <a:pPr marL="210311" indent="-210311" defTabSz="841247">
              <a:spcBef>
                <a:spcPts val="900"/>
              </a:spcBef>
              <a:defRPr sz="2668">
                <a:latin typeface="Cambria"/>
                <a:ea typeface="Cambria"/>
                <a:cs typeface="Cambria"/>
                <a:sym typeface="Cambria"/>
              </a:defRPr>
            </a:pPr>
            <a:r>
              <a:t>Considerar cómo la perspectiva teológica en todo el texto que estudiaremos plantea que Dios es el factor o actor principal en toda lucha por espacios de vida saludables.</a:t>
            </a:r>
          </a:p>
        </p:txBody>
      </p:sp>
      <p:pic>
        <p:nvPicPr>
          <p:cNvPr id="10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3"/>
            <a:ext cx="12192000" cy="5753496"/>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sz="2900">
                <a:latin typeface="Cambria"/>
                <a:ea typeface="Cambria"/>
                <a:cs typeface="Cambria"/>
                <a:sym typeface="Cambria"/>
              </a:defRPr>
            </a:pPr>
            <a:r>
              <a:rPr cap="all"/>
              <a:t>Carros de guerra: </a:t>
            </a:r>
            <a:r>
              <a:t>Eran tirados por caballos que les proveían su fuerza de tracción. Como arma de guerra fueron empleados en el Oriente Antiguo durante el segundo milenio a. C. Eran útiles solamente en territorio plano.</a:t>
            </a:r>
          </a:p>
          <a:p>
            <a:pPr>
              <a:defRPr sz="2900">
                <a:latin typeface="Cambria"/>
                <a:ea typeface="Cambria"/>
                <a:cs typeface="Cambria"/>
                <a:sym typeface="Cambria"/>
              </a:defRPr>
            </a:pPr>
            <a:r>
              <a:rPr cap="all"/>
              <a:t>Anaceos: </a:t>
            </a:r>
            <a:r>
              <a:t>Se les designa también como anaquitas, establecidos en Hebrón y territorios cercanos. Aunque algunos los describían como gigantes, no había realmente una certeza de que, en términos físicos, fueran así.</a:t>
            </a:r>
          </a:p>
        </p:txBody>
      </p:sp>
      <p:pic>
        <p:nvPicPr>
          <p:cNvPr id="10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4"/>
            <a:ext cx="5181600" cy="4162428"/>
          </a:xfrm>
          <a:prstGeom prst="rect">
            <a:avLst/>
          </a:prstGeom>
        </p:spPr>
        <p:txBody>
          <a:bodyPr/>
          <a:lstStyle/>
          <a:p>
            <a:pPr marL="0" indent="0" defTabSz="887149">
              <a:spcBef>
                <a:spcPts val="800"/>
              </a:spcBef>
              <a:buSzTx/>
              <a:buNone/>
              <a:defRPr sz="2277">
                <a:latin typeface="Cambria"/>
                <a:ea typeface="Cambria"/>
                <a:cs typeface="Cambria"/>
                <a:sym typeface="Cambria"/>
              </a:defRPr>
            </a:pPr>
            <a:r>
              <a:t>RVR</a:t>
            </a:r>
          </a:p>
          <a:p>
            <a:pPr marL="0" indent="0" defTabSz="887149">
              <a:spcBef>
                <a:spcPts val="800"/>
              </a:spcBef>
              <a:buSzTx/>
              <a:buNone/>
              <a:defRPr sz="2277">
                <a:latin typeface="Cambria"/>
                <a:ea typeface="Cambria"/>
                <a:cs typeface="Cambria"/>
                <a:sym typeface="Cambria"/>
              </a:defRPr>
            </a:pPr>
          </a:p>
          <a:p>
            <a:pPr marL="0" indent="0" defTabSz="887149">
              <a:spcBef>
                <a:spcPts val="800"/>
              </a:spcBef>
              <a:buSzTx/>
              <a:buNone/>
              <a:defRPr sz="2277">
                <a:latin typeface="Cambria"/>
                <a:ea typeface="Cambria"/>
                <a:cs typeface="Cambria"/>
                <a:sym typeface="Cambria"/>
              </a:defRPr>
            </a:pPr>
            <a:r>
              <a:t>6  Pero Jehová dijo a Josué: «No les tengas temor, porque mañana a esta hora yo los entregaré a todos muertos delante de Israel; desjarretarás sus caballos y quemarás sus carros en el fuego.»</a:t>
            </a:r>
          </a:p>
          <a:p>
            <a:pPr marL="0" indent="0" defTabSz="887149">
              <a:spcBef>
                <a:spcPts val="800"/>
              </a:spcBef>
              <a:buSzTx/>
              <a:buNone/>
              <a:defRPr sz="2277">
                <a:latin typeface="Cambria"/>
                <a:ea typeface="Cambria"/>
                <a:cs typeface="Cambria"/>
                <a:sym typeface="Cambria"/>
              </a:defRPr>
            </a:pPr>
          </a:p>
          <a:p>
            <a:pPr marL="0" indent="0" defTabSz="887149">
              <a:spcBef>
                <a:spcPts val="800"/>
              </a:spcBef>
              <a:buSzTx/>
              <a:buNone/>
              <a:defRPr sz="2277">
                <a:latin typeface="Cambria"/>
                <a:ea typeface="Cambria"/>
                <a:cs typeface="Cambria"/>
                <a:sym typeface="Cambria"/>
              </a:defRPr>
            </a:pPr>
            <a:r>
              <a:t>7  Josué, con toda su gente de guerra, se lanzó de repente contra ellos junto a las aguas de Merom.</a:t>
            </a:r>
          </a:p>
        </p:txBody>
      </p:sp>
      <p:sp>
        <p:nvSpPr>
          <p:cNvPr id="109" name="Content Placeholder 11"/>
          <p:cNvSpPr txBox="1"/>
          <p:nvPr/>
        </p:nvSpPr>
        <p:spPr>
          <a:xfrm>
            <a:off x="6217920" y="1950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97539">
              <a:lnSpc>
                <a:spcPct val="90000"/>
              </a:lnSpc>
              <a:spcBef>
                <a:spcPts val="700"/>
              </a:spcBef>
              <a:defRPr sz="2254">
                <a:latin typeface="Cambria"/>
                <a:ea typeface="Cambria"/>
                <a:cs typeface="Cambria"/>
                <a:sym typeface="Cambria"/>
              </a:defRPr>
            </a:pPr>
            <a:r>
              <a:t>VP</a:t>
            </a:r>
          </a:p>
          <a:p>
            <a:pPr defTabSz="797539">
              <a:lnSpc>
                <a:spcPct val="90000"/>
              </a:lnSpc>
              <a:spcBef>
                <a:spcPts val="700"/>
              </a:spcBef>
              <a:defRPr sz="2254">
                <a:latin typeface="Cambria"/>
                <a:ea typeface="Cambria"/>
                <a:cs typeface="Cambria"/>
                <a:sym typeface="Cambria"/>
              </a:defRPr>
            </a:pPr>
          </a:p>
          <a:p>
            <a:pPr defTabSz="797539">
              <a:lnSpc>
                <a:spcPct val="90000"/>
              </a:lnSpc>
              <a:spcBef>
                <a:spcPts val="700"/>
              </a:spcBef>
              <a:defRPr sz="2254">
                <a:latin typeface="Cambria"/>
                <a:ea typeface="Cambria"/>
                <a:cs typeface="Cambria"/>
                <a:sym typeface="Cambria"/>
              </a:defRPr>
            </a:pPr>
            <a:r>
              <a:t>6 Pero el Señor le dijo a Josué: «No les tengas miedo, porque yo haré que mañana, a esta misma hora, todos ellos caigan muertos delante de ustedes. Y tú, rómpeles las patas a sus caballos y prende fuego a sus carros de guerra».</a:t>
            </a:r>
          </a:p>
          <a:p>
            <a:pPr defTabSz="797539">
              <a:lnSpc>
                <a:spcPct val="90000"/>
              </a:lnSpc>
              <a:spcBef>
                <a:spcPts val="700"/>
              </a:spcBef>
              <a:defRPr sz="2254">
                <a:latin typeface="Cambria"/>
                <a:ea typeface="Cambria"/>
                <a:cs typeface="Cambria"/>
                <a:sym typeface="Cambria"/>
              </a:defRPr>
            </a:pPr>
          </a:p>
          <a:p>
            <a:pPr defTabSz="797539">
              <a:lnSpc>
                <a:spcPct val="90000"/>
              </a:lnSpc>
              <a:spcBef>
                <a:spcPts val="700"/>
              </a:spcBef>
              <a:defRPr sz="2254">
                <a:latin typeface="Cambria"/>
                <a:ea typeface="Cambria"/>
                <a:cs typeface="Cambria"/>
                <a:sym typeface="Cambria"/>
              </a:defRPr>
            </a:pPr>
            <a:r>
              <a:t>7  Entonces Josué y todos sus guerreros los atacaron por sorpresa junto a las aguas de Merom,</a:t>
            </a:r>
          </a:p>
        </p:txBody>
      </p:sp>
      <p:sp>
        <p:nvSpPr>
          <p:cNvPr id="110" name="TextBox 1"/>
          <p:cNvSpPr txBox="1"/>
          <p:nvPr/>
        </p:nvSpPr>
        <p:spPr>
          <a:xfrm>
            <a:off x="5049958" y="1153930"/>
            <a:ext cx="3414127"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11.6-7</a:t>
            </a:r>
          </a:p>
        </p:txBody>
      </p:sp>
      <p:pic>
        <p:nvPicPr>
          <p:cNvPr id="11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3834"/>
          <a:stretch>
            <a:fillRect/>
          </a:stretch>
        </p:blipFill>
        <p:spPr>
          <a:xfrm>
            <a:off x="0" y="73572"/>
            <a:ext cx="12192000" cy="5909134"/>
          </a:xfrm>
          <a:prstGeom prst="rect">
            <a:avLst/>
          </a:prstGeom>
          <a:ln w="12700">
            <a:miter lim="400000"/>
          </a:ln>
        </p:spPr>
      </p:pic>
      <p:sp>
        <p:nvSpPr>
          <p:cNvPr id="114" name="Content Placeholder 10"/>
          <p:cNvSpPr txBox="1"/>
          <p:nvPr>
            <p:ph type="body" sz="half" idx="1"/>
          </p:nvPr>
        </p:nvSpPr>
        <p:spPr>
          <a:xfrm>
            <a:off x="838200" y="2204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8 Jehová los entregó en manos de Israel, que los hirió y los persiguió hasta Sidón la grande, hasta Misrefot-maim y el llano de Mizpa, al oriente. Los hirió hasta no dejar ninguno con vida.</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9  Josué hizo con ellos como Jehová le había mandado: desjarretó sus caballos y quemó sus carros en el fuego.</a:t>
            </a:r>
          </a:p>
        </p:txBody>
      </p:sp>
      <p:sp>
        <p:nvSpPr>
          <p:cNvPr id="115"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691743">
              <a:lnSpc>
                <a:spcPct val="90000"/>
              </a:lnSpc>
              <a:spcBef>
                <a:spcPts val="700"/>
              </a:spcBef>
              <a:defRPr sz="2046">
                <a:latin typeface="Cambria"/>
                <a:ea typeface="Cambria"/>
                <a:cs typeface="Cambria"/>
                <a:sym typeface="Cambria"/>
              </a:defRPr>
            </a:pPr>
            <a:r>
              <a:t>VP</a:t>
            </a:r>
          </a:p>
          <a:p>
            <a:pPr defTabSz="691743">
              <a:lnSpc>
                <a:spcPct val="90000"/>
              </a:lnSpc>
              <a:spcBef>
                <a:spcPts val="700"/>
              </a:spcBef>
              <a:defRPr sz="2046">
                <a:latin typeface="Cambria"/>
                <a:ea typeface="Cambria"/>
                <a:cs typeface="Cambria"/>
                <a:sym typeface="Cambria"/>
              </a:defRPr>
            </a:pPr>
          </a:p>
          <a:p>
            <a:pPr defTabSz="691743">
              <a:lnSpc>
                <a:spcPct val="90000"/>
              </a:lnSpc>
              <a:spcBef>
                <a:spcPts val="700"/>
              </a:spcBef>
              <a:defRPr sz="2046">
                <a:latin typeface="Cambria"/>
                <a:ea typeface="Cambria"/>
                <a:cs typeface="Cambria"/>
                <a:sym typeface="Cambria"/>
              </a:defRPr>
            </a:pPr>
            <a:r>
              <a:t>8  y el Señor les dio la victoria a los israelitas, de modo que los fueron atacando y persiguiendo hasta la gran ciudad de Sidón y Misrefot-maim, y por el oriente hasta el llano de Mispá. Ni uno solo de ellos quedó con vida.</a:t>
            </a:r>
          </a:p>
          <a:p>
            <a:pPr defTabSz="691743">
              <a:lnSpc>
                <a:spcPct val="90000"/>
              </a:lnSpc>
              <a:spcBef>
                <a:spcPts val="700"/>
              </a:spcBef>
              <a:defRPr sz="2046">
                <a:latin typeface="Cambria"/>
                <a:ea typeface="Cambria"/>
                <a:cs typeface="Cambria"/>
                <a:sym typeface="Cambria"/>
              </a:defRPr>
            </a:pPr>
          </a:p>
          <a:p>
            <a:pPr defTabSz="691743">
              <a:lnSpc>
                <a:spcPct val="90000"/>
              </a:lnSpc>
              <a:spcBef>
                <a:spcPts val="700"/>
              </a:spcBef>
              <a:defRPr sz="2046">
                <a:latin typeface="Cambria"/>
                <a:ea typeface="Cambria"/>
                <a:cs typeface="Cambria"/>
                <a:sym typeface="Cambria"/>
              </a:defRPr>
            </a:pPr>
            <a:r>
              <a:t>9  Josué cumplió con lo que el Señor le había ordenado, pues les rompió las patas a los caballos del enemigo y quemó sus carros de guerra.</a:t>
            </a:r>
          </a:p>
        </p:txBody>
      </p:sp>
      <p:sp>
        <p:nvSpPr>
          <p:cNvPr id="11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11.8-9</a:t>
            </a:r>
          </a:p>
        </p:txBody>
      </p:sp>
      <p:pic>
        <p:nvPicPr>
          <p:cNvPr id="11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84"/>
          <a:stretch>
            <a:fillRect/>
          </a:stretch>
        </p:blipFill>
        <p:spPr>
          <a:xfrm>
            <a:off x="0" y="73572"/>
            <a:ext cx="12192000" cy="5891985"/>
          </a:xfrm>
          <a:prstGeom prst="rect">
            <a:avLst/>
          </a:prstGeom>
          <a:ln w="12700">
            <a:miter lim="400000"/>
          </a:ln>
        </p:spPr>
      </p:pic>
      <p:sp>
        <p:nvSpPr>
          <p:cNvPr id="120" name="Content Placeholder 10"/>
          <p:cNvSpPr txBox="1"/>
          <p:nvPr>
            <p:ph type="body" sz="half" idx="1"/>
          </p:nvPr>
        </p:nvSpPr>
        <p:spPr>
          <a:xfrm>
            <a:off x="838200" y="2065253"/>
            <a:ext cx="5181600" cy="4162428"/>
          </a:xfrm>
          <a:prstGeom prst="rect">
            <a:avLst/>
          </a:prstGeom>
        </p:spPr>
        <p:txBody>
          <a:bodyPr/>
          <a:lstStyle/>
          <a:p>
            <a:pPr marL="0" indent="0" defTabSz="859536">
              <a:spcBef>
                <a:spcPts val="900"/>
              </a:spcBef>
              <a:buSzTx/>
              <a:buNone/>
              <a:defRPr sz="2256">
                <a:latin typeface="Cambria"/>
                <a:ea typeface="Cambria"/>
                <a:cs typeface="Cambria"/>
                <a:sym typeface="Cambria"/>
              </a:defRPr>
            </a:pPr>
            <a:r>
              <a:t>RVR</a:t>
            </a:r>
          </a:p>
          <a:p>
            <a:pPr marL="0" indent="0" defTabSz="859536">
              <a:spcBef>
                <a:spcPts val="900"/>
              </a:spcBef>
              <a:buSzTx/>
              <a:buNone/>
              <a:defRPr sz="2256">
                <a:latin typeface="Cambria"/>
                <a:ea typeface="Cambria"/>
                <a:cs typeface="Cambria"/>
                <a:sym typeface="Cambria"/>
              </a:defRPr>
            </a:pPr>
          </a:p>
          <a:p>
            <a:pPr marL="0" indent="0" defTabSz="859536">
              <a:spcBef>
                <a:spcPts val="900"/>
              </a:spcBef>
              <a:buSzTx/>
              <a:buNone/>
              <a:defRPr sz="2256">
                <a:latin typeface="Cambria"/>
                <a:ea typeface="Cambria"/>
                <a:cs typeface="Cambria"/>
                <a:sym typeface="Cambria"/>
              </a:defRPr>
            </a:pPr>
            <a:r>
              <a:t>16 Conquistó, pues, Josué toda aquella tierra, las montañas, todo el Neguev, toda la tierra de Gosén, los llanos, el Arabá, las montañas de Israel y sus valles, </a:t>
            </a:r>
          </a:p>
          <a:p>
            <a:pPr marL="0" indent="0" defTabSz="859536">
              <a:spcBef>
                <a:spcPts val="900"/>
              </a:spcBef>
              <a:buSzTx/>
              <a:buNone/>
              <a:defRPr sz="2256">
                <a:latin typeface="Cambria"/>
                <a:ea typeface="Cambria"/>
                <a:cs typeface="Cambria"/>
                <a:sym typeface="Cambria"/>
              </a:defRPr>
            </a:pPr>
          </a:p>
          <a:p>
            <a:pPr marL="0" indent="0" defTabSz="859536">
              <a:spcBef>
                <a:spcPts val="900"/>
              </a:spcBef>
              <a:buSzTx/>
              <a:buNone/>
              <a:defRPr sz="2256">
                <a:latin typeface="Cambria"/>
                <a:ea typeface="Cambria"/>
                <a:cs typeface="Cambria"/>
                <a:sym typeface="Cambria"/>
              </a:defRPr>
            </a:pPr>
            <a:r>
              <a:t>17  desde el monte Halac, que sube hacia Seir, hasta Baal-gad, en la llanura del Líbano, a la falda del monte Hermón. Capturó asimismo a todos sus reyes, los hirió y mató. </a:t>
            </a:r>
          </a:p>
        </p:txBody>
      </p:sp>
      <p:sp>
        <p:nvSpPr>
          <p:cNvPr id="121" name="Content Placeholder 11"/>
          <p:cNvSpPr txBox="1"/>
          <p:nvPr/>
        </p:nvSpPr>
        <p:spPr>
          <a:xfrm>
            <a:off x="6217920" y="20652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77240">
              <a:lnSpc>
                <a:spcPct val="90000"/>
              </a:lnSpc>
              <a:spcBef>
                <a:spcPts val="800"/>
              </a:spcBef>
              <a:defRPr sz="2040">
                <a:latin typeface="Cambria"/>
                <a:ea typeface="Cambria"/>
                <a:cs typeface="Cambria"/>
                <a:sym typeface="Cambria"/>
              </a:defRPr>
            </a:pPr>
            <a:r>
              <a:t>VP</a:t>
            </a:r>
          </a:p>
          <a:p>
            <a:pPr defTabSz="777240">
              <a:lnSpc>
                <a:spcPct val="90000"/>
              </a:lnSpc>
              <a:spcBef>
                <a:spcPts val="800"/>
              </a:spcBef>
              <a:defRPr sz="2040">
                <a:latin typeface="Cambria"/>
                <a:ea typeface="Cambria"/>
                <a:cs typeface="Cambria"/>
                <a:sym typeface="Cambria"/>
              </a:defRPr>
            </a:pPr>
          </a:p>
          <a:p>
            <a:pPr defTabSz="777240">
              <a:lnSpc>
                <a:spcPct val="90000"/>
              </a:lnSpc>
              <a:spcBef>
                <a:spcPts val="800"/>
              </a:spcBef>
              <a:defRPr sz="2040">
                <a:latin typeface="Cambria"/>
                <a:ea typeface="Cambria"/>
                <a:cs typeface="Cambria"/>
                <a:sym typeface="Cambria"/>
              </a:defRPr>
            </a:pPr>
            <a:r>
              <a:t>16  Josué conquistó toda aquella región, es decir, la región montañosa, todo el Négueb, toda la tierra de Gosen, la llanura y el valle del Jordán, y todas las montañas y los llanos de Israel. </a:t>
            </a:r>
          </a:p>
          <a:p>
            <a:pPr defTabSz="777240">
              <a:lnSpc>
                <a:spcPct val="90000"/>
              </a:lnSpc>
              <a:spcBef>
                <a:spcPts val="800"/>
              </a:spcBef>
              <a:defRPr sz="2040">
                <a:latin typeface="Cambria"/>
                <a:ea typeface="Cambria"/>
                <a:cs typeface="Cambria"/>
                <a:sym typeface="Cambria"/>
              </a:defRPr>
            </a:pPr>
          </a:p>
          <a:p>
            <a:pPr defTabSz="777240">
              <a:lnSpc>
                <a:spcPct val="90000"/>
              </a:lnSpc>
              <a:spcBef>
                <a:spcPts val="800"/>
              </a:spcBef>
              <a:defRPr sz="2040">
                <a:latin typeface="Cambria"/>
                <a:ea typeface="Cambria"/>
                <a:cs typeface="Cambria"/>
                <a:sym typeface="Cambria"/>
              </a:defRPr>
            </a:pPr>
            <a:r>
              <a:t>17  Desde el monte Halac, que se levanta hacia Seír, hasta Baal-gad, que está en los llanos del Líbano, al pie del monte Hermón, Josué capturó y mató a todos los reyes de la región,</a:t>
            </a:r>
          </a:p>
        </p:txBody>
      </p:sp>
      <p:sp>
        <p:nvSpPr>
          <p:cNvPr id="122"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11.16-17</a:t>
            </a:r>
          </a:p>
        </p:txBody>
      </p:sp>
      <p:pic>
        <p:nvPicPr>
          <p:cNvPr id="12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26"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18  Durante mucho tiempo estuvo Josué en guerra con estos reyes. </a:t>
            </a:r>
          </a:p>
          <a:p>
            <a:pPr marL="0" indent="0" defTabSz="850391">
              <a:spcBef>
                <a:spcPts val="900"/>
              </a:spcBef>
              <a:buSzTx/>
              <a:buNone/>
              <a:defRPr sz="24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19  No hubo ciudad que hiciera la paz con los hijos de Israel, salvo los heveos que habitaban en Gabaón; todas las tomaron por la fuerza. </a:t>
            </a:r>
          </a:p>
        </p:txBody>
      </p:sp>
      <p:sp>
        <p:nvSpPr>
          <p:cNvPr id="127"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18  tras pelear contra ellos por mucho tiempo.</a:t>
            </a:r>
          </a:p>
          <a:p>
            <a:pPr>
              <a:lnSpc>
                <a:spcPct val="90000"/>
              </a:lnSpc>
              <a:spcBef>
                <a:spcPts val="1000"/>
              </a:spcBef>
              <a:defRPr sz="23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19  La única ciudad que hizo un pacto con los israelitas fue la de los heveos de Gabaón. Todo lo demás fue tomado a la fuerza, </a:t>
            </a:r>
          </a:p>
        </p:txBody>
      </p:sp>
      <p:sp>
        <p:nvSpPr>
          <p:cNvPr id="128"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11.18-19</a:t>
            </a:r>
          </a:p>
        </p:txBody>
      </p:sp>
      <p:pic>
        <p:nvPicPr>
          <p:cNvPr id="12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3351"/>
          <a:stretch>
            <a:fillRect/>
          </a:stretch>
        </p:blipFill>
        <p:spPr>
          <a:xfrm>
            <a:off x="0" y="73572"/>
            <a:ext cx="12192000" cy="5942388"/>
          </a:xfrm>
          <a:prstGeom prst="rect">
            <a:avLst/>
          </a:prstGeom>
          <a:ln w="12700">
            <a:miter lim="400000"/>
          </a:ln>
        </p:spPr>
      </p:pic>
      <p:sp>
        <p:nvSpPr>
          <p:cNvPr id="132" name="Content Placeholder 10"/>
          <p:cNvSpPr txBox="1"/>
          <p:nvPr>
            <p:ph type="body" sz="half" idx="1"/>
          </p:nvPr>
        </p:nvSpPr>
        <p:spPr>
          <a:xfrm>
            <a:off x="838200" y="2204954"/>
            <a:ext cx="5181600" cy="4162428"/>
          </a:xfrm>
          <a:prstGeom prst="rect">
            <a:avLst/>
          </a:prstGeom>
        </p:spPr>
        <p:txBody>
          <a:bodyPr/>
          <a:lstStyle/>
          <a:p>
            <a:pPr marL="0" indent="0" defTabSz="758951">
              <a:spcBef>
                <a:spcPts val="800"/>
              </a:spcBef>
              <a:buSzTx/>
              <a:buNone/>
              <a:defRPr sz="1992">
                <a:latin typeface="Cambria"/>
                <a:ea typeface="Cambria"/>
                <a:cs typeface="Cambria"/>
                <a:sym typeface="Cambria"/>
              </a:defRPr>
            </a:pPr>
            <a:r>
              <a:t>RVR</a:t>
            </a:r>
          </a:p>
          <a:p>
            <a:pPr marL="0" indent="0" defTabSz="758951">
              <a:spcBef>
                <a:spcPts val="800"/>
              </a:spcBef>
              <a:buSzTx/>
              <a:buNone/>
              <a:defRPr sz="1992">
                <a:latin typeface="Cambria"/>
                <a:ea typeface="Cambria"/>
                <a:cs typeface="Cambria"/>
                <a:sym typeface="Cambria"/>
              </a:defRPr>
            </a:pPr>
          </a:p>
          <a:p>
            <a:pPr marL="0" indent="0" defTabSz="758951">
              <a:spcBef>
                <a:spcPts val="800"/>
              </a:spcBef>
              <a:buSzTx/>
              <a:buNone/>
              <a:defRPr sz="1992">
                <a:latin typeface="Cambria"/>
                <a:ea typeface="Cambria"/>
                <a:cs typeface="Cambria"/>
                <a:sym typeface="Cambria"/>
              </a:defRPr>
            </a:pPr>
            <a:r>
              <a:t>20 Porque de Jehová provenía que endurecieran su corazón para que opusieran resistencia a Israel, a fin de exterminarlos sin misericordia y fueran así aniquilados, como Jehová lo había mandado a Moisés.</a:t>
            </a:r>
          </a:p>
          <a:p>
            <a:pPr marL="0" indent="0" defTabSz="758951">
              <a:spcBef>
                <a:spcPts val="800"/>
              </a:spcBef>
              <a:buSzTx/>
              <a:buNone/>
              <a:defRPr sz="1992">
                <a:latin typeface="Cambria"/>
                <a:ea typeface="Cambria"/>
                <a:cs typeface="Cambria"/>
                <a:sym typeface="Cambria"/>
              </a:defRPr>
            </a:pPr>
          </a:p>
          <a:p>
            <a:pPr marL="0" indent="0" defTabSz="758951">
              <a:spcBef>
                <a:spcPts val="800"/>
              </a:spcBef>
              <a:buSzTx/>
              <a:buNone/>
              <a:defRPr sz="1992">
                <a:latin typeface="Cambria"/>
                <a:ea typeface="Cambria"/>
                <a:cs typeface="Cambria"/>
                <a:sym typeface="Cambria"/>
              </a:defRPr>
            </a:pPr>
            <a:r>
              <a:t>21  También en aquel tiempo fue Josué y destruyó a los anaceos de los montes de Hebrón, de Debir, de Anab, de todos los montes de Judá y de todos los montes de Israel. Josué los destruyó a ellos y a sus ciudades. </a:t>
            </a:r>
          </a:p>
        </p:txBody>
      </p:sp>
      <p:sp>
        <p:nvSpPr>
          <p:cNvPr id="133" name="Content Placeholder 11"/>
          <p:cNvSpPr txBox="1"/>
          <p:nvPr/>
        </p:nvSpPr>
        <p:spPr>
          <a:xfrm>
            <a:off x="6217920" y="21033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77240">
              <a:lnSpc>
                <a:spcPct val="90000"/>
              </a:lnSpc>
              <a:spcBef>
                <a:spcPts val="800"/>
              </a:spcBef>
              <a:defRPr sz="2040">
                <a:latin typeface="Cambria"/>
                <a:ea typeface="Cambria"/>
                <a:cs typeface="Cambria"/>
                <a:sym typeface="Cambria"/>
              </a:defRPr>
            </a:pPr>
            <a:r>
              <a:t>VP</a:t>
            </a:r>
            <a:endParaRPr sz="2380"/>
          </a:p>
          <a:p>
            <a:pPr defTabSz="777240">
              <a:lnSpc>
                <a:spcPct val="90000"/>
              </a:lnSpc>
              <a:spcBef>
                <a:spcPts val="800"/>
              </a:spcBef>
              <a:defRPr sz="2040">
                <a:latin typeface="Cambria"/>
                <a:ea typeface="Cambria"/>
                <a:cs typeface="Cambria"/>
                <a:sym typeface="Cambria"/>
              </a:defRPr>
            </a:pPr>
          </a:p>
          <a:p>
            <a:pPr defTabSz="777240">
              <a:lnSpc>
                <a:spcPct val="90000"/>
              </a:lnSpc>
              <a:spcBef>
                <a:spcPts val="800"/>
              </a:spcBef>
              <a:defRPr sz="2040">
                <a:latin typeface="Cambria"/>
                <a:ea typeface="Cambria"/>
                <a:cs typeface="Cambria"/>
                <a:sym typeface="Cambria"/>
              </a:defRPr>
            </a:pPr>
            <a:r>
              <a:t>20  pues el Señor hizo que los enemigos se pusieran tercos y resistieran a los israelitas, para que los israelitas los destruyeran por completo y sin misericordia, tal como el Señor se lo había ordenado a Moisés.</a:t>
            </a:r>
          </a:p>
          <a:p>
            <a:pPr defTabSz="777240">
              <a:lnSpc>
                <a:spcPct val="90000"/>
              </a:lnSpc>
              <a:spcBef>
                <a:spcPts val="800"/>
              </a:spcBef>
              <a:defRPr sz="2040">
                <a:latin typeface="Cambria"/>
                <a:ea typeface="Cambria"/>
                <a:cs typeface="Cambria"/>
                <a:sym typeface="Cambria"/>
              </a:defRPr>
            </a:pPr>
          </a:p>
          <a:p>
            <a:pPr defTabSz="777240">
              <a:lnSpc>
                <a:spcPct val="90000"/>
              </a:lnSpc>
              <a:spcBef>
                <a:spcPts val="800"/>
              </a:spcBef>
              <a:defRPr sz="2040">
                <a:latin typeface="Cambria"/>
                <a:ea typeface="Cambria"/>
                <a:cs typeface="Cambria"/>
                <a:sym typeface="Cambria"/>
              </a:defRPr>
            </a:pPr>
            <a:r>
              <a:t>21  También por aquel entonces, Josué conquistó y destruyó por completo todas las ciudades de los anaquitas que vivían en el monte Hebrón, en Debir, en Anab y en todos los montes de Judá y de Israel, </a:t>
            </a:r>
          </a:p>
        </p:txBody>
      </p:sp>
      <p:sp>
        <p:nvSpPr>
          <p:cNvPr id="134"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11.20-21</a:t>
            </a:r>
          </a:p>
        </p:txBody>
      </p:sp>
      <p:pic>
        <p:nvPicPr>
          <p:cNvPr id="13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8" descr="Picture 8"/>
          <p:cNvPicPr>
            <a:picLocks noChangeAspect="1"/>
          </p:cNvPicPr>
          <p:nvPr/>
        </p:nvPicPr>
        <p:blipFill>
          <a:blip r:embed="rId2">
            <a:extLst/>
          </a:blip>
          <a:srcRect l="0" t="0" r="0" b="13351"/>
          <a:stretch>
            <a:fillRect/>
          </a:stretch>
        </p:blipFill>
        <p:spPr>
          <a:xfrm>
            <a:off x="0" y="73572"/>
            <a:ext cx="12192000" cy="5942388"/>
          </a:xfrm>
          <a:prstGeom prst="rect">
            <a:avLst/>
          </a:prstGeom>
          <a:ln w="12700">
            <a:miter lim="400000"/>
          </a:ln>
        </p:spPr>
      </p:pic>
      <p:sp>
        <p:nvSpPr>
          <p:cNvPr id="138" name="Content Placeholder 10"/>
          <p:cNvSpPr txBox="1"/>
          <p:nvPr>
            <p:ph type="body" sz="half" idx="1"/>
          </p:nvPr>
        </p:nvSpPr>
        <p:spPr>
          <a:xfrm>
            <a:off x="838200" y="2204954"/>
            <a:ext cx="5181600" cy="4162428"/>
          </a:xfrm>
          <a:prstGeom prst="rect">
            <a:avLst/>
          </a:prstGeom>
        </p:spPr>
        <p:txBody>
          <a:bodyPr/>
          <a:lstStyle/>
          <a:p>
            <a:pPr marL="0" indent="0" defTabSz="859536">
              <a:spcBef>
                <a:spcPts val="900"/>
              </a:spcBef>
              <a:buSzTx/>
              <a:buNone/>
              <a:defRPr sz="2256">
                <a:latin typeface="Cambria"/>
                <a:ea typeface="Cambria"/>
                <a:cs typeface="Cambria"/>
                <a:sym typeface="Cambria"/>
              </a:defRPr>
            </a:pPr>
            <a:r>
              <a:t>RVR</a:t>
            </a:r>
          </a:p>
          <a:p>
            <a:pPr marL="0" indent="0" defTabSz="859536">
              <a:spcBef>
                <a:spcPts val="900"/>
              </a:spcBef>
              <a:buSzTx/>
              <a:buNone/>
              <a:defRPr sz="2256">
                <a:latin typeface="Cambria"/>
                <a:ea typeface="Cambria"/>
                <a:cs typeface="Cambria"/>
                <a:sym typeface="Cambria"/>
              </a:defRPr>
            </a:pPr>
          </a:p>
          <a:p>
            <a:pPr marL="0" indent="0" defTabSz="859536">
              <a:spcBef>
                <a:spcPts val="900"/>
              </a:spcBef>
              <a:buSzTx/>
              <a:buNone/>
              <a:defRPr sz="2256">
                <a:latin typeface="Cambria"/>
                <a:ea typeface="Cambria"/>
                <a:cs typeface="Cambria"/>
                <a:sym typeface="Cambria"/>
              </a:defRPr>
            </a:pPr>
            <a:r>
              <a:t>22 Ninguno de los anaceos quedó en la tierra de los hijos de Israel; solamente quedaron en Gaza, en Gat y en Asdod.</a:t>
            </a:r>
          </a:p>
          <a:p>
            <a:pPr marL="0" indent="0" defTabSz="859536">
              <a:spcBef>
                <a:spcPts val="900"/>
              </a:spcBef>
              <a:buSzTx/>
              <a:buNone/>
              <a:defRPr sz="2256">
                <a:latin typeface="Cambria"/>
                <a:ea typeface="Cambria"/>
                <a:cs typeface="Cambria"/>
                <a:sym typeface="Cambria"/>
              </a:defRPr>
            </a:pPr>
          </a:p>
          <a:p>
            <a:pPr marL="0" indent="0" defTabSz="859536">
              <a:spcBef>
                <a:spcPts val="900"/>
              </a:spcBef>
              <a:buSzTx/>
              <a:buNone/>
              <a:defRPr sz="2256">
                <a:latin typeface="Cambria"/>
                <a:ea typeface="Cambria"/>
                <a:cs typeface="Cambria"/>
                <a:sym typeface="Cambria"/>
              </a:defRPr>
            </a:pPr>
            <a:r>
              <a:t>23 Conquistó, pues, Josué toda la tierra, conforme a todo lo que Jehová había dicho a Moisés, y la entregó a los israelitas como herencia conforme a su distribución por tribus. Y la tierra descansó de la guerra.</a:t>
            </a:r>
          </a:p>
        </p:txBody>
      </p:sp>
      <p:sp>
        <p:nvSpPr>
          <p:cNvPr id="139" name="Content Placeholder 11"/>
          <p:cNvSpPr txBox="1"/>
          <p:nvPr/>
        </p:nvSpPr>
        <p:spPr>
          <a:xfrm>
            <a:off x="6217920" y="22049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77240">
              <a:lnSpc>
                <a:spcPct val="90000"/>
              </a:lnSpc>
              <a:spcBef>
                <a:spcPts val="800"/>
              </a:spcBef>
              <a:defRPr sz="2040">
                <a:latin typeface="Cambria"/>
                <a:ea typeface="Cambria"/>
                <a:cs typeface="Cambria"/>
                <a:sym typeface="Cambria"/>
              </a:defRPr>
            </a:pPr>
            <a:r>
              <a:t>VP</a:t>
            </a:r>
            <a:endParaRPr sz="2380"/>
          </a:p>
          <a:p>
            <a:pPr defTabSz="777240">
              <a:lnSpc>
                <a:spcPct val="90000"/>
              </a:lnSpc>
              <a:spcBef>
                <a:spcPts val="800"/>
              </a:spcBef>
              <a:defRPr sz="2040">
                <a:latin typeface="Cambria"/>
                <a:ea typeface="Cambria"/>
                <a:cs typeface="Cambria"/>
                <a:sym typeface="Cambria"/>
              </a:defRPr>
            </a:pPr>
          </a:p>
          <a:p>
            <a:pPr defTabSz="777240">
              <a:lnSpc>
                <a:spcPct val="90000"/>
              </a:lnSpc>
              <a:spcBef>
                <a:spcPts val="800"/>
              </a:spcBef>
              <a:defRPr sz="2040">
                <a:latin typeface="Cambria"/>
                <a:ea typeface="Cambria"/>
                <a:cs typeface="Cambria"/>
                <a:sym typeface="Cambria"/>
              </a:defRPr>
            </a:pPr>
            <a:r>
              <a:t>22  de modo que no quedó ni un solo descendiente del gigante Anac en todo el territorio de Israel. Sólo quedaron descendientes del gigante Anac en Gaza, Gat y Asdod.</a:t>
            </a:r>
          </a:p>
          <a:p>
            <a:pPr defTabSz="777240">
              <a:lnSpc>
                <a:spcPct val="90000"/>
              </a:lnSpc>
              <a:spcBef>
                <a:spcPts val="800"/>
              </a:spcBef>
              <a:defRPr sz="2040">
                <a:latin typeface="Cambria"/>
                <a:ea typeface="Cambria"/>
                <a:cs typeface="Cambria"/>
                <a:sym typeface="Cambria"/>
              </a:defRPr>
            </a:pPr>
          </a:p>
          <a:p>
            <a:pPr defTabSz="777240">
              <a:lnSpc>
                <a:spcPct val="90000"/>
              </a:lnSpc>
              <a:spcBef>
                <a:spcPts val="800"/>
              </a:spcBef>
              <a:defRPr sz="2040">
                <a:latin typeface="Cambria"/>
                <a:ea typeface="Cambria"/>
                <a:cs typeface="Cambria"/>
                <a:sym typeface="Cambria"/>
              </a:defRPr>
            </a:pPr>
            <a:r>
              <a:t>23  Así pues, Josué conquistó toda la tierra, de acuerdo con todo lo que el Señor le había dicho a Moisés. Luego la repartió entre las tribus de Israel, para que fuera su herencia. Después de eso hubo paz en la región.</a:t>
            </a:r>
          </a:p>
        </p:txBody>
      </p:sp>
      <p:sp>
        <p:nvSpPr>
          <p:cNvPr id="140"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11.22-23</a:t>
            </a:r>
          </a:p>
        </p:txBody>
      </p:sp>
      <p:pic>
        <p:nvPicPr>
          <p:cNvPr id="14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5" descr="Picture 5"/>
          <p:cNvPicPr>
            <a:picLocks noChangeAspect="1"/>
          </p:cNvPicPr>
          <p:nvPr/>
        </p:nvPicPr>
        <p:blipFill>
          <a:blip r:embed="rId2">
            <a:extLst/>
          </a:blip>
          <a:srcRect l="0" t="0" r="0" b="14071"/>
          <a:stretch>
            <a:fillRect/>
          </a:stretch>
        </p:blipFill>
        <p:spPr>
          <a:xfrm>
            <a:off x="18" y="1281"/>
            <a:ext cx="12191982" cy="5893000"/>
          </a:xfrm>
          <a:prstGeom prst="rect">
            <a:avLst/>
          </a:prstGeom>
          <a:ln w="12700">
            <a:miter lim="400000"/>
          </a:ln>
        </p:spPr>
      </p:pic>
      <p:sp>
        <p:nvSpPr>
          <p:cNvPr id="144" name="Content Placeholder 7"/>
          <p:cNvSpPr txBox="1"/>
          <p:nvPr>
            <p:ph type="body" idx="1"/>
          </p:nvPr>
        </p:nvSpPr>
        <p:spPr>
          <a:xfrm>
            <a:off x="838200" y="2163750"/>
            <a:ext cx="10515600" cy="3914776"/>
          </a:xfrm>
          <a:prstGeom prst="rect">
            <a:avLst/>
          </a:prstGeom>
        </p:spPr>
        <p:txBody>
          <a:bodyPr anchor="ctr"/>
          <a:lstStyle/>
          <a:p>
            <a:pPr>
              <a:defRPr>
                <a:latin typeface="Cambria"/>
                <a:ea typeface="Cambria"/>
                <a:cs typeface="Cambria"/>
                <a:sym typeface="Cambria"/>
              </a:defRPr>
            </a:pPr>
            <a:r>
              <a:t>Se desprende del texto bíblico que, independientemente de la forma en que se describe cómo actúa Dios, está implicada su decisión de honrar sus promesas, su apego a un pacto, especialmente con lo relacionado con las luchas del pueblo por alcanzar un espacio vital de libertad y prosperidad.</a:t>
            </a:r>
          </a:p>
          <a:p>
            <a:pPr>
              <a:defRPr>
                <a:latin typeface="Cambria"/>
                <a:ea typeface="Cambria"/>
                <a:cs typeface="Cambria"/>
                <a:sym typeface="Cambria"/>
              </a:defRPr>
            </a:pPr>
            <a:r>
              <a:t>Podemos plantear, desde nuestra fe, que Dios sigue afirmando sus promesas de acompañamiento a las personas y pueblos que necesitan alcanzar espacios dignos para adelantar sus proyectos de vida.</a:t>
            </a:r>
          </a:p>
        </p:txBody>
      </p:sp>
      <p:pic>
        <p:nvPicPr>
          <p:cNvPr id="14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48" name="Content Placeholder 7"/>
          <p:cNvSpPr txBox="1"/>
          <p:nvPr>
            <p:ph type="body" idx="1"/>
          </p:nvPr>
        </p:nvSpPr>
        <p:spPr>
          <a:xfrm>
            <a:off x="838200" y="2176211"/>
            <a:ext cx="10515600" cy="3914776"/>
          </a:xfrm>
          <a:prstGeom prst="rect">
            <a:avLst/>
          </a:prstGeom>
        </p:spPr>
        <p:txBody>
          <a:bodyPr anchor="ctr"/>
          <a:lstStyle/>
          <a:p>
            <a:pPr marL="201168" indent="-201168" defTabSz="804672">
              <a:spcBef>
                <a:spcPts val="800"/>
              </a:spcBef>
              <a:defRPr sz="2464">
                <a:latin typeface="Cambria"/>
                <a:ea typeface="Cambria"/>
                <a:cs typeface="Cambria"/>
                <a:sym typeface="Cambria"/>
              </a:defRPr>
            </a:pPr>
            <a:r>
              <a:t>Todo parece indicar que, en el trasfondo de la animosidad contra el extranjero, el inmigrante, está el temor a ser desplazados y superados culturalmente por pueblos que solo buscan un espacio vital compartido para realizar sus sueños y aspiraciones.</a:t>
            </a:r>
          </a:p>
          <a:p>
            <a:pPr marL="201168" indent="-201168" defTabSz="804672">
              <a:spcBef>
                <a:spcPts val="800"/>
              </a:spcBef>
              <a:defRPr sz="2464">
                <a:latin typeface="Cambria"/>
                <a:ea typeface="Cambria"/>
                <a:cs typeface="Cambria"/>
                <a:sym typeface="Cambria"/>
              </a:defRPr>
            </a:pPr>
            <a:r>
              <a:t>La voz siempre vigente de Dios nos recuerda que, históricamente, con su asistencia, la aparente ventaja de esas fuerzas que nos amenazan como carros de guerra siempre ha sido el fermento de su propia ruina.</a:t>
            </a:r>
          </a:p>
          <a:p>
            <a:pPr marL="201168" indent="-201168" defTabSz="804672">
              <a:spcBef>
                <a:spcPts val="800"/>
              </a:spcBef>
              <a:defRPr sz="2464">
                <a:latin typeface="Cambria"/>
                <a:ea typeface="Cambria"/>
                <a:cs typeface="Cambria"/>
                <a:sym typeface="Cambria"/>
              </a:defRPr>
            </a:pPr>
            <a:r>
              <a:t>Sin duda, Dios nos acompaña en nuestras luchas, pero lo hace exigiendo de nosotros y nosotras que, en ese esfuerzo, reproduzcamos el amor y la compasión que ha depositado en nuestras vidas, especialmente a través de nuestra fe en Jesucristo.</a:t>
            </a:r>
          </a:p>
        </p:txBody>
      </p:sp>
      <p:pic>
        <p:nvPicPr>
          <p:cNvPr id="14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Picture 2" descr="Picture 2"/>
          <p:cNvPicPr>
            <a:picLocks noChangeAspect="1"/>
          </p:cNvPicPr>
          <p:nvPr/>
        </p:nvPicPr>
        <p:blipFill>
          <a:blip r:embed="rId2">
            <a:extLst/>
          </a:blip>
          <a:srcRect l="0" t="0" r="0" b="14049"/>
          <a:stretch>
            <a:fillRect/>
          </a:stretch>
        </p:blipFill>
        <p:spPr>
          <a:xfrm>
            <a:off x="18" y="1281"/>
            <a:ext cx="12191982" cy="5894422"/>
          </a:xfrm>
          <a:prstGeom prst="rect">
            <a:avLst/>
          </a:prstGeom>
          <a:ln w="12700">
            <a:miter lim="400000"/>
          </a:ln>
        </p:spPr>
      </p:pic>
      <p:sp>
        <p:nvSpPr>
          <p:cNvPr id="152" name="Content Placeholder 4"/>
          <p:cNvSpPr txBox="1"/>
          <p:nvPr>
            <p:ph type="body" idx="1"/>
          </p:nvPr>
        </p:nvSpPr>
        <p:spPr>
          <a:xfrm>
            <a:off x="838200" y="20002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y Dios que acompañas a las personas y los pueblos en su peregrinaje de vida, concédenos un discernimiento claro y profundo sobre la manera en que tú te manifiestas en medio de esos procesos. Ayúdanos a poder sacar lecciones de vida al relacionarnos con el texto bíblico haciéndolo desde nuestra convicción de un Dios que nos invita a realizar nuestras luchas desde el amor y la compasión que nos exige. Permite que, desde esa perspectiva, podamos expresar que Dios nos da la victoria. En el nombre de Jesús. Amén. </a:t>
            </a:r>
          </a:p>
        </p:txBody>
      </p:sp>
      <p:pic>
        <p:nvPicPr>
          <p:cNvPr id="15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