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5"/>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90"/>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5"/>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3"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9" y="6404294"/>
            <a:ext cx="273652" cy="269237"/>
          </a:xfrm>
          <a:prstGeom prst="rect">
            <a:avLst/>
          </a:prstGeom>
          <a:ln w="12700">
            <a:miter lim="400000"/>
          </a:ln>
        </p:spPr>
        <p:txBody>
          <a:bodyPr wrap="none" lIns="45718" tIns="45718" rIns="45718" bIns="45718" anchor="ctr">
            <a:spAutoFit/>
          </a:bodyPr>
          <a:lstStyle>
            <a:lvl1pPr algn="r">
              <a:defRPr sz="1200">
                <a:solidFill>
                  <a:srgbClr val="757575"/>
                </a:solidFill>
                <a:latin typeface="+mj-lt"/>
                <a:ea typeface="+mj-ea"/>
                <a:cs typeface="+mj-cs"/>
                <a:sym typeface="Apto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2" y="864617"/>
            <a:ext cx="12192002"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BE5070"/>
                </a:solidFill>
                <a:latin typeface="Futura Bold"/>
                <a:ea typeface="Futura Bold"/>
                <a:cs typeface="Futura Bold"/>
                <a:sym typeface="Futura Bold"/>
              </a:defRPr>
            </a:pPr>
            <a:r>
              <a:t>Lección 6</a:t>
            </a:r>
            <a:br/>
            <a:r>
              <a:rPr sz="3000">
                <a:solidFill>
                  <a:srgbClr val="5C919F"/>
                </a:solidFill>
              </a:rPr>
              <a:t>UNA GENERACIÓN SIN RUMBO</a:t>
            </a:r>
            <a:br>
              <a:rPr sz="3000">
                <a:solidFill>
                  <a:srgbClr val="5C919F"/>
                </a:solidFill>
              </a:rPr>
            </a:br>
            <a:r>
              <a:rPr sz="1800">
                <a:solidFill>
                  <a:srgbClr val="0D0D0D"/>
                </a:solidFill>
              </a:rPr>
              <a:t>Jueces 2.6-15</a:t>
            </a:r>
          </a:p>
        </p:txBody>
      </p:sp>
      <p:sp>
        <p:nvSpPr>
          <p:cNvPr id="96" name="Subtitle 2"/>
          <p:cNvSpPr txBox="1"/>
          <p:nvPr>
            <p:ph type="subTitle" sz="quarter" idx="1"/>
          </p:nvPr>
        </p:nvSpPr>
        <p:spPr>
          <a:xfrm>
            <a:off x="1524000" y="2899999"/>
            <a:ext cx="7472854" cy="1655762"/>
          </a:xfrm>
          <a:prstGeom prst="rect">
            <a:avLst/>
          </a:prstGeom>
        </p:spPr>
        <p:txBody>
          <a:bodyPr/>
          <a:lstStyle/>
          <a:p>
            <a:pPr algn="l">
              <a:lnSpc>
                <a:spcPct val="100000"/>
              </a:lnSpc>
              <a:spcBef>
                <a:spcPts val="0"/>
              </a:spcBef>
              <a:defRPr sz="2000">
                <a:latin typeface="Cambria"/>
                <a:ea typeface="Cambria"/>
                <a:cs typeface="Cambria"/>
                <a:sym typeface="Cambria"/>
              </a:defRPr>
            </a:pPr>
            <a:r>
              <a:t>«Después, los hijos de Israel hicieron lo malo ante los ojos de Jehová y sirvieron a los baales».</a:t>
            </a:r>
          </a:p>
          <a:p>
            <a:pPr algn="r">
              <a:lnSpc>
                <a:spcPct val="100000"/>
              </a:lnSpc>
              <a:spcBef>
                <a:spcPts val="0"/>
              </a:spcBef>
              <a:defRPr sz="2000">
                <a:latin typeface="Cambria"/>
                <a:ea typeface="Cambria"/>
                <a:cs typeface="Cambria"/>
                <a:sym typeface="Cambria"/>
              </a:defRPr>
            </a:pPr>
            <a:r>
              <a:t>Jueces 2.11</a:t>
            </a:r>
          </a:p>
        </p:txBody>
      </p:sp>
      <p:pic>
        <p:nvPicPr>
          <p:cNvPr id="97" name="Image" descr="Image"/>
          <p:cNvPicPr>
            <a:picLocks noChangeAspect="1"/>
          </p:cNvPicPr>
          <p:nvPr/>
        </p:nvPicPr>
        <p:blipFill>
          <a:blip r:embed="rId3">
            <a:extLst/>
          </a:blip>
          <a:stretch>
            <a:fillRect/>
          </a:stretch>
        </p:blipFill>
        <p:spPr>
          <a:xfrm>
            <a:off x="1412039" y="4097583"/>
            <a:ext cx="4825419" cy="190105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2"/>
            <a:ext cx="12192000" cy="5879800"/>
          </a:xfrm>
          <a:prstGeom prst="rect">
            <a:avLst/>
          </a:prstGeom>
          <a:ln w="12700">
            <a:miter lim="400000"/>
          </a:ln>
        </p:spPr>
      </p:pic>
      <p:sp>
        <p:nvSpPr>
          <p:cNvPr id="100" name="Content Placeholder 7"/>
          <p:cNvSpPr txBox="1"/>
          <p:nvPr>
            <p:ph type="body" idx="1"/>
          </p:nvPr>
        </p:nvSpPr>
        <p:spPr>
          <a:xfrm>
            <a:off x="838200" y="2000249"/>
            <a:ext cx="10515600" cy="3929066"/>
          </a:xfrm>
          <a:prstGeom prst="rect">
            <a:avLst/>
          </a:prstGeom>
        </p:spPr>
        <p:txBody>
          <a:bodyPr anchor="ctr"/>
          <a:lstStyle/>
          <a:p>
            <a:pPr marL="342900" indent="-342900">
              <a:defRPr>
                <a:latin typeface="Cambria"/>
                <a:ea typeface="Cambria"/>
                <a:cs typeface="Cambria"/>
                <a:sym typeface="Cambria"/>
              </a:defRPr>
            </a:pPr>
            <a:r>
              <a:t>Analizar la manera en que el autor del libro de Jueces nos presenta las dificultades que pueden estar presentes en la transición de una generación a otra.</a:t>
            </a:r>
          </a:p>
          <a:p>
            <a:pPr marL="342900" indent="-342900">
              <a:defRPr>
                <a:latin typeface="Cambria"/>
                <a:ea typeface="Cambria"/>
                <a:cs typeface="Cambria"/>
                <a:sym typeface="Cambria"/>
              </a:defRPr>
            </a:pPr>
            <a:r>
              <a:t>Reflexionar sobre los procesos que pueden conducir al deterioro y abandono de la fidelidad a Dios.</a:t>
            </a:r>
          </a:p>
          <a:p>
            <a:pPr marL="342900" indent="-342900">
              <a:defRPr>
                <a:latin typeface="Cambria"/>
                <a:ea typeface="Cambria"/>
                <a:cs typeface="Cambria"/>
                <a:sym typeface="Cambria"/>
              </a:defRPr>
            </a:pPr>
            <a:r>
              <a:t>Considerar el alcance de las decisiones que sustituyen la obediencia y fidelidad a Dios por otras creencias y costumbres.</a:t>
            </a:r>
          </a:p>
        </p:txBody>
      </p:sp>
      <p:pic>
        <p:nvPicPr>
          <p:cNvPr id="10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4"/>
            <a:ext cx="12192000" cy="5753498"/>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cap="all" sz="2400">
                <a:latin typeface="Cambria"/>
                <a:ea typeface="Cambria"/>
                <a:cs typeface="Cambria"/>
                <a:sym typeface="Cambria"/>
              </a:defRPr>
            </a:pPr>
            <a:r>
              <a:t>Heredad: </a:t>
            </a:r>
            <a:r>
              <a:rPr cap="none"/>
              <a:t>Se refiere a la propiedad que constituía un patrimonio de la familia y el clan. Era un tipo de institución jurídica que prolongaba esa propiedad.</a:t>
            </a:r>
            <a:endParaRPr cap="none"/>
          </a:p>
          <a:p>
            <a:pPr>
              <a:defRPr cap="all" sz="2400">
                <a:latin typeface="Cambria"/>
                <a:ea typeface="Cambria"/>
                <a:cs typeface="Cambria"/>
                <a:sym typeface="Cambria"/>
              </a:defRPr>
            </a:pPr>
            <a:r>
              <a:t>Baal: </a:t>
            </a:r>
            <a:r>
              <a:rPr cap="none"/>
              <a:t>Nombre de una divinidad cananea cuyo significado es «señor». Era el Dios más importante de la religiosidad cananea. Esta divinidad es presentada en el relato bíblico como la figura que era antagónica a Yahvé, el Dios de Israel. En diversos momentos tuvo una peligrosa influencia sobre la religiosidad del pueblo hebreo.</a:t>
            </a:r>
            <a:endParaRPr cap="none"/>
          </a:p>
          <a:p>
            <a:pPr>
              <a:defRPr cap="all" sz="2400">
                <a:latin typeface="Cambria"/>
                <a:ea typeface="Cambria"/>
                <a:cs typeface="Cambria"/>
                <a:sym typeface="Cambria"/>
              </a:defRPr>
            </a:pPr>
            <a:r>
              <a:t>Astarot: </a:t>
            </a:r>
            <a:r>
              <a:rPr cap="none"/>
              <a:t>Se le conoce como la diosa-madre, consorte de Baal y diosa de la fertilidad.</a:t>
            </a:r>
          </a:p>
        </p:txBody>
      </p:sp>
      <p:pic>
        <p:nvPicPr>
          <p:cNvPr id="10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6  Cuando Josué se despidió del pueblo, los hijos de Israel se fueron a tomar posesión cada uno de su heredad.</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7  El pueblo había servido a Jehová todo el tiempo que vivió Josué, y también mientras vivieron los ancianos que sobrevivieron a Josué, los cuales habían sido testigos de todas las grandes obras que Jehová había hecho en favor de Israel.</a:t>
            </a:r>
          </a:p>
        </p:txBody>
      </p:sp>
      <p:sp>
        <p:nvSpPr>
          <p:cNvPr id="109"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6  Cuando Josué se despidió de los israelitas, cada uno se fue a tomar posesión de la tierra que le había tocado.</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7  Mientras él vivió, los israelitas mantuvieron el culto al Señor; y también mientras vivieron los ancianos que sobrevivieron a Josué, que habían visto todos los grandes hechos del Señor en favor de Israel.</a:t>
            </a:r>
          </a:p>
        </p:txBody>
      </p:sp>
      <p:sp>
        <p:nvSpPr>
          <p:cNvPr id="110"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2.6-7</a:t>
            </a:r>
          </a:p>
        </p:txBody>
      </p:sp>
      <p:pic>
        <p:nvPicPr>
          <p:cNvPr id="11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14"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8  Pero murió Josué hijo de Nun, siervo de Jehová, a la edad de ciento diez años.</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9  Lo sepultaron en su heredad en Timnat-sera, en los montes de Efraín, al norte del monte Gaas.</a:t>
            </a:r>
          </a:p>
        </p:txBody>
      </p:sp>
      <p:sp>
        <p:nvSpPr>
          <p:cNvPr id="115"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400">
                <a:latin typeface="+mj-lt"/>
                <a:ea typeface="+mj-ea"/>
                <a:cs typeface="+mj-cs"/>
                <a:sym typeface="Aptos"/>
              </a:defRPr>
            </a:pPr>
          </a:p>
          <a:p>
            <a:pPr>
              <a:lnSpc>
                <a:spcPct val="90000"/>
              </a:lnSpc>
              <a:spcBef>
                <a:spcPts val="700"/>
              </a:spcBef>
              <a:defRPr sz="2400">
                <a:latin typeface="Cambria"/>
                <a:ea typeface="Cambria"/>
                <a:cs typeface="Cambria"/>
                <a:sym typeface="Cambria"/>
              </a:defRPr>
            </a:pPr>
            <a:r>
              <a:t>8  Pero murió Josué, a la edad de ciento diez años,</a:t>
            </a:r>
            <a:endParaRPr>
              <a:latin typeface="+mj-lt"/>
              <a:ea typeface="+mj-ea"/>
              <a:cs typeface="+mj-cs"/>
              <a:sym typeface="Aptos"/>
            </a:endParaRPr>
          </a:p>
          <a:p>
            <a:pPr>
              <a:lnSpc>
                <a:spcPct val="90000"/>
              </a:lnSpc>
              <a:spcBef>
                <a:spcPts val="700"/>
              </a:spcBef>
              <a:defRPr sz="2400">
                <a:latin typeface="+mj-lt"/>
                <a:ea typeface="+mj-ea"/>
                <a:cs typeface="+mj-cs"/>
                <a:sym typeface="Aptos"/>
              </a:defRPr>
            </a:pPr>
          </a:p>
          <a:p>
            <a:pPr>
              <a:lnSpc>
                <a:spcPct val="90000"/>
              </a:lnSpc>
              <a:spcBef>
                <a:spcPts val="700"/>
              </a:spcBef>
              <a:defRPr sz="2400">
                <a:latin typeface="Cambria"/>
                <a:ea typeface="Cambria"/>
                <a:cs typeface="Cambria"/>
                <a:sym typeface="Cambria"/>
              </a:defRPr>
            </a:pPr>
            <a:r>
              <a:t>9  y lo enterraron en su propio terreno de Timnat-sérah, que está al norte del monte de Gaas, en los montes de Efraín.</a:t>
            </a:r>
          </a:p>
        </p:txBody>
      </p:sp>
      <p:sp>
        <p:nvSpPr>
          <p:cNvPr id="116"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2.8-9</a:t>
            </a:r>
          </a:p>
        </p:txBody>
      </p:sp>
      <p:pic>
        <p:nvPicPr>
          <p:cNvPr id="11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0"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200">
                <a:latin typeface="Cambria"/>
                <a:ea typeface="Cambria"/>
                <a:cs typeface="Cambria"/>
                <a:sym typeface="Cambria"/>
              </a:defRPr>
            </a:pPr>
            <a:r>
              <a:t>RVR</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10  Y murió también toda aquella generación, por lo que la generación que se levantó después no conocía a Jehová ni la obra que él había hecho por Israel.</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11  Después, los hijos de Israel hicieron lo malo ante los ojos de Jehová y sirvieron a los baales.</a:t>
            </a:r>
          </a:p>
        </p:txBody>
      </p:sp>
      <p:sp>
        <p:nvSpPr>
          <p:cNvPr id="121"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2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200">
                <a:latin typeface="+mj-lt"/>
                <a:ea typeface="+mj-ea"/>
                <a:cs typeface="+mj-cs"/>
                <a:sym typeface="Aptos"/>
              </a:defRPr>
            </a:pPr>
          </a:p>
          <a:p>
            <a:pPr>
              <a:lnSpc>
                <a:spcPct val="90000"/>
              </a:lnSpc>
              <a:spcBef>
                <a:spcPts val="700"/>
              </a:spcBef>
              <a:defRPr sz="2200">
                <a:latin typeface="Cambria"/>
                <a:ea typeface="Cambria"/>
                <a:cs typeface="Cambria"/>
                <a:sym typeface="Cambria"/>
              </a:defRPr>
            </a:pPr>
            <a:r>
              <a:t>10  Murieron también todos los israelitas de la época de Josué. Y así, los que nacieron después no sabían nada del Señor ni de sus hechos en favor de Israel.</a:t>
            </a:r>
            <a:endParaRPr>
              <a:latin typeface="+mj-lt"/>
              <a:ea typeface="+mj-ea"/>
              <a:cs typeface="+mj-cs"/>
              <a:sym typeface="Aptos"/>
            </a:endParaRPr>
          </a:p>
          <a:p>
            <a:pPr>
              <a:lnSpc>
                <a:spcPct val="90000"/>
              </a:lnSpc>
              <a:spcBef>
                <a:spcPts val="700"/>
              </a:spcBef>
              <a:defRPr sz="2200">
                <a:latin typeface="+mj-lt"/>
                <a:ea typeface="+mj-ea"/>
                <a:cs typeface="+mj-cs"/>
                <a:sym typeface="Aptos"/>
              </a:defRPr>
            </a:pPr>
          </a:p>
          <a:p>
            <a:pPr>
              <a:lnSpc>
                <a:spcPct val="90000"/>
              </a:lnSpc>
              <a:spcBef>
                <a:spcPts val="700"/>
              </a:spcBef>
              <a:defRPr sz="2200">
                <a:latin typeface="Cambria"/>
                <a:ea typeface="Cambria"/>
                <a:cs typeface="Cambria"/>
                <a:sym typeface="Cambria"/>
              </a:defRPr>
            </a:pPr>
            <a:r>
              <a:t>11  Pero los hechos de los israelitas fueron malos a los ojos del Señor, pues empezaron a adorar a las diferentes representaciones de Baal.</a:t>
            </a:r>
          </a:p>
        </p:txBody>
      </p:sp>
      <p:sp>
        <p:nvSpPr>
          <p:cNvPr id="122"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2.10-11</a:t>
            </a:r>
          </a:p>
        </p:txBody>
      </p:sp>
      <p:pic>
        <p:nvPicPr>
          <p:cNvPr id="123"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6"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200">
                <a:latin typeface="Cambria"/>
                <a:ea typeface="Cambria"/>
                <a:cs typeface="Cambria"/>
                <a:sym typeface="Cambria"/>
              </a:defRPr>
            </a:pPr>
            <a:r>
              <a:t>RVR</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12  Dejaron a Jehová, el Dios de sus padres, que los había sacado de la tierra de Egipto, y se fueron tras otros dioses, los dioses de los pueblos que estaban en sus alrededores, y los adoraron, provocando la ira de Jehová.</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13  Dejaron a Jehová, y adoraron a Baal y a Astarot.</a:t>
            </a:r>
          </a:p>
        </p:txBody>
      </p:sp>
      <p:sp>
        <p:nvSpPr>
          <p:cNvPr id="127"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2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200">
                <a:latin typeface="+mj-lt"/>
                <a:ea typeface="+mj-ea"/>
                <a:cs typeface="+mj-cs"/>
                <a:sym typeface="Aptos"/>
              </a:defRPr>
            </a:pPr>
          </a:p>
          <a:p>
            <a:pPr>
              <a:lnSpc>
                <a:spcPct val="90000"/>
              </a:lnSpc>
              <a:spcBef>
                <a:spcPts val="700"/>
              </a:spcBef>
              <a:defRPr sz="2200">
                <a:latin typeface="Cambria"/>
                <a:ea typeface="Cambria"/>
                <a:cs typeface="Cambria"/>
                <a:sym typeface="Cambria"/>
              </a:defRPr>
            </a:pPr>
            <a:r>
              <a:t>12  Dejaron al Señor, el Dios de sus antepasados que los había sacado de Egipto, y se entregaron a adorar a los dioses de la gente que vivía alrededor, provocando así el enojo del Señor.</a:t>
            </a:r>
            <a:endParaRPr>
              <a:latin typeface="+mj-lt"/>
              <a:ea typeface="+mj-ea"/>
              <a:cs typeface="+mj-cs"/>
              <a:sym typeface="Aptos"/>
            </a:endParaRPr>
          </a:p>
          <a:p>
            <a:pPr>
              <a:lnSpc>
                <a:spcPct val="90000"/>
              </a:lnSpc>
              <a:spcBef>
                <a:spcPts val="700"/>
              </a:spcBef>
              <a:defRPr sz="2200">
                <a:latin typeface="+mj-lt"/>
                <a:ea typeface="+mj-ea"/>
                <a:cs typeface="+mj-cs"/>
                <a:sym typeface="Aptos"/>
              </a:defRPr>
            </a:pPr>
          </a:p>
          <a:p>
            <a:pPr>
              <a:lnSpc>
                <a:spcPct val="90000"/>
              </a:lnSpc>
              <a:spcBef>
                <a:spcPts val="700"/>
              </a:spcBef>
              <a:defRPr sz="2200">
                <a:latin typeface="Cambria"/>
                <a:ea typeface="Cambria"/>
                <a:cs typeface="Cambria"/>
                <a:sym typeface="Cambria"/>
              </a:defRPr>
            </a:pPr>
            <a:r>
              <a:t>13  Dejaron al Señor por adorar a Baal y a las diferentes representaciones de Astarté,</a:t>
            </a:r>
          </a:p>
        </p:txBody>
      </p:sp>
      <p:sp>
        <p:nvSpPr>
          <p:cNvPr id="128"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2.12-13</a:t>
            </a:r>
          </a:p>
        </p:txBody>
      </p:sp>
      <p:pic>
        <p:nvPicPr>
          <p:cNvPr id="12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2"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14  Se encendió entonces contra Israel el furor de Jehová, quien los entregó en manos de salteadores que los despojaron, y los vendió en manos de sus enemigos de alrededor, a los cuales no pudieron ya hacerles frente.</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15  Por dondequiera que salían, la mano de Jehová estaba contra ellos para mal, como Jehová había dicho y se lo había jurado. Y se vieron en una gran aflicción.</a:t>
            </a:r>
          </a:p>
        </p:txBody>
      </p:sp>
      <p:sp>
        <p:nvSpPr>
          <p:cNvPr id="133"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14  y por eso el Señor se enojó contra Israel e hizo que los ladrones los despojaran de lo que tenían, y que sus enemigos de los alrededores los derrotaran sin que ellos pudieran hacerles frente.</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15  Cada vez que ellos marchaban a la batalla, el Señor se ponía en su contra y les iba mal, según él mismo se lo había anunciado.</a:t>
            </a:r>
          </a:p>
        </p:txBody>
      </p:sp>
      <p:sp>
        <p:nvSpPr>
          <p:cNvPr id="134"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2.14-15</a:t>
            </a:r>
          </a:p>
        </p:txBody>
      </p:sp>
      <p:pic>
        <p:nvPicPr>
          <p:cNvPr id="13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38" name="Content Placeholder 7"/>
          <p:cNvSpPr txBox="1"/>
          <p:nvPr>
            <p:ph type="body" idx="1"/>
          </p:nvPr>
        </p:nvSpPr>
        <p:spPr>
          <a:xfrm>
            <a:off x="838200" y="2163749"/>
            <a:ext cx="10515600" cy="3914777"/>
          </a:xfrm>
          <a:prstGeom prst="rect">
            <a:avLst/>
          </a:prstGeom>
        </p:spPr>
        <p:txBody>
          <a:bodyPr anchor="ctr"/>
          <a:lstStyle/>
          <a:p>
            <a:pPr marL="342900" indent="-342900">
              <a:defRPr sz="2400">
                <a:latin typeface="Cambria"/>
                <a:ea typeface="Cambria"/>
                <a:cs typeface="Cambria"/>
                <a:sym typeface="Cambria"/>
              </a:defRPr>
            </a:pPr>
            <a:r>
              <a:t>Josué, los ancianos y todo el liderato visible de Israel en aquel momento de la conquista y ocupación del territorio funcionaron como anclajes morales y espirituales que sirvieron de brújula al avance del pueblo.</a:t>
            </a:r>
          </a:p>
          <a:p>
            <a:pPr marL="342900" indent="-342900">
              <a:defRPr sz="2400">
                <a:latin typeface="Cambria"/>
                <a:ea typeface="Cambria"/>
                <a:cs typeface="Cambria"/>
                <a:sym typeface="Cambria"/>
              </a:defRPr>
            </a:pPr>
            <a:r>
              <a:t>Otro elemento presente en la narrativa que es objeto de nuestro estudio lo constituye la manera en que, aunque no se menciona, se infiere que hubo una falla o un relajamiento en los procesos de crear una conciencia histórica a la generación emergente.</a:t>
            </a:r>
          </a:p>
          <a:p>
            <a:pPr marL="342900" indent="-342900">
              <a:defRPr sz="2400">
                <a:latin typeface="Cambria"/>
                <a:ea typeface="Cambria"/>
                <a:cs typeface="Cambria"/>
                <a:sym typeface="Cambria"/>
              </a:defRPr>
            </a:pPr>
            <a:r>
              <a:t>No resulta demasiado exagerado pensar que a la muerte de Josué y el resto del liderato visible del pueblo se fuera insertando un vacío espiritual y un debilitamiento del entendimiento de su situación como pueblo.</a:t>
            </a:r>
          </a:p>
        </p:txBody>
      </p:sp>
      <p:pic>
        <p:nvPicPr>
          <p:cNvPr id="13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42" name="Content Placeholder 7"/>
          <p:cNvSpPr txBox="1"/>
          <p:nvPr>
            <p:ph type="body" idx="1"/>
          </p:nvPr>
        </p:nvSpPr>
        <p:spPr>
          <a:xfrm>
            <a:off x="838200" y="2163749"/>
            <a:ext cx="10515600" cy="3914777"/>
          </a:xfrm>
          <a:prstGeom prst="rect">
            <a:avLst/>
          </a:prstGeom>
        </p:spPr>
        <p:txBody>
          <a:bodyPr anchor="ctr"/>
          <a:lstStyle/>
          <a:p>
            <a:pPr marL="342900" indent="-342900">
              <a:defRPr sz="2600">
                <a:latin typeface="Cambria"/>
                <a:ea typeface="Cambria"/>
                <a:cs typeface="Cambria"/>
                <a:sym typeface="Cambria"/>
              </a:defRPr>
            </a:pPr>
            <a:r>
              <a:t>No existe una gran diferencia entre la actitud de aquella generación y lo que observamos como conducta ordinaria hoy. La idolatría, que es algo más que adorar una imagen física, se ha convertido en una plataforma de entendimiento seudoespiritual y ético, que desplaza cualquier referencia sobre la presencia activa de Dios en el acontecer humano.</a:t>
            </a:r>
          </a:p>
          <a:p>
            <a:pPr marL="342900" indent="-342900">
              <a:defRPr sz="2600">
                <a:latin typeface="Cambria"/>
                <a:ea typeface="Cambria"/>
                <a:cs typeface="Cambria"/>
                <a:sym typeface="Cambria"/>
              </a:defRPr>
            </a:pPr>
            <a:r>
              <a:t>En nuestro entendimiento teológico actual sabemos que las consecuencias nefastas de nuestros actos no son el resultado de una voluntad caprichosa de Dios sino el resultado previsible de lo que se hace torcidamente.</a:t>
            </a:r>
          </a:p>
        </p:txBody>
      </p:sp>
      <p:pic>
        <p:nvPicPr>
          <p:cNvPr id="143"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 name="Picture 2" descr="Picture 2"/>
          <p:cNvPicPr>
            <a:picLocks noChangeAspect="1"/>
          </p:cNvPicPr>
          <p:nvPr/>
        </p:nvPicPr>
        <p:blipFill>
          <a:blip r:embed="rId2">
            <a:extLst/>
          </a:blip>
          <a:srcRect l="0" t="0" r="0" b="14049"/>
          <a:stretch>
            <a:fillRect/>
          </a:stretch>
        </p:blipFill>
        <p:spPr>
          <a:xfrm>
            <a:off x="17" y="1281"/>
            <a:ext cx="12191984" cy="5894422"/>
          </a:xfrm>
          <a:prstGeom prst="rect">
            <a:avLst/>
          </a:prstGeom>
          <a:ln w="12700">
            <a:miter lim="400000"/>
          </a:ln>
        </p:spPr>
      </p:pic>
      <p:sp>
        <p:nvSpPr>
          <p:cNvPr id="146"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y Dios que te manifiestas en todos los espacios, tiempos y circunstancias ayúdanos a mantenernos vinculados a la manifestación de tu acompañamiento en todos los procesos que nutren nuestra vida. Vitaliza en nuestras vidas la memoria y la conciencia de la manera en que tu propósito de bien nos ha mostrado el rumbo. Líbranos de buscar significado y sentido a nuestras vidas abrazando idolatrías que conducen a la muerte espiritual. En Jesucristo oramos. Amén.</a:t>
            </a:r>
          </a:p>
        </p:txBody>
      </p:sp>
      <p:pic>
        <p:nvPicPr>
          <p:cNvPr id="14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