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8"/>
          </a:solidFill>
        </a:fill>
      </a:tcStyle>
    </a:wholeTbl>
    <a:band2H>
      <a:tcTxStyle b="def" i="def"/>
      <a:tcStyle>
        <a:tcBdr/>
        <a:fill>
          <a:solidFill>
            <a:srgbClr val="E7E9EC"/>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3CB"/>
          </a:solidFill>
        </a:fill>
      </a:tcStyle>
    </a:wholeTbl>
    <a:band2H>
      <a:tcTxStyle b="def" i="def"/>
      <a:tcStyle>
        <a:tcBdr/>
        <a:fill>
          <a:solidFill>
            <a:srgbClr val="E7EA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E1CC"/>
          </a:solidFill>
        </a:fill>
      </a:tcStyle>
    </a:wholeTbl>
    <a:band2H>
      <a:tcTxStyle b="def" i="def"/>
      <a:tcStyle>
        <a:tcBdr/>
        <a:fill>
          <a:solidFill>
            <a:srgbClr val="E8F0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Aptos"/>
      </a:defRPr>
    </a:lvl1pPr>
    <a:lvl2pPr indent="228600" latinLnBrk="0">
      <a:defRPr sz="1200">
        <a:latin typeface="+mn-lt"/>
        <a:ea typeface="+mn-ea"/>
        <a:cs typeface="+mn-cs"/>
        <a:sym typeface="Aptos"/>
      </a:defRPr>
    </a:lvl2pPr>
    <a:lvl3pPr indent="457200" latinLnBrk="0">
      <a:defRPr sz="1200">
        <a:latin typeface="+mn-lt"/>
        <a:ea typeface="+mn-ea"/>
        <a:cs typeface="+mn-cs"/>
        <a:sym typeface="Aptos"/>
      </a:defRPr>
    </a:lvl3pPr>
    <a:lvl4pPr indent="685800" latinLnBrk="0">
      <a:defRPr sz="1200">
        <a:latin typeface="+mn-lt"/>
        <a:ea typeface="+mn-ea"/>
        <a:cs typeface="+mn-cs"/>
        <a:sym typeface="Aptos"/>
      </a:defRPr>
    </a:lvl4pPr>
    <a:lvl5pPr indent="914400" latinLnBrk="0">
      <a:defRPr sz="1200">
        <a:latin typeface="+mn-lt"/>
        <a:ea typeface="+mn-ea"/>
        <a:cs typeface="+mn-cs"/>
        <a:sym typeface="Aptos"/>
      </a:defRPr>
    </a:lvl5pPr>
    <a:lvl6pPr indent="1143000" latinLnBrk="0">
      <a:defRPr sz="1200">
        <a:latin typeface="+mn-lt"/>
        <a:ea typeface="+mn-ea"/>
        <a:cs typeface="+mn-cs"/>
        <a:sym typeface="Aptos"/>
      </a:defRPr>
    </a:lvl6pPr>
    <a:lvl7pPr indent="1371600" latinLnBrk="0">
      <a:defRPr sz="1200">
        <a:latin typeface="+mn-lt"/>
        <a:ea typeface="+mn-ea"/>
        <a:cs typeface="+mn-cs"/>
        <a:sym typeface="Aptos"/>
      </a:defRPr>
    </a:lvl7pPr>
    <a:lvl8pPr indent="1600200" latinLnBrk="0">
      <a:defRPr sz="1200">
        <a:latin typeface="+mn-lt"/>
        <a:ea typeface="+mn-ea"/>
        <a:cs typeface="+mn-cs"/>
        <a:sym typeface="Aptos"/>
      </a:defRPr>
    </a:lvl8pPr>
    <a:lvl9pPr indent="1828800" latinLnBrk="0">
      <a:defRPr sz="1200">
        <a:latin typeface="+mn-lt"/>
        <a:ea typeface="+mn-ea"/>
        <a:cs typeface="+mn-cs"/>
        <a:sym typeface="Aptos"/>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5"/>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90"/>
          </a:xfrm>
          <a:prstGeom prst="rect">
            <a:avLst/>
          </a:prstGeom>
        </p:spPr>
        <p:txBody>
          <a:bodyPr/>
          <a:lstStyle>
            <a:lvl1pPr marL="0" indent="0">
              <a:buSzTx/>
              <a:buFontTx/>
              <a:buNone/>
              <a:defRPr sz="2400">
                <a:solidFill>
                  <a:srgbClr val="757575"/>
                </a:solidFill>
              </a:defRPr>
            </a:lvl1pPr>
            <a:lvl2pPr marL="0" indent="0">
              <a:buSzTx/>
              <a:buFontTx/>
              <a:buNone/>
              <a:defRPr sz="2400">
                <a:solidFill>
                  <a:srgbClr val="757575"/>
                </a:solidFill>
              </a:defRPr>
            </a:lvl2pPr>
            <a:lvl3pPr marL="0" indent="0">
              <a:buSzTx/>
              <a:buFontTx/>
              <a:buNone/>
              <a:defRPr sz="2400">
                <a:solidFill>
                  <a:srgbClr val="757575"/>
                </a:solidFill>
              </a:defRPr>
            </a:lvl3pPr>
            <a:lvl4pPr marL="0" indent="0">
              <a:buSzTx/>
              <a:buFontTx/>
              <a:buNone/>
              <a:defRPr sz="2400">
                <a:solidFill>
                  <a:srgbClr val="757575"/>
                </a:solidFill>
              </a:defRPr>
            </a:lvl4pPr>
            <a:lvl5pPr marL="0" indent="0">
              <a:buSzTx/>
              <a:buFontTx/>
              <a:buNone/>
              <a:defRPr sz="2400">
                <a:solidFill>
                  <a:srgbClr val="757575"/>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90" cy="823915"/>
          </a:xfrm>
          <a:prstGeom prst="rect">
            <a:avLst/>
          </a:prstGeom>
        </p:spPr>
        <p:txBody>
          <a:bodyPr anchor="b"/>
          <a:lstStyle>
            <a:lvl1pPr marL="0" indent="0">
              <a:buSzTx/>
              <a:buFontTx/>
              <a:buNone/>
              <a:defRPr b="1" sz="2400"/>
            </a:lvl1pPr>
            <a:lvl2pPr marL="0" indent="0">
              <a:buSzTx/>
              <a:buFontTx/>
              <a:buNone/>
              <a:defRPr b="1" sz="2400"/>
            </a:lvl2pPr>
            <a:lvl3pPr marL="0" indent="0">
              <a:buSzTx/>
              <a:buFontTx/>
              <a:buNone/>
              <a:defRPr b="1" sz="2400"/>
            </a:lvl3pPr>
            <a:lvl4pPr marL="0" indent="0">
              <a:buSzTx/>
              <a:buFontTx/>
              <a:buNone/>
              <a:defRPr b="1" sz="2400"/>
            </a:lvl4pPr>
            <a:lvl5pPr marL="0" indent="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6172200" y="1681163"/>
            <a:ext cx="5183188" cy="823914"/>
          </a:xfrm>
          <a:prstGeom prst="rect">
            <a:avLst/>
          </a:prstGeom>
        </p:spPr>
        <p:txBody>
          <a:bodyPr anchor="b"/>
          <a:lstStyle/>
          <a:p>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3"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839787" y="2057400"/>
            <a:ext cx="3932238" cy="3811588"/>
          </a:xfrm>
          <a:prstGeom prst="rect">
            <a:avLst/>
          </a:prstGeom>
        </p:spPr>
        <p:txBody>
          <a:bodyPr/>
          <a:lstStyle/>
          <a:p>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83" name="Picture Placeholder 2"/>
          <p:cNvSpPr/>
          <p:nvPr>
            <p:ph type="pic" sz="half" idx="21"/>
          </p:nvPr>
        </p:nvSpPr>
        <p:spPr>
          <a:xfrm>
            <a:off x="5183187" y="987425"/>
            <a:ext cx="6172203" cy="4873625"/>
          </a:xfrm>
          <a:prstGeom prst="rect">
            <a:avLst/>
          </a:prstGeom>
        </p:spPr>
        <p:txBody>
          <a:bodyPr lIns="91439" tIns="45719" rIns="91439" bIns="45719">
            <a:noAutofit/>
          </a:bodyPr>
          <a:lstStyle/>
          <a:p>
            <a:pPr/>
          </a:p>
        </p:txBody>
      </p:sp>
      <p:sp>
        <p:nvSpPr>
          <p:cNvPr id="84" name="Body Level One…"/>
          <p:cNvSpPr txBox="1"/>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0149" y="6404294"/>
            <a:ext cx="273652" cy="269237"/>
          </a:xfrm>
          <a:prstGeom prst="rect">
            <a:avLst/>
          </a:prstGeom>
          <a:ln w="12700">
            <a:miter lim="400000"/>
          </a:ln>
        </p:spPr>
        <p:txBody>
          <a:bodyPr wrap="none" lIns="45718" tIns="45718" rIns="45718" bIns="45718" anchor="ctr">
            <a:spAutoFit/>
          </a:bodyPr>
          <a:lstStyle>
            <a:lvl1pPr algn="r">
              <a:defRPr sz="1200">
                <a:solidFill>
                  <a:srgbClr val="757575"/>
                </a:solidFill>
                <a:latin typeface="+mn-lt"/>
                <a:ea typeface="+mn-ea"/>
                <a:cs typeface="+mn-cs"/>
                <a:sym typeface="Aptos"/>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2pPr>
      <a:lvl3pPr marL="1234438" marR="0" indent="-320038"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4" name="foto portada 26-27 small.png" descr="foto portada 26-27 small.png"/>
          <p:cNvPicPr>
            <a:picLocks noChangeAspect="1"/>
          </p:cNvPicPr>
          <p:nvPr/>
        </p:nvPicPr>
        <p:blipFill>
          <a:blip r:embed="rId2">
            <a:alphaModFix amt="51603"/>
            <a:extLst/>
          </a:blip>
          <a:srcRect l="0" t="3587" r="0" b="0"/>
          <a:stretch>
            <a:fillRect/>
          </a:stretch>
        </p:blipFill>
        <p:spPr>
          <a:xfrm>
            <a:off x="-2" y="864617"/>
            <a:ext cx="12192002" cy="6586530"/>
          </a:xfrm>
          <a:prstGeom prst="rect">
            <a:avLst/>
          </a:prstGeom>
          <a:ln w="12700">
            <a:miter lim="400000"/>
          </a:ln>
        </p:spPr>
      </p:pic>
      <p:sp>
        <p:nvSpPr>
          <p:cNvPr id="95" name="Title 1"/>
          <p:cNvSpPr txBox="1"/>
          <p:nvPr>
            <p:ph type="ctrTitle"/>
          </p:nvPr>
        </p:nvSpPr>
        <p:spPr>
          <a:xfrm>
            <a:off x="1524000" y="1122362"/>
            <a:ext cx="7472854" cy="1655761"/>
          </a:xfrm>
          <a:prstGeom prst="rect">
            <a:avLst/>
          </a:prstGeom>
        </p:spPr>
        <p:txBody>
          <a:bodyPr anchor="t"/>
          <a:lstStyle/>
          <a:p>
            <a:pPr algn="l" defTabSz="886966">
              <a:defRPr sz="3600">
                <a:solidFill>
                  <a:srgbClr val="BE5070"/>
                </a:solidFill>
                <a:latin typeface="Futura Bold"/>
                <a:ea typeface="Futura Bold"/>
                <a:cs typeface="Futura Bold"/>
                <a:sym typeface="Futura Bold"/>
              </a:defRPr>
            </a:pPr>
            <a:r>
              <a:t>Lección 9</a:t>
            </a:r>
            <a:br/>
            <a:r>
              <a:rPr sz="3000">
                <a:solidFill>
                  <a:srgbClr val="5C919F"/>
                </a:solidFill>
              </a:rPr>
              <a:t>EL SEÑOR LLAMA A SAMUEL</a:t>
            </a:r>
            <a:br>
              <a:rPr sz="3000">
                <a:solidFill>
                  <a:srgbClr val="5C919F"/>
                </a:solidFill>
              </a:rPr>
            </a:br>
            <a:r>
              <a:rPr sz="1800">
                <a:solidFill>
                  <a:srgbClr val="0D0D0D"/>
                </a:solidFill>
              </a:rPr>
              <a:t>1 Samuel 3.8-20</a:t>
            </a:r>
          </a:p>
        </p:txBody>
      </p:sp>
      <p:sp>
        <p:nvSpPr>
          <p:cNvPr id="96" name="Subtitle 2"/>
          <p:cNvSpPr txBox="1"/>
          <p:nvPr>
            <p:ph type="subTitle" sz="quarter" idx="1"/>
          </p:nvPr>
        </p:nvSpPr>
        <p:spPr>
          <a:xfrm>
            <a:off x="1524000" y="2899999"/>
            <a:ext cx="7472854" cy="1655762"/>
          </a:xfrm>
          <a:prstGeom prst="rect">
            <a:avLst/>
          </a:prstGeom>
        </p:spPr>
        <p:txBody>
          <a:bodyPr/>
          <a:lstStyle/>
          <a:p>
            <a:pPr algn="l">
              <a:lnSpc>
                <a:spcPct val="100000"/>
              </a:lnSpc>
              <a:spcBef>
                <a:spcPts val="0"/>
              </a:spcBef>
              <a:defRPr sz="2000">
                <a:latin typeface="Cambria"/>
                <a:ea typeface="Cambria"/>
                <a:cs typeface="Cambria"/>
                <a:sym typeface="Cambria"/>
              </a:defRPr>
            </a:pPr>
            <a:r>
              <a:t>«Y le dijo: —Ve y acuéstate; y si te llama, di: «Habla, Jehová, que tu siervo escucha».</a:t>
            </a:r>
          </a:p>
          <a:p>
            <a:pPr algn="r">
              <a:lnSpc>
                <a:spcPct val="100000"/>
              </a:lnSpc>
              <a:spcBef>
                <a:spcPts val="0"/>
              </a:spcBef>
              <a:defRPr sz="2000">
                <a:latin typeface="Cambria"/>
                <a:ea typeface="Cambria"/>
                <a:cs typeface="Cambria"/>
                <a:sym typeface="Cambria"/>
              </a:defRPr>
            </a:pPr>
            <a:r>
              <a:t>1 Samuel 3.9a</a:t>
            </a:r>
          </a:p>
        </p:txBody>
      </p:sp>
      <p:pic>
        <p:nvPicPr>
          <p:cNvPr id="97" name="Image" descr="Image"/>
          <p:cNvPicPr>
            <a:picLocks noChangeAspect="1"/>
          </p:cNvPicPr>
          <p:nvPr/>
        </p:nvPicPr>
        <p:blipFill>
          <a:blip r:embed="rId3">
            <a:extLst/>
          </a:blip>
          <a:stretch>
            <a:fillRect/>
          </a:stretch>
        </p:blipFill>
        <p:spPr>
          <a:xfrm>
            <a:off x="1412039" y="4097583"/>
            <a:ext cx="4825419" cy="1901053"/>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9" name="Picture 5" descr="Picture 5"/>
          <p:cNvPicPr>
            <a:picLocks noChangeAspect="1"/>
          </p:cNvPicPr>
          <p:nvPr/>
        </p:nvPicPr>
        <p:blipFill>
          <a:blip r:embed="rId2">
            <a:extLst/>
          </a:blip>
          <a:srcRect l="0" t="0" r="0" b="14263"/>
          <a:stretch>
            <a:fillRect/>
          </a:stretch>
        </p:blipFill>
        <p:spPr>
          <a:xfrm>
            <a:off x="0" y="-2"/>
            <a:ext cx="12192000" cy="5879800"/>
          </a:xfrm>
          <a:prstGeom prst="rect">
            <a:avLst/>
          </a:prstGeom>
          <a:ln w="12700">
            <a:miter lim="400000"/>
          </a:ln>
        </p:spPr>
      </p:pic>
      <p:sp>
        <p:nvSpPr>
          <p:cNvPr id="100" name="Content Placeholder 7"/>
          <p:cNvSpPr txBox="1"/>
          <p:nvPr>
            <p:ph type="body" idx="1"/>
          </p:nvPr>
        </p:nvSpPr>
        <p:spPr>
          <a:xfrm>
            <a:off x="838200" y="2000249"/>
            <a:ext cx="10515600" cy="3929066"/>
          </a:xfrm>
          <a:prstGeom prst="rect">
            <a:avLst/>
          </a:prstGeom>
        </p:spPr>
        <p:txBody>
          <a:bodyPr anchor="ctr"/>
          <a:lstStyle/>
          <a:p>
            <a:pPr marL="342900" indent="-342900">
              <a:defRPr>
                <a:latin typeface="Cambria"/>
                <a:ea typeface="Cambria"/>
                <a:cs typeface="Cambria"/>
                <a:sym typeface="Cambria"/>
              </a:defRPr>
            </a:pPr>
            <a:r>
              <a:t>Considerar la naturaleza de las situaciones en que muchas veces Dios nos hace un llamado para cumplir una encomienda.</a:t>
            </a:r>
          </a:p>
          <a:p>
            <a:pPr marL="342900" indent="-342900">
              <a:defRPr>
                <a:latin typeface="Cambria"/>
                <a:ea typeface="Cambria"/>
                <a:cs typeface="Cambria"/>
                <a:sym typeface="Cambria"/>
              </a:defRPr>
            </a:pPr>
            <a:r>
              <a:t>Reflexionar sobre las consecuencias que puede acarrear el abandono de los compromisos de fidelidad y servicio establecidos con Dios.</a:t>
            </a:r>
          </a:p>
          <a:p>
            <a:pPr marL="342900" indent="-342900">
              <a:defRPr>
                <a:latin typeface="Cambria"/>
                <a:ea typeface="Cambria"/>
                <a:cs typeface="Cambria"/>
                <a:sym typeface="Cambria"/>
              </a:defRPr>
            </a:pPr>
            <a:r>
              <a:t>Analizar cuáles son los obstáculos mentales y emocionales que nos pueden detener para cumplir la encomienda de afirmar la Palabra de Dios frente a un contexto de crisis moral y espiritual.</a:t>
            </a:r>
          </a:p>
        </p:txBody>
      </p:sp>
      <p:pic>
        <p:nvPicPr>
          <p:cNvPr id="101"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3" name="Picture 13" descr="Picture 13"/>
          <p:cNvPicPr>
            <a:picLocks noChangeAspect="1"/>
          </p:cNvPicPr>
          <p:nvPr/>
        </p:nvPicPr>
        <p:blipFill>
          <a:blip r:embed="rId2">
            <a:extLst/>
          </a:blip>
          <a:srcRect l="0" t="0" r="0" b="16105"/>
          <a:stretch>
            <a:fillRect/>
          </a:stretch>
        </p:blipFill>
        <p:spPr>
          <a:xfrm>
            <a:off x="0" y="-4"/>
            <a:ext cx="12192000" cy="5753498"/>
          </a:xfrm>
          <a:prstGeom prst="rect">
            <a:avLst/>
          </a:prstGeom>
          <a:ln w="12700">
            <a:miter lim="400000"/>
          </a:ln>
        </p:spPr>
      </p:pic>
      <p:sp>
        <p:nvSpPr>
          <p:cNvPr id="104" name="Content Placeholder 15"/>
          <p:cNvSpPr txBox="1"/>
          <p:nvPr>
            <p:ph type="body" idx="1"/>
          </p:nvPr>
        </p:nvSpPr>
        <p:spPr>
          <a:xfrm>
            <a:off x="838200" y="2000250"/>
            <a:ext cx="10515600" cy="3943350"/>
          </a:xfrm>
          <a:prstGeom prst="rect">
            <a:avLst/>
          </a:prstGeom>
        </p:spPr>
        <p:txBody>
          <a:bodyPr anchor="ctr"/>
          <a:lstStyle/>
          <a:p>
            <a:pPr>
              <a:defRPr cap="all" sz="2400">
                <a:latin typeface="Cambria"/>
                <a:ea typeface="Cambria"/>
                <a:cs typeface="Cambria"/>
                <a:sym typeface="Cambria"/>
              </a:defRPr>
            </a:pPr>
            <a:r>
              <a:t>Blasfemia: </a:t>
            </a:r>
            <a:r>
              <a:rPr cap="none"/>
              <a:t>En términos generales se refiere a hablar mal sobre alguien. En el Antiguo Testamento, en términos del pensamiento judío, se relacionaba con el incumplimiento de los juramentos que se hacen en nombre de Dios. Se refería también al acto de maldecir a Dios de manera intencional al negar sus atributos y divinidad.</a:t>
            </a:r>
            <a:endParaRPr cap="none"/>
          </a:p>
          <a:p>
            <a:pPr>
              <a:defRPr cap="all" sz="2400">
                <a:latin typeface="Cambria"/>
                <a:ea typeface="Cambria"/>
                <a:cs typeface="Cambria"/>
                <a:sym typeface="Cambria"/>
              </a:defRPr>
            </a:pPr>
            <a:r>
              <a:t>Iniquidad: </a:t>
            </a:r>
            <a:r>
              <a:rPr cap="none"/>
              <a:t>Se refiere a una o varias formas en que se manifiesta el pecado del ser humano contra Dios. Es un tipo de rebelión o abandono de la necesaria relación con Dios. Tanto en la narrativa presente como en algunas porciones del libro de Jueces (2.1-5), la iniquidad se describe como un abandono o rebelión contra el llamamiento de Dios para el pueblo con el que había establecido un pacto.</a:t>
            </a:r>
          </a:p>
        </p:txBody>
      </p:sp>
      <p:pic>
        <p:nvPicPr>
          <p:cNvPr id="105"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7"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08"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000">
                <a:latin typeface="Cambria"/>
                <a:ea typeface="Cambria"/>
                <a:cs typeface="Cambria"/>
                <a:sym typeface="Cambria"/>
              </a:defRPr>
            </a:pPr>
            <a:r>
              <a:t>RVR</a:t>
            </a:r>
          </a:p>
          <a:p>
            <a:pPr marL="0" indent="0">
              <a:spcBef>
                <a:spcPts val="700"/>
              </a:spcBef>
              <a:buSzTx/>
              <a:buNone/>
              <a:defRPr sz="2000"/>
            </a:pPr>
          </a:p>
          <a:p>
            <a:pPr marL="0" indent="0">
              <a:spcBef>
                <a:spcPts val="700"/>
              </a:spcBef>
              <a:buSzTx/>
              <a:buNone/>
              <a:defRPr sz="2000">
                <a:latin typeface="Cambria"/>
                <a:ea typeface="Cambria"/>
                <a:cs typeface="Cambria"/>
                <a:sym typeface="Cambria"/>
              </a:defRPr>
            </a:pPr>
            <a:r>
              <a:t>8  Jehová, pues, llamó por tercera vez a Samuel. Y él se levantó, vino ante Elí, y le dijo: —Heme aquí; ¿para qué me has llamado? Entonces entendió Elí que Jehová llamaba al joven,</a:t>
            </a:r>
          </a:p>
          <a:p>
            <a:pPr marL="0" indent="0">
              <a:spcBef>
                <a:spcPts val="700"/>
              </a:spcBef>
              <a:buSzTx/>
              <a:buNone/>
              <a:defRPr sz="2000"/>
            </a:pPr>
          </a:p>
          <a:p>
            <a:pPr marL="0" indent="0">
              <a:spcBef>
                <a:spcPts val="700"/>
              </a:spcBef>
              <a:buSzTx/>
              <a:buNone/>
              <a:defRPr sz="2000">
                <a:latin typeface="Cambria"/>
                <a:ea typeface="Cambria"/>
                <a:cs typeface="Cambria"/>
                <a:sym typeface="Cambria"/>
              </a:defRPr>
            </a:pPr>
            <a:r>
              <a:t>9  y le dijo: —Ve y acuéstate; y si te llama, di: “Habla, Jehová, que tu siervo escucha.” Así se fue Samuel y se acostó en su lugar.</a:t>
            </a:r>
          </a:p>
        </p:txBody>
      </p:sp>
      <p:sp>
        <p:nvSpPr>
          <p:cNvPr id="109"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000">
                <a:latin typeface="Cambria"/>
                <a:ea typeface="Cambria"/>
                <a:cs typeface="Cambria"/>
                <a:sym typeface="Cambria"/>
              </a:defRPr>
            </a:pPr>
            <a:r>
              <a:t>VP</a:t>
            </a:r>
            <a:endParaRPr>
              <a:latin typeface="+mn-lt"/>
              <a:ea typeface="+mn-ea"/>
              <a:cs typeface="+mn-cs"/>
              <a:sym typeface="Aptos"/>
            </a:endParaRPr>
          </a:p>
          <a:p>
            <a:pPr>
              <a:lnSpc>
                <a:spcPct val="90000"/>
              </a:lnSpc>
              <a:spcBef>
                <a:spcPts val="700"/>
              </a:spcBef>
              <a:defRPr sz="2000">
                <a:latin typeface="+mn-lt"/>
                <a:ea typeface="+mn-ea"/>
                <a:cs typeface="+mn-cs"/>
                <a:sym typeface="Aptos"/>
              </a:defRPr>
            </a:pPr>
          </a:p>
          <a:p>
            <a:pPr>
              <a:lnSpc>
                <a:spcPct val="90000"/>
              </a:lnSpc>
              <a:spcBef>
                <a:spcPts val="700"/>
              </a:spcBef>
              <a:defRPr sz="2000">
                <a:latin typeface="Cambria"/>
                <a:ea typeface="Cambria"/>
                <a:cs typeface="Cambria"/>
                <a:sym typeface="Cambria"/>
              </a:defRPr>
            </a:pPr>
            <a:r>
              <a:t>8  Pero por tercera vez llamó el Señor a Samuel, y éste se levantó y fue a decirle a Elí: —Aquí me tiene usted; ¿para qué me quería? Elí, comprendiendo entonces que era el Señor quien llamaba al joven,</a:t>
            </a:r>
            <a:endParaRPr>
              <a:latin typeface="+mn-lt"/>
              <a:ea typeface="+mn-ea"/>
              <a:cs typeface="+mn-cs"/>
              <a:sym typeface="Aptos"/>
            </a:endParaRPr>
          </a:p>
          <a:p>
            <a:pPr>
              <a:lnSpc>
                <a:spcPct val="90000"/>
              </a:lnSpc>
              <a:spcBef>
                <a:spcPts val="700"/>
              </a:spcBef>
              <a:defRPr sz="2000">
                <a:latin typeface="+mn-lt"/>
                <a:ea typeface="+mn-ea"/>
                <a:cs typeface="+mn-cs"/>
                <a:sym typeface="Aptos"/>
              </a:defRPr>
            </a:pPr>
          </a:p>
          <a:p>
            <a:pPr>
              <a:lnSpc>
                <a:spcPct val="90000"/>
              </a:lnSpc>
              <a:spcBef>
                <a:spcPts val="700"/>
              </a:spcBef>
              <a:defRPr sz="2000">
                <a:latin typeface="Cambria"/>
                <a:ea typeface="Cambria"/>
                <a:cs typeface="Cambria"/>
                <a:sym typeface="Cambria"/>
              </a:defRPr>
            </a:pPr>
            <a:r>
              <a:t>9  dijo a éste: —Ve a acostarte; y si el Señor te llama, respóndele: “Habla, que tu siervo escucha.” Entonces Samuel se fue y se acostó en su sitio.</a:t>
            </a:r>
          </a:p>
        </p:txBody>
      </p:sp>
      <p:sp>
        <p:nvSpPr>
          <p:cNvPr id="110"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Samuel 3.8-9</a:t>
            </a:r>
          </a:p>
        </p:txBody>
      </p:sp>
      <p:pic>
        <p:nvPicPr>
          <p:cNvPr id="111"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3"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14"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400">
                <a:latin typeface="Cambria"/>
                <a:ea typeface="Cambria"/>
                <a:cs typeface="Cambria"/>
                <a:sym typeface="Cambria"/>
              </a:defRPr>
            </a:pPr>
            <a:r>
              <a:t>RVR</a:t>
            </a:r>
          </a:p>
          <a:p>
            <a:pPr marL="0" indent="0">
              <a:spcBef>
                <a:spcPts val="700"/>
              </a:spcBef>
              <a:buSzTx/>
              <a:buNone/>
              <a:defRPr sz="2400"/>
            </a:pPr>
          </a:p>
          <a:p>
            <a:pPr marL="0" indent="0">
              <a:spcBef>
                <a:spcPts val="700"/>
              </a:spcBef>
              <a:buSzTx/>
              <a:buNone/>
              <a:defRPr sz="2400">
                <a:latin typeface="Cambria"/>
                <a:ea typeface="Cambria"/>
                <a:cs typeface="Cambria"/>
                <a:sym typeface="Cambria"/>
              </a:defRPr>
            </a:pPr>
            <a:r>
              <a:t>10  Vino Jehová, se paró y llamó como las otras veces: —¡Samuel, Samuel! Entonces Samuel dijo: —Habla, que tu siervo escucha.</a:t>
            </a:r>
          </a:p>
          <a:p>
            <a:pPr marL="0" indent="0">
              <a:spcBef>
                <a:spcPts val="700"/>
              </a:spcBef>
              <a:buSzTx/>
              <a:buNone/>
              <a:defRPr sz="2400"/>
            </a:pPr>
          </a:p>
          <a:p>
            <a:pPr marL="0" indent="0">
              <a:spcBef>
                <a:spcPts val="700"/>
              </a:spcBef>
              <a:buSzTx/>
              <a:buNone/>
              <a:defRPr sz="2400">
                <a:latin typeface="Cambria"/>
                <a:ea typeface="Cambria"/>
                <a:cs typeface="Cambria"/>
                <a:sym typeface="Cambria"/>
              </a:defRPr>
            </a:pPr>
            <a:r>
              <a:t>11  Dijo Jehová a Samuel: —Yo haré una cosa en Israel que a quien la oiga le zumbarán ambos oídos.</a:t>
            </a:r>
          </a:p>
        </p:txBody>
      </p:sp>
      <p:sp>
        <p:nvSpPr>
          <p:cNvPr id="115"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400">
                <a:latin typeface="Cambria"/>
                <a:ea typeface="Cambria"/>
                <a:cs typeface="Cambria"/>
                <a:sym typeface="Cambria"/>
              </a:defRPr>
            </a:pPr>
            <a:r>
              <a:t>VP</a:t>
            </a:r>
            <a:endParaRPr>
              <a:latin typeface="+mn-lt"/>
              <a:ea typeface="+mn-ea"/>
              <a:cs typeface="+mn-cs"/>
              <a:sym typeface="Aptos"/>
            </a:endParaRPr>
          </a:p>
          <a:p>
            <a:pPr>
              <a:lnSpc>
                <a:spcPct val="90000"/>
              </a:lnSpc>
              <a:spcBef>
                <a:spcPts val="700"/>
              </a:spcBef>
              <a:defRPr sz="2400">
                <a:latin typeface="+mn-lt"/>
                <a:ea typeface="+mn-ea"/>
                <a:cs typeface="+mn-cs"/>
                <a:sym typeface="Aptos"/>
              </a:defRPr>
            </a:pPr>
          </a:p>
          <a:p>
            <a:pPr>
              <a:lnSpc>
                <a:spcPct val="90000"/>
              </a:lnSpc>
              <a:spcBef>
                <a:spcPts val="700"/>
              </a:spcBef>
              <a:defRPr sz="2400">
                <a:latin typeface="Cambria"/>
                <a:ea typeface="Cambria"/>
                <a:cs typeface="Cambria"/>
                <a:sym typeface="Cambria"/>
              </a:defRPr>
            </a:pPr>
            <a:r>
              <a:t>10  Después llegó el Señor, se detuvo y lo llamó igual que antes: —¡Samuel! ¡Samuel! —Habla, que tu siervo escucha —contestó Samuel.</a:t>
            </a:r>
            <a:endParaRPr>
              <a:latin typeface="+mn-lt"/>
              <a:ea typeface="+mn-ea"/>
              <a:cs typeface="+mn-cs"/>
              <a:sym typeface="Aptos"/>
            </a:endParaRPr>
          </a:p>
          <a:p>
            <a:pPr>
              <a:lnSpc>
                <a:spcPct val="90000"/>
              </a:lnSpc>
              <a:spcBef>
                <a:spcPts val="700"/>
              </a:spcBef>
              <a:defRPr sz="2400">
                <a:latin typeface="+mn-lt"/>
                <a:ea typeface="+mn-ea"/>
                <a:cs typeface="+mn-cs"/>
                <a:sym typeface="Aptos"/>
              </a:defRPr>
            </a:pPr>
          </a:p>
          <a:p>
            <a:pPr>
              <a:lnSpc>
                <a:spcPct val="90000"/>
              </a:lnSpc>
              <a:spcBef>
                <a:spcPts val="700"/>
              </a:spcBef>
              <a:defRPr sz="2400">
                <a:latin typeface="Cambria"/>
                <a:ea typeface="Cambria"/>
                <a:cs typeface="Cambria"/>
                <a:sym typeface="Cambria"/>
              </a:defRPr>
            </a:pPr>
            <a:r>
              <a:t>11  Y el Señor le dijo: —Voy a hacer algo en Israel que hasta los oídos le dolerán a todo el que lo oiga.</a:t>
            </a:r>
          </a:p>
        </p:txBody>
      </p:sp>
      <p:sp>
        <p:nvSpPr>
          <p:cNvPr id="116"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Samuel 3.10-11</a:t>
            </a:r>
          </a:p>
        </p:txBody>
      </p:sp>
      <p:pic>
        <p:nvPicPr>
          <p:cNvPr id="117"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9"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20"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400">
                <a:latin typeface="Cambria"/>
                <a:ea typeface="Cambria"/>
                <a:cs typeface="Cambria"/>
                <a:sym typeface="Cambria"/>
              </a:defRPr>
            </a:pPr>
            <a:r>
              <a:t>RVR</a:t>
            </a:r>
          </a:p>
          <a:p>
            <a:pPr marL="0" indent="0">
              <a:spcBef>
                <a:spcPts val="700"/>
              </a:spcBef>
              <a:buSzTx/>
              <a:buNone/>
              <a:defRPr sz="2400"/>
            </a:pPr>
          </a:p>
          <a:p>
            <a:pPr marL="0" indent="0">
              <a:spcBef>
                <a:spcPts val="700"/>
              </a:spcBef>
              <a:buSzTx/>
              <a:buNone/>
              <a:defRPr sz="2400">
                <a:latin typeface="Cambria"/>
                <a:ea typeface="Cambria"/>
                <a:cs typeface="Cambria"/>
                <a:sym typeface="Cambria"/>
              </a:defRPr>
            </a:pPr>
            <a:r>
              <a:t>12  Aquel día yo cumpliré contra Elí todas las cosas que he dicho sobre su casa, desde el principio hasta el fin.</a:t>
            </a:r>
          </a:p>
          <a:p>
            <a:pPr marL="0" indent="0">
              <a:spcBef>
                <a:spcPts val="700"/>
              </a:spcBef>
              <a:buSzTx/>
              <a:buNone/>
              <a:defRPr sz="2400"/>
            </a:pPr>
          </a:p>
          <a:p>
            <a:pPr marL="0" indent="0">
              <a:spcBef>
                <a:spcPts val="700"/>
              </a:spcBef>
              <a:buSzTx/>
              <a:buNone/>
              <a:defRPr sz="2400">
                <a:latin typeface="Cambria"/>
                <a:ea typeface="Cambria"/>
                <a:cs typeface="Cambria"/>
                <a:sym typeface="Cambria"/>
              </a:defRPr>
            </a:pPr>
            <a:r>
              <a:t>13  Y le mostraré que yo juzgaré su casa para siempre, por la iniquidad que él sabe; porque sus hijos han blasfemado contra Dios y él no se lo ha impedido.</a:t>
            </a:r>
          </a:p>
        </p:txBody>
      </p:sp>
      <p:sp>
        <p:nvSpPr>
          <p:cNvPr id="121"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400">
                <a:latin typeface="Cambria"/>
                <a:ea typeface="Cambria"/>
                <a:cs typeface="Cambria"/>
                <a:sym typeface="Cambria"/>
              </a:defRPr>
            </a:pPr>
            <a:r>
              <a:t>VP</a:t>
            </a:r>
            <a:endParaRPr>
              <a:latin typeface="+mn-lt"/>
              <a:ea typeface="+mn-ea"/>
              <a:cs typeface="+mn-cs"/>
              <a:sym typeface="Aptos"/>
            </a:endParaRPr>
          </a:p>
          <a:p>
            <a:pPr>
              <a:lnSpc>
                <a:spcPct val="90000"/>
              </a:lnSpc>
              <a:spcBef>
                <a:spcPts val="700"/>
              </a:spcBef>
              <a:defRPr sz="2400">
                <a:latin typeface="+mn-lt"/>
                <a:ea typeface="+mn-ea"/>
                <a:cs typeface="+mn-cs"/>
                <a:sym typeface="Aptos"/>
              </a:defRPr>
            </a:pPr>
          </a:p>
          <a:p>
            <a:pPr>
              <a:lnSpc>
                <a:spcPct val="90000"/>
              </a:lnSpc>
              <a:spcBef>
                <a:spcPts val="700"/>
              </a:spcBef>
              <a:defRPr sz="2400">
                <a:latin typeface="Cambria"/>
                <a:ea typeface="Cambria"/>
                <a:cs typeface="Cambria"/>
                <a:sym typeface="Cambria"/>
              </a:defRPr>
            </a:pPr>
            <a:r>
              <a:t>12  Ese día, sin falta, cumpliré a Elí todo lo que le he dicho respecto a su familia.</a:t>
            </a:r>
            <a:endParaRPr>
              <a:latin typeface="+mn-lt"/>
              <a:ea typeface="+mn-ea"/>
              <a:cs typeface="+mn-cs"/>
              <a:sym typeface="Aptos"/>
            </a:endParaRPr>
          </a:p>
          <a:p>
            <a:pPr>
              <a:lnSpc>
                <a:spcPct val="90000"/>
              </a:lnSpc>
              <a:spcBef>
                <a:spcPts val="700"/>
              </a:spcBef>
              <a:defRPr sz="2400">
                <a:latin typeface="+mn-lt"/>
                <a:ea typeface="+mn-ea"/>
                <a:cs typeface="+mn-cs"/>
                <a:sym typeface="Aptos"/>
              </a:defRPr>
            </a:pPr>
          </a:p>
          <a:p>
            <a:pPr>
              <a:lnSpc>
                <a:spcPct val="90000"/>
              </a:lnSpc>
              <a:spcBef>
                <a:spcPts val="700"/>
              </a:spcBef>
              <a:defRPr sz="2400">
                <a:latin typeface="Cambria"/>
                <a:ea typeface="Cambria"/>
                <a:cs typeface="Cambria"/>
                <a:sym typeface="Cambria"/>
              </a:defRPr>
            </a:pPr>
            <a:r>
              <a:t>13  Le he anunciado que voy a castigar a los suyos para siempre, por la maldad que él ya sabe; pues sus hijos me han maldecido y él no los ha reprendido.</a:t>
            </a:r>
          </a:p>
        </p:txBody>
      </p:sp>
      <p:sp>
        <p:nvSpPr>
          <p:cNvPr id="122"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Samuel 3.12-13</a:t>
            </a:r>
          </a:p>
        </p:txBody>
      </p:sp>
      <p:pic>
        <p:nvPicPr>
          <p:cNvPr id="123"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5"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26"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200">
                <a:latin typeface="Cambria"/>
                <a:ea typeface="Cambria"/>
                <a:cs typeface="Cambria"/>
                <a:sym typeface="Cambria"/>
              </a:defRPr>
            </a:pPr>
            <a:r>
              <a:t>RVR</a:t>
            </a:r>
          </a:p>
          <a:p>
            <a:pPr marL="0" indent="0">
              <a:spcBef>
                <a:spcPts val="700"/>
              </a:spcBef>
              <a:buSzTx/>
              <a:buNone/>
              <a:defRPr sz="2200"/>
            </a:pPr>
          </a:p>
          <a:p>
            <a:pPr marL="0" indent="0">
              <a:spcBef>
                <a:spcPts val="700"/>
              </a:spcBef>
              <a:buSzTx/>
              <a:buNone/>
              <a:defRPr sz="2200">
                <a:latin typeface="Cambria"/>
                <a:ea typeface="Cambria"/>
                <a:cs typeface="Cambria"/>
                <a:sym typeface="Cambria"/>
              </a:defRPr>
            </a:pPr>
            <a:r>
              <a:t>14  Por tanto, yo he jurado a la casa de Elí que la iniquidad de su casa no será expiada jamás, ni con sacrificios ni con ofrendas.</a:t>
            </a:r>
          </a:p>
          <a:p>
            <a:pPr marL="0" indent="0">
              <a:spcBef>
                <a:spcPts val="700"/>
              </a:spcBef>
              <a:buSzTx/>
              <a:buNone/>
              <a:defRPr sz="2200"/>
            </a:pPr>
          </a:p>
          <a:p>
            <a:pPr marL="0" indent="0">
              <a:spcBef>
                <a:spcPts val="700"/>
              </a:spcBef>
              <a:buSzTx/>
              <a:buNone/>
              <a:defRPr sz="2200">
                <a:latin typeface="Cambria"/>
                <a:ea typeface="Cambria"/>
                <a:cs typeface="Cambria"/>
                <a:sym typeface="Cambria"/>
              </a:defRPr>
            </a:pPr>
            <a:r>
              <a:t>15  Samuel se quedó acostado hasta la mañana, y después abrió las puertas de la casa de Jehová; pero temía contar la visión a Elí.</a:t>
            </a:r>
          </a:p>
        </p:txBody>
      </p:sp>
      <p:sp>
        <p:nvSpPr>
          <p:cNvPr id="127"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200">
                <a:latin typeface="Cambria"/>
                <a:ea typeface="Cambria"/>
                <a:cs typeface="Cambria"/>
                <a:sym typeface="Cambria"/>
              </a:defRPr>
            </a:pPr>
            <a:r>
              <a:t>VP</a:t>
            </a:r>
            <a:endParaRPr>
              <a:latin typeface="+mn-lt"/>
              <a:ea typeface="+mn-ea"/>
              <a:cs typeface="+mn-cs"/>
              <a:sym typeface="Aptos"/>
            </a:endParaRPr>
          </a:p>
          <a:p>
            <a:pPr>
              <a:lnSpc>
                <a:spcPct val="90000"/>
              </a:lnSpc>
              <a:spcBef>
                <a:spcPts val="700"/>
              </a:spcBef>
              <a:defRPr sz="2200">
                <a:latin typeface="+mn-lt"/>
                <a:ea typeface="+mn-ea"/>
                <a:cs typeface="+mn-cs"/>
                <a:sym typeface="Aptos"/>
              </a:defRPr>
            </a:pPr>
          </a:p>
          <a:p>
            <a:pPr>
              <a:lnSpc>
                <a:spcPct val="90000"/>
              </a:lnSpc>
              <a:spcBef>
                <a:spcPts val="700"/>
              </a:spcBef>
              <a:defRPr sz="2200">
                <a:latin typeface="Cambria"/>
                <a:ea typeface="Cambria"/>
                <a:cs typeface="Cambria"/>
                <a:sym typeface="Cambria"/>
              </a:defRPr>
            </a:pPr>
            <a:r>
              <a:t>14  Por tanto, he jurado contra la familia de Elí que su maldad no se borrará jamás, ni con sacrificios ni con ofrendas.</a:t>
            </a:r>
            <a:endParaRPr>
              <a:latin typeface="+mn-lt"/>
              <a:ea typeface="+mn-ea"/>
              <a:cs typeface="+mn-cs"/>
              <a:sym typeface="Aptos"/>
            </a:endParaRPr>
          </a:p>
          <a:p>
            <a:pPr>
              <a:lnSpc>
                <a:spcPct val="90000"/>
              </a:lnSpc>
              <a:spcBef>
                <a:spcPts val="700"/>
              </a:spcBef>
              <a:defRPr sz="2200">
                <a:latin typeface="+mn-lt"/>
                <a:ea typeface="+mn-ea"/>
                <a:cs typeface="+mn-cs"/>
                <a:sym typeface="Aptos"/>
              </a:defRPr>
            </a:pPr>
          </a:p>
          <a:p>
            <a:pPr>
              <a:lnSpc>
                <a:spcPct val="90000"/>
              </a:lnSpc>
              <a:spcBef>
                <a:spcPts val="700"/>
              </a:spcBef>
              <a:defRPr sz="2200">
                <a:latin typeface="Cambria"/>
                <a:ea typeface="Cambria"/>
                <a:cs typeface="Cambria"/>
                <a:sym typeface="Cambria"/>
              </a:defRPr>
            </a:pPr>
            <a:r>
              <a:t>15  Después de esto, Samuel se acostó hasta la mañana siguiente, y entonces abrió las puertas del templo del Señor. Samuel tenía miedo de contarle a Elí la visión que había tenido,</a:t>
            </a:r>
          </a:p>
        </p:txBody>
      </p:sp>
      <p:sp>
        <p:nvSpPr>
          <p:cNvPr id="128"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Samuel 3.14-15</a:t>
            </a:r>
          </a:p>
        </p:txBody>
      </p:sp>
      <p:pic>
        <p:nvPicPr>
          <p:cNvPr id="129"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1"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32"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200">
                <a:latin typeface="Cambria"/>
                <a:ea typeface="Cambria"/>
                <a:cs typeface="Cambria"/>
                <a:sym typeface="Cambria"/>
              </a:defRPr>
            </a:pPr>
            <a:r>
              <a:t>RVR</a:t>
            </a:r>
          </a:p>
          <a:p>
            <a:pPr marL="0" indent="0">
              <a:spcBef>
                <a:spcPts val="700"/>
              </a:spcBef>
              <a:buSzTx/>
              <a:buNone/>
              <a:defRPr sz="2200"/>
            </a:pPr>
          </a:p>
          <a:p>
            <a:pPr marL="0" indent="0">
              <a:spcBef>
                <a:spcPts val="700"/>
              </a:spcBef>
              <a:buSzTx/>
              <a:buNone/>
              <a:defRPr sz="2200">
                <a:latin typeface="Cambria"/>
                <a:ea typeface="Cambria"/>
                <a:cs typeface="Cambria"/>
                <a:sym typeface="Cambria"/>
              </a:defRPr>
            </a:pPr>
            <a:r>
              <a:t>16  Entonces Elí lo llamó y le dijo: —Samuel, hijo mío. —Heme aquí —respondió él.</a:t>
            </a:r>
          </a:p>
          <a:p>
            <a:pPr marL="0" indent="0">
              <a:spcBef>
                <a:spcPts val="700"/>
              </a:spcBef>
              <a:buSzTx/>
              <a:buNone/>
              <a:defRPr sz="2200"/>
            </a:pPr>
          </a:p>
          <a:p>
            <a:pPr marL="0" indent="0">
              <a:spcBef>
                <a:spcPts val="700"/>
              </a:spcBef>
              <a:buSzTx/>
              <a:buNone/>
              <a:defRPr sz="2200">
                <a:latin typeface="Cambria"/>
                <a:ea typeface="Cambria"/>
                <a:cs typeface="Cambria"/>
                <a:sym typeface="Cambria"/>
              </a:defRPr>
            </a:pPr>
            <a:r>
              <a:t>17  Elí dijo: —¿Qué te ha dicho? Te ruego que no me lo ocultes. Traiga Dios sobre ti el peor de los castigos, si me ocultas una palabra de todo lo que habló contigo.</a:t>
            </a:r>
          </a:p>
        </p:txBody>
      </p:sp>
      <p:sp>
        <p:nvSpPr>
          <p:cNvPr id="133"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200">
                <a:latin typeface="Cambria"/>
                <a:ea typeface="Cambria"/>
                <a:cs typeface="Cambria"/>
                <a:sym typeface="Cambria"/>
              </a:defRPr>
            </a:pPr>
            <a:r>
              <a:t>VP</a:t>
            </a:r>
            <a:endParaRPr>
              <a:latin typeface="+mn-lt"/>
              <a:ea typeface="+mn-ea"/>
              <a:cs typeface="+mn-cs"/>
              <a:sym typeface="Aptos"/>
            </a:endParaRPr>
          </a:p>
          <a:p>
            <a:pPr>
              <a:lnSpc>
                <a:spcPct val="90000"/>
              </a:lnSpc>
              <a:spcBef>
                <a:spcPts val="700"/>
              </a:spcBef>
              <a:defRPr sz="2200">
                <a:latin typeface="+mn-lt"/>
                <a:ea typeface="+mn-ea"/>
                <a:cs typeface="+mn-cs"/>
                <a:sym typeface="Aptos"/>
              </a:defRPr>
            </a:pPr>
          </a:p>
          <a:p>
            <a:pPr>
              <a:lnSpc>
                <a:spcPct val="90000"/>
              </a:lnSpc>
              <a:spcBef>
                <a:spcPts val="700"/>
              </a:spcBef>
              <a:defRPr sz="2200">
                <a:latin typeface="Cambria"/>
                <a:ea typeface="Cambria"/>
                <a:cs typeface="Cambria"/>
                <a:sym typeface="Cambria"/>
              </a:defRPr>
            </a:pPr>
            <a:r>
              <a:t>16  pero Elí lo llamó y le dijo:—¡Samuel, hijo mío! —Aquí estoy —respondió él.</a:t>
            </a:r>
            <a:endParaRPr>
              <a:latin typeface="+mn-lt"/>
              <a:ea typeface="+mn-ea"/>
              <a:cs typeface="+mn-cs"/>
              <a:sym typeface="Aptos"/>
            </a:endParaRPr>
          </a:p>
          <a:p>
            <a:pPr>
              <a:lnSpc>
                <a:spcPct val="90000"/>
              </a:lnSpc>
              <a:spcBef>
                <a:spcPts val="700"/>
              </a:spcBef>
              <a:defRPr sz="2200">
                <a:latin typeface="+mn-lt"/>
                <a:ea typeface="+mn-ea"/>
                <a:cs typeface="+mn-cs"/>
                <a:sym typeface="Aptos"/>
              </a:defRPr>
            </a:pPr>
          </a:p>
          <a:p>
            <a:pPr>
              <a:lnSpc>
                <a:spcPct val="90000"/>
              </a:lnSpc>
              <a:spcBef>
                <a:spcPts val="700"/>
              </a:spcBef>
              <a:defRPr sz="2200">
                <a:latin typeface="Cambria"/>
                <a:ea typeface="Cambria"/>
                <a:cs typeface="Cambria"/>
                <a:sym typeface="Cambria"/>
              </a:defRPr>
            </a:pPr>
            <a:r>
              <a:t>17  Y Elí le preguntó: —¿Qué es lo que te ha dicho el Señor? Te ruego que no me ocultes nada. ¡Que Dios te castigue duramente si me ocultas algo de todo lo que él te ha dicho!</a:t>
            </a:r>
          </a:p>
        </p:txBody>
      </p:sp>
      <p:sp>
        <p:nvSpPr>
          <p:cNvPr id="134"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Samuel 3.16-17</a:t>
            </a:r>
          </a:p>
        </p:txBody>
      </p:sp>
      <p:pic>
        <p:nvPicPr>
          <p:cNvPr id="135"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7"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38"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400">
                <a:latin typeface="Cambria"/>
                <a:ea typeface="Cambria"/>
                <a:cs typeface="Cambria"/>
                <a:sym typeface="Cambria"/>
              </a:defRPr>
            </a:pPr>
            <a:r>
              <a:t>RVR</a:t>
            </a:r>
          </a:p>
          <a:p>
            <a:pPr marL="0" indent="0">
              <a:spcBef>
                <a:spcPts val="700"/>
              </a:spcBef>
              <a:buSzTx/>
              <a:buNone/>
              <a:defRPr sz="2400"/>
            </a:pPr>
          </a:p>
          <a:p>
            <a:pPr marL="0" indent="0">
              <a:spcBef>
                <a:spcPts val="700"/>
              </a:spcBef>
              <a:buSzTx/>
              <a:buNone/>
              <a:defRPr sz="2400">
                <a:latin typeface="Cambria"/>
                <a:ea typeface="Cambria"/>
                <a:cs typeface="Cambria"/>
                <a:sym typeface="Cambria"/>
              </a:defRPr>
            </a:pPr>
            <a:r>
              <a:t>18  Entonces Samuel se lo manifestó todo, sin ocultarle nada. Y Elí dijo: —Él es Jehová; que haga lo que mejor le parezca.</a:t>
            </a:r>
          </a:p>
          <a:p>
            <a:pPr marL="0" indent="0">
              <a:spcBef>
                <a:spcPts val="700"/>
              </a:spcBef>
              <a:buSzTx/>
              <a:buNone/>
              <a:defRPr sz="2400"/>
            </a:pPr>
          </a:p>
          <a:p>
            <a:pPr marL="0" indent="0">
              <a:spcBef>
                <a:spcPts val="700"/>
              </a:spcBef>
              <a:buSzTx/>
              <a:buNone/>
              <a:defRPr sz="2400">
                <a:latin typeface="Cambria"/>
                <a:ea typeface="Cambria"/>
                <a:cs typeface="Cambria"/>
                <a:sym typeface="Cambria"/>
              </a:defRPr>
            </a:pPr>
            <a:r>
              <a:t>19  Samuel crecía y Jehová estaba con él; y no dejó sin cumplir ninguna de sus palabras.</a:t>
            </a:r>
          </a:p>
        </p:txBody>
      </p:sp>
      <p:sp>
        <p:nvSpPr>
          <p:cNvPr id="139"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400">
                <a:latin typeface="Cambria"/>
                <a:ea typeface="Cambria"/>
                <a:cs typeface="Cambria"/>
                <a:sym typeface="Cambria"/>
              </a:defRPr>
            </a:pPr>
            <a:r>
              <a:t>VP</a:t>
            </a:r>
            <a:endParaRPr>
              <a:latin typeface="+mn-lt"/>
              <a:ea typeface="+mn-ea"/>
              <a:cs typeface="+mn-cs"/>
              <a:sym typeface="Aptos"/>
            </a:endParaRPr>
          </a:p>
          <a:p>
            <a:pPr>
              <a:lnSpc>
                <a:spcPct val="90000"/>
              </a:lnSpc>
              <a:spcBef>
                <a:spcPts val="700"/>
              </a:spcBef>
              <a:defRPr sz="2400">
                <a:latin typeface="+mn-lt"/>
                <a:ea typeface="+mn-ea"/>
                <a:cs typeface="+mn-cs"/>
                <a:sym typeface="Aptos"/>
              </a:defRPr>
            </a:pPr>
          </a:p>
          <a:p>
            <a:pPr>
              <a:lnSpc>
                <a:spcPct val="90000"/>
              </a:lnSpc>
              <a:spcBef>
                <a:spcPts val="700"/>
              </a:spcBef>
              <a:defRPr sz="2400">
                <a:latin typeface="Cambria"/>
                <a:ea typeface="Cambria"/>
                <a:cs typeface="Cambria"/>
                <a:sym typeface="Cambria"/>
              </a:defRPr>
            </a:pPr>
            <a:r>
              <a:t>18  Samuel le declaró todo el asunto, sin ocultarle nada, y Elí exclamó: —¡Él es el Señor! ¡Hágase lo que a él le parezca mejor!</a:t>
            </a:r>
            <a:endParaRPr>
              <a:latin typeface="+mn-lt"/>
              <a:ea typeface="+mn-ea"/>
              <a:cs typeface="+mn-cs"/>
              <a:sym typeface="Aptos"/>
            </a:endParaRPr>
          </a:p>
          <a:p>
            <a:pPr>
              <a:lnSpc>
                <a:spcPct val="90000"/>
              </a:lnSpc>
              <a:spcBef>
                <a:spcPts val="700"/>
              </a:spcBef>
              <a:defRPr sz="2400">
                <a:latin typeface="+mn-lt"/>
                <a:ea typeface="+mn-ea"/>
                <a:cs typeface="+mn-cs"/>
                <a:sym typeface="Aptos"/>
              </a:defRPr>
            </a:pPr>
          </a:p>
          <a:p>
            <a:pPr>
              <a:lnSpc>
                <a:spcPct val="90000"/>
              </a:lnSpc>
              <a:spcBef>
                <a:spcPts val="700"/>
              </a:spcBef>
              <a:defRPr sz="2400">
                <a:latin typeface="Cambria"/>
                <a:ea typeface="Cambria"/>
                <a:cs typeface="Cambria"/>
                <a:sym typeface="Cambria"/>
              </a:defRPr>
            </a:pPr>
            <a:r>
              <a:t>19  Samuel creció, y el Señor lo ayudó y no dejó de cumplir ninguna de sus promesas.</a:t>
            </a:r>
          </a:p>
        </p:txBody>
      </p:sp>
      <p:sp>
        <p:nvSpPr>
          <p:cNvPr id="140"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Samuel 3.18-19</a:t>
            </a:r>
          </a:p>
        </p:txBody>
      </p:sp>
      <p:pic>
        <p:nvPicPr>
          <p:cNvPr id="141"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3"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44"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400">
                <a:latin typeface="Cambria"/>
                <a:ea typeface="Cambria"/>
                <a:cs typeface="Cambria"/>
                <a:sym typeface="Cambria"/>
              </a:defRPr>
            </a:pPr>
            <a:r>
              <a:t>RVR</a:t>
            </a:r>
          </a:p>
          <a:p>
            <a:pPr marL="0" indent="0">
              <a:spcBef>
                <a:spcPts val="700"/>
              </a:spcBef>
              <a:buSzTx/>
              <a:buNone/>
              <a:defRPr sz="2400"/>
            </a:pPr>
          </a:p>
          <a:p>
            <a:pPr marL="0" indent="0">
              <a:spcBef>
                <a:spcPts val="700"/>
              </a:spcBef>
              <a:buSzTx/>
              <a:buNone/>
              <a:defRPr sz="2400">
                <a:latin typeface="Cambria"/>
                <a:ea typeface="Cambria"/>
                <a:cs typeface="Cambria"/>
                <a:sym typeface="Cambria"/>
              </a:defRPr>
            </a:pPr>
            <a:r>
              <a:t>20  Todo Israel, desde Dan hasta Beerseba, supo que Samuel era fiel profeta de Jehová.</a:t>
            </a:r>
          </a:p>
        </p:txBody>
      </p:sp>
      <p:sp>
        <p:nvSpPr>
          <p:cNvPr id="145"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400">
                <a:latin typeface="Cambria"/>
                <a:ea typeface="Cambria"/>
                <a:cs typeface="Cambria"/>
                <a:sym typeface="Cambria"/>
              </a:defRPr>
            </a:pPr>
            <a:r>
              <a:t>VP</a:t>
            </a:r>
            <a:endParaRPr>
              <a:latin typeface="+mn-lt"/>
              <a:ea typeface="+mn-ea"/>
              <a:cs typeface="+mn-cs"/>
              <a:sym typeface="Aptos"/>
            </a:endParaRPr>
          </a:p>
          <a:p>
            <a:pPr>
              <a:lnSpc>
                <a:spcPct val="90000"/>
              </a:lnSpc>
              <a:spcBef>
                <a:spcPts val="700"/>
              </a:spcBef>
              <a:defRPr sz="2400">
                <a:latin typeface="+mn-lt"/>
                <a:ea typeface="+mn-ea"/>
                <a:cs typeface="+mn-cs"/>
                <a:sym typeface="Aptos"/>
              </a:defRPr>
            </a:pPr>
          </a:p>
          <a:p>
            <a:pPr>
              <a:lnSpc>
                <a:spcPct val="90000"/>
              </a:lnSpc>
              <a:spcBef>
                <a:spcPts val="700"/>
              </a:spcBef>
              <a:defRPr sz="2400">
                <a:latin typeface="Cambria"/>
                <a:ea typeface="Cambria"/>
                <a:cs typeface="Cambria"/>
                <a:sym typeface="Cambria"/>
              </a:defRPr>
            </a:pPr>
            <a:r>
              <a:t>20  Y todo Israel, desde Dan hasta Beerseba, reconoció que Samuel era un verdadero profeta del Señor.</a:t>
            </a:r>
          </a:p>
        </p:txBody>
      </p:sp>
      <p:sp>
        <p:nvSpPr>
          <p:cNvPr id="146"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Samuel 3.20</a:t>
            </a:r>
          </a:p>
        </p:txBody>
      </p:sp>
      <p:pic>
        <p:nvPicPr>
          <p:cNvPr id="147"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9" name="Picture 5" descr="Picture 5"/>
          <p:cNvPicPr>
            <a:picLocks noChangeAspect="1"/>
          </p:cNvPicPr>
          <p:nvPr/>
        </p:nvPicPr>
        <p:blipFill>
          <a:blip r:embed="rId2">
            <a:extLst/>
          </a:blip>
          <a:srcRect l="0" t="0" r="0" b="14071"/>
          <a:stretch>
            <a:fillRect/>
          </a:stretch>
        </p:blipFill>
        <p:spPr>
          <a:xfrm>
            <a:off x="17" y="1280"/>
            <a:ext cx="12191984" cy="5893002"/>
          </a:xfrm>
          <a:prstGeom prst="rect">
            <a:avLst/>
          </a:prstGeom>
          <a:ln w="12700">
            <a:miter lim="400000"/>
          </a:ln>
        </p:spPr>
      </p:pic>
      <p:sp>
        <p:nvSpPr>
          <p:cNvPr id="150" name="Content Placeholder 7"/>
          <p:cNvSpPr txBox="1"/>
          <p:nvPr>
            <p:ph type="body" idx="1"/>
          </p:nvPr>
        </p:nvSpPr>
        <p:spPr>
          <a:xfrm>
            <a:off x="838200" y="2163749"/>
            <a:ext cx="10515600" cy="3914777"/>
          </a:xfrm>
          <a:prstGeom prst="rect">
            <a:avLst/>
          </a:prstGeom>
        </p:spPr>
        <p:txBody>
          <a:bodyPr anchor="ctr"/>
          <a:lstStyle/>
          <a:p>
            <a:pPr marL="342900" indent="-342900">
              <a:defRPr sz="2400">
                <a:latin typeface="Cambria"/>
                <a:ea typeface="Cambria"/>
                <a:cs typeface="Cambria"/>
                <a:sym typeface="Cambria"/>
              </a:defRPr>
            </a:pPr>
            <a:r>
              <a:t>Nuestro mayor desafío sigue siendo cómo, desde nuestra espiritualidad, podemos estar en condición de discernir la voz de Dios para nuestras vidas.</a:t>
            </a:r>
          </a:p>
          <a:p>
            <a:pPr marL="342900" indent="-342900">
              <a:defRPr sz="2400">
                <a:latin typeface="Cambria"/>
                <a:ea typeface="Cambria"/>
                <a:cs typeface="Cambria"/>
                <a:sym typeface="Cambria"/>
              </a:defRPr>
            </a:pPr>
            <a:r>
              <a:t>En Samuel tenemos el espejo frente al cual nos miramos en nuestras propias incertidumbres en tiempos en que Dios quiere usar nuestras vidas como instrumentos de sus propósitos.</a:t>
            </a:r>
          </a:p>
          <a:p>
            <a:pPr marL="342900" indent="-342900">
              <a:defRPr sz="2400">
                <a:latin typeface="Cambria"/>
                <a:ea typeface="Cambria"/>
                <a:cs typeface="Cambria"/>
                <a:sym typeface="Cambria"/>
              </a:defRPr>
            </a:pPr>
            <a:r>
              <a:t>Es casi seguro que, como en el caso de Samuel, la encomienda que Dios nos da tenga unos ribetes de incomodidad porque tendremos que realizarla no en un vacío, sino en un contexto moral y espiritual que desafía la integridad de nuestra fe.</a:t>
            </a:r>
          </a:p>
        </p:txBody>
      </p:sp>
      <p:pic>
        <p:nvPicPr>
          <p:cNvPr id="151"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3" name="Picture 5" descr="Picture 5"/>
          <p:cNvPicPr>
            <a:picLocks noChangeAspect="1"/>
          </p:cNvPicPr>
          <p:nvPr/>
        </p:nvPicPr>
        <p:blipFill>
          <a:blip r:embed="rId2">
            <a:extLst/>
          </a:blip>
          <a:srcRect l="0" t="0" r="0" b="14071"/>
          <a:stretch>
            <a:fillRect/>
          </a:stretch>
        </p:blipFill>
        <p:spPr>
          <a:xfrm>
            <a:off x="17" y="1280"/>
            <a:ext cx="12191984" cy="5893002"/>
          </a:xfrm>
          <a:prstGeom prst="rect">
            <a:avLst/>
          </a:prstGeom>
          <a:ln w="12700">
            <a:miter lim="400000"/>
          </a:ln>
        </p:spPr>
      </p:pic>
      <p:sp>
        <p:nvSpPr>
          <p:cNvPr id="154" name="Content Placeholder 7"/>
          <p:cNvSpPr txBox="1"/>
          <p:nvPr>
            <p:ph type="body" idx="1"/>
          </p:nvPr>
        </p:nvSpPr>
        <p:spPr>
          <a:xfrm>
            <a:off x="838200" y="2163749"/>
            <a:ext cx="10515600" cy="3914777"/>
          </a:xfrm>
          <a:prstGeom prst="rect">
            <a:avLst/>
          </a:prstGeom>
        </p:spPr>
        <p:txBody>
          <a:bodyPr anchor="ctr"/>
          <a:lstStyle/>
          <a:p>
            <a:pPr marL="342900" indent="-342900">
              <a:defRPr sz="2400">
                <a:latin typeface="Cambria"/>
                <a:ea typeface="Cambria"/>
                <a:cs typeface="Cambria"/>
                <a:sym typeface="Cambria"/>
              </a:defRPr>
            </a:pPr>
            <a:r>
              <a:t>Al igual que en el caso de Samuel, no serán nuestros atributos personales, por buenos que sean, los que impulsarán correcciones y cambios en nuestro contexto social; será la fuerza creadora y correctora de la Palabra de Dios.</a:t>
            </a:r>
          </a:p>
          <a:p>
            <a:pPr marL="342900" indent="-342900">
              <a:defRPr sz="2400">
                <a:latin typeface="Cambria"/>
                <a:ea typeface="Cambria"/>
                <a:cs typeface="Cambria"/>
                <a:sym typeface="Cambria"/>
              </a:defRPr>
            </a:pPr>
            <a:r>
              <a:t>El mayor pecado frente al panorama de impunidad ética lo constituye la manera en que hemos normalizado todo eso como si fuera un designio histórico o divino imposible de corregir.</a:t>
            </a:r>
          </a:p>
          <a:p>
            <a:pPr marL="342900" indent="-342900">
              <a:defRPr sz="2400">
                <a:latin typeface="Cambria"/>
                <a:ea typeface="Cambria"/>
                <a:cs typeface="Cambria"/>
                <a:sym typeface="Cambria"/>
              </a:defRPr>
            </a:pPr>
            <a:r>
              <a:t>Al igual que Samuel, tenemos que expresar nuestro llamado como siervos de Dios, superando nuestras propias reservas y dando vigencia al contenido de su palabra en su doble capacidad de juicio y esperanza.</a:t>
            </a:r>
          </a:p>
        </p:txBody>
      </p:sp>
      <p:pic>
        <p:nvPicPr>
          <p:cNvPr id="155"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7" name="Picture 2" descr="Picture 2"/>
          <p:cNvPicPr>
            <a:picLocks noChangeAspect="1"/>
          </p:cNvPicPr>
          <p:nvPr/>
        </p:nvPicPr>
        <p:blipFill>
          <a:blip r:embed="rId2">
            <a:extLst/>
          </a:blip>
          <a:srcRect l="0" t="0" r="0" b="14049"/>
          <a:stretch>
            <a:fillRect/>
          </a:stretch>
        </p:blipFill>
        <p:spPr>
          <a:xfrm>
            <a:off x="17" y="1281"/>
            <a:ext cx="12191984" cy="5894422"/>
          </a:xfrm>
          <a:prstGeom prst="rect">
            <a:avLst/>
          </a:prstGeom>
          <a:ln w="12700">
            <a:miter lim="400000"/>
          </a:ln>
        </p:spPr>
      </p:pic>
      <p:sp>
        <p:nvSpPr>
          <p:cNvPr id="158" name="Content Placeholder 4"/>
          <p:cNvSpPr txBox="1"/>
          <p:nvPr>
            <p:ph type="body" idx="1"/>
          </p:nvPr>
        </p:nvSpPr>
        <p:spPr>
          <a:xfrm>
            <a:off x="838200" y="2000249"/>
            <a:ext cx="10515600" cy="3943352"/>
          </a:xfrm>
          <a:prstGeom prst="rect">
            <a:avLst/>
          </a:prstGeom>
        </p:spPr>
        <p:txBody>
          <a:bodyPr anchor="ctr"/>
          <a:lstStyle>
            <a:lvl1pPr marL="0" indent="0">
              <a:buSzTx/>
              <a:buNone/>
              <a:defRPr>
                <a:latin typeface="Cambria"/>
                <a:ea typeface="Cambria"/>
                <a:cs typeface="Cambria"/>
                <a:sym typeface="Cambria"/>
              </a:defRPr>
            </a:lvl1pPr>
          </a:lstStyle>
          <a:p>
            <a:pPr/>
            <a:r>
              <a:t>Señor y Dios que todo lo escudriñas, como el salmista sabemos que tú nos has examinado y conocido. Por eso, reconociendo nuestras luces y sombras como seres humanos frente a ti, te pedimos que nos ilumines, nos ayudes a profundizar en nuestro discernimiento espiritual para reconocer tu voz cuando nos llamas a realizar encomiendas en tu nombre. Ayúdanos a honrar tu llamado y a superar nuestras reservas para proclamar tus propósitos. En Jesucristo oramos. Amén.</a:t>
            </a:r>
          </a:p>
        </p:txBody>
      </p:sp>
      <p:pic>
        <p:nvPicPr>
          <p:cNvPr id="159"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Helvetica"/>
        <a:ea typeface="Helvetica"/>
        <a:cs typeface="Helvetica"/>
      </a:majorFont>
      <a:minorFont>
        <a:latin typeface="Aptos"/>
        <a:ea typeface="Aptos"/>
        <a:cs typeface="Aptos"/>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Helvetica"/>
        <a:ea typeface="Helvetica"/>
        <a:cs typeface="Helvetica"/>
      </a:majorFont>
      <a:minorFont>
        <a:latin typeface="Aptos"/>
        <a:ea typeface="Aptos"/>
        <a:cs typeface="Aptos"/>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