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rock mountain ED 25-26- SMALL.png" descr="rock mountain ED 25-26- SMALL.png"/>
          <p:cNvPicPr>
            <a:picLocks noChangeAspect="1"/>
          </p:cNvPicPr>
          <p:nvPr/>
        </p:nvPicPr>
        <p:blipFill>
          <a:blip r:embed="rId2">
            <a:alphaModFix amt="27128"/>
            <a:extLst/>
          </a:blip>
          <a:stretch>
            <a:fillRect/>
          </a:stretch>
        </p:blipFill>
        <p:spPr>
          <a:xfrm flipH="1">
            <a:off x="-150456" y="1216974"/>
            <a:ext cx="12492912" cy="832860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/>
          <p:nvPr>
            <p:ph type="ctrTitle"/>
          </p:nvPr>
        </p:nvSpPr>
        <p:spPr>
          <a:xfrm>
            <a:off x="1524000" y="1122362"/>
            <a:ext cx="7472854" cy="1655761"/>
          </a:xfrm>
          <a:prstGeom prst="rect">
            <a:avLst/>
          </a:prstGeom>
        </p:spPr>
        <p:txBody>
          <a:bodyPr anchor="t"/>
          <a:lstStyle/>
          <a:p>
            <a:pPr algn="l" defTabSz="886966">
              <a:defRPr sz="3600">
                <a:solidFill>
                  <a:srgbClr val="6E76A1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solidFill>
                  <a:srgbClr val="E9BE43"/>
                </a:solidFill>
              </a:rPr>
              <a:t>Lección 24</a:t>
            </a:r>
            <a:br/>
            <a:r>
              <a:rPr>
                <a:solidFill>
                  <a:srgbClr val="845083"/>
                </a:solidFill>
              </a:rPr>
              <a:t>EL TRABAJO Y EL REPOSO</a:t>
            </a:r>
            <a:br>
              <a:rPr>
                <a:solidFill>
                  <a:srgbClr val="C8334A"/>
                </a:solidFill>
              </a:rPr>
            </a:br>
            <a:r>
              <a:rPr sz="1800">
                <a:solidFill>
                  <a:srgbClr val="0D0D0D"/>
                </a:solidFill>
              </a:rPr>
              <a:t>Éxodo 20.8-11; Romanos 14.4-6; Apocalipsis 1.10</a:t>
            </a:r>
          </a:p>
        </p:txBody>
      </p:sp>
      <p:sp>
        <p:nvSpPr>
          <p:cNvPr id="96" name="Subtitle 2"/>
          <p:cNvSpPr txBox="1"/>
          <p:nvPr>
            <p:ph type="subTitle" sz="quarter" idx="1"/>
          </p:nvPr>
        </p:nvSpPr>
        <p:spPr>
          <a:xfrm>
            <a:off x="1524000" y="2778125"/>
            <a:ext cx="7472854" cy="165576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«¿Porque en seis días hizo Jehová los cielos y la tierra, el mar, y todas las cosas que en ellos hay, y reposó en el séptimo día; por tanto, Jehová bendijo el sábado y lo santificó».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algn="r">
              <a:lnSpc>
                <a:spcPct val="100000"/>
              </a:lnSpc>
              <a:spcBef>
                <a:spcPts val="0"/>
              </a:spcBef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Éxodo 20.11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938" y="5245611"/>
            <a:ext cx="4634968" cy="136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Puesto que esto se basa en el carácter mismo de Dios, quien por extraño que nos parezca también trabaja y descansa, el servicio y la obediencia a ese Dios requieren que nuestra vida siga un ritmo semejante, y ese es el propósito del mandamiento. Pero el mandamiento no se refiere únicamente a la persona misma que lo escucha, sino también a quienes le rodean, a la tierra que cultiva o el negocio que le ocupa, a quienes están bajo su autoridad, y ¡hasta a la naturaleza misma y sus bestias!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49"/>
          <a:stretch>
            <a:fillRect/>
          </a:stretch>
        </p:blipFill>
        <p:spPr>
          <a:xfrm>
            <a:off x="18" y="1281"/>
            <a:ext cx="12191982" cy="589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ntent Placeholder 4"/>
          <p:cNvSpPr txBox="1"/>
          <p:nvPr>
            <p:ph type="body" idx="1"/>
          </p:nvPr>
        </p:nvSpPr>
        <p:spPr>
          <a:xfrm>
            <a:off x="838200" y="2187870"/>
            <a:ext cx="10515600" cy="394335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Oh Dios nuestro, quien trabajas y descansas, ayúdanos a imitarte trabajando con fuerza e integridad y descansando a su debido tiempo. Gracias por habernos colocado en este huerto que es la naturaleza y el mundo todo para que lo labremos y administremos según tu voluntad. Si trabajamos en demasía, danos descanso; si estamos desocupados, danos trabajo. En un caso o en otro, guíanos y corrígenos. Amén.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3"/>
          <a:stretch>
            <a:fillRect/>
          </a:stretch>
        </p:blipFill>
        <p:spPr>
          <a:xfrm>
            <a:off x="0" y="-1"/>
            <a:ext cx="12192000" cy="587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Content Placeholder 7"/>
          <p:cNvSpPr txBox="1"/>
          <p:nvPr>
            <p:ph type="body" idx="1"/>
          </p:nvPr>
        </p:nvSpPr>
        <p:spPr>
          <a:xfrm>
            <a:off x="838200" y="1859889"/>
            <a:ext cx="10515600" cy="3929065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Aclarar el origen, el significado y las diferencias entre el sábado o día de descanso y el domingo o día del Señor.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Señalar la diferencia entre un día de descanso y un día de culto.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Resaltar que el mandamiento incluye no solamente el descanso, sino también el trabajo.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Explorar las consecuencias de este último punto.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ontent Placeholder 15"/>
          <p:cNvSpPr txBox="1"/>
          <p:nvPr>
            <p:ph type="body" idx="1"/>
          </p:nvPr>
        </p:nvSpPr>
        <p:spPr>
          <a:xfrm>
            <a:off x="838200" y="2220136"/>
            <a:ext cx="10515600" cy="3943351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300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Sábado:</a:t>
            </a:r>
            <a:r>
              <a:t>  Aunque comúnmente se dice que la palabra sábado quiere decir «descanso», etimológicamente se deriva de un verbo hebreo que quiere decir «dejar a un lado», «terminar», «cesar», «desistir», «abandonar». Es el nombre que se le da en toda la Biblia al séptimo y último día de la semana. Puesto que ese era día de reposo, poco a poco el sentido de la palabra misma, sábado, y sus derivados, se fue centrando en el tema del reposo. Por eso hoy decimos que alguien está «de sabática».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6"/>
          <a:stretch>
            <a:fillRect/>
          </a:stretch>
        </p:blipFill>
        <p:spPr>
          <a:xfrm>
            <a:off x="0" y="0"/>
            <a:ext cx="12192000" cy="589254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10"/>
          <p:cNvSpPr txBox="1"/>
          <p:nvPr>
            <p:ph type="body" sz="half" idx="1"/>
          </p:nvPr>
        </p:nvSpPr>
        <p:spPr>
          <a:xfrm>
            <a:off x="838200" y="1964421"/>
            <a:ext cx="5181600" cy="4162427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8 »Acuérdate del sábado para santificarlo.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9 Seis días trabajarás y harás toda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tu obra,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</p:txBody>
      </p:sp>
      <p:sp>
        <p:nvSpPr>
          <p:cNvPr id="109" name="Content Placeholder 11"/>
          <p:cNvSpPr txBox="1"/>
          <p:nvPr/>
        </p:nvSpPr>
        <p:spPr>
          <a:xfrm>
            <a:off x="6226089" y="1964421"/>
            <a:ext cx="5090161" cy="416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8 »Acuérdate del sábado, para consagrarlo al Señor.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9Trabaja seis días y haz en ellos todo lo que tengas que hacer,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5049958" y="1153930"/>
            <a:ext cx="341412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Éxodo 20.8-9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834"/>
          <a:stretch>
            <a:fillRect/>
          </a:stretch>
        </p:blipFill>
        <p:spPr>
          <a:xfrm>
            <a:off x="0" y="73572"/>
            <a:ext cx="12192000" cy="590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10"/>
          <p:cNvSpPr txBox="1"/>
          <p:nvPr>
            <p:ph type="body" sz="half" idx="1"/>
          </p:nvPr>
        </p:nvSpPr>
        <p:spPr>
          <a:xfrm>
            <a:off x="872313" y="2068502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 defTabSz="788577">
              <a:spcBef>
                <a:spcPts val="700"/>
              </a:spcBef>
              <a:buSzTx/>
              <a:buNone/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88577">
              <a:spcBef>
                <a:spcPts val="700"/>
              </a:spcBef>
              <a:buSzTx/>
              <a:buNone/>
              <a:defRPr sz="202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88577">
              <a:spcBef>
                <a:spcPts val="700"/>
              </a:spcBef>
              <a:buSzTx/>
              <a:buNone/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10 pero el séptimo día es de reposo para Jehová, tu Dios; no hagas en él obra alguna, tú, ni tu hijo, ni tu hija, ni tu siervo, ni tu criada, ni tu bestia, ni el extranjero que está dentro de tus puertas,</a:t>
            </a:r>
          </a:p>
          <a:p>
            <a:pPr marL="0" indent="0" defTabSz="788577">
              <a:spcBef>
                <a:spcPts val="700"/>
              </a:spcBef>
              <a:buSzTx/>
              <a:buNone/>
              <a:defRPr sz="2024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88577">
              <a:spcBef>
                <a:spcPts val="700"/>
              </a:spcBef>
              <a:buSzTx/>
              <a:buNone/>
              <a:defRPr sz="2024">
                <a:latin typeface="Cambria"/>
                <a:ea typeface="Cambria"/>
                <a:cs typeface="Cambria"/>
                <a:sym typeface="Cambria"/>
              </a:defRPr>
            </a:pPr>
            <a:r>
              <a:t>11 porque en seis días hizo Jehová los cielos y la tierra, el mar, y todas las cosas que en ellos hay, y reposó en el séptimo día; por tanto, Jehová bendijo el sábado y lo santificó.</a:t>
            </a:r>
          </a:p>
        </p:txBody>
      </p:sp>
      <p:sp>
        <p:nvSpPr>
          <p:cNvPr id="115" name="Content Placeholder 11"/>
          <p:cNvSpPr txBox="1"/>
          <p:nvPr/>
        </p:nvSpPr>
        <p:spPr>
          <a:xfrm>
            <a:off x="6217920" y="2068502"/>
            <a:ext cx="5090161" cy="416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  <a:r>
              <a:t>10 pero el séptimo día es de repo- so consagrado al Señor tu Dios. No hagas ningún trabajo en ese</a:t>
            </a:r>
          </a:p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  <a:r>
              <a:t>día, ni tampoco tu hijo, ni tu hija, ni tu esclavo, ni tu esclava, ni tus animales, ni el extranjero que viva contigo.</a:t>
            </a:r>
          </a:p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652881">
              <a:lnSpc>
                <a:spcPct val="90000"/>
              </a:lnSpc>
              <a:spcBef>
                <a:spcPts val="600"/>
              </a:spcBef>
              <a:defRPr sz="1932">
                <a:latin typeface="Cambria"/>
                <a:ea typeface="Cambria"/>
                <a:cs typeface="Cambria"/>
                <a:sym typeface="Cambria"/>
              </a:defRPr>
            </a:pPr>
            <a:r>
              <a:t>11 Porque el Señor hizo en seis días el cielo, la tierra, el mar   todo lo que hay en ellos, y descansó el día séptimo. Por eso el Señorbendijo el sábado y lo declaró día sagrado.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pc="10"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>
              <a:defRPr spc="0"/>
            </a:pPr>
            <a:r>
              <a:rPr spc="10"/>
              <a:t>Éxodo 20.10-11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ntent Placeholder 10"/>
          <p:cNvSpPr txBox="1"/>
          <p:nvPr>
            <p:ph type="body" sz="half" idx="1"/>
          </p:nvPr>
        </p:nvSpPr>
        <p:spPr>
          <a:xfrm>
            <a:off x="838200" y="2369503"/>
            <a:ext cx="5181600" cy="4162427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4 ¿Tú quién eres, que juzgas al criado ajeno? Para su propio Señor está en pie, o cae; pero estará firme, porque poderoso es el Señor para hacerlo estar firme.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5 Uno hace diferencia entre día y día, mientras que otro juzga iguales todos los días. Cada uno esté plenamente convencido de lo que piensa.</a:t>
            </a:r>
          </a:p>
        </p:txBody>
      </p:sp>
      <p:sp>
        <p:nvSpPr>
          <p:cNvPr id="121" name="Content Placeholder 11"/>
          <p:cNvSpPr txBox="1"/>
          <p:nvPr/>
        </p:nvSpPr>
        <p:spPr>
          <a:xfrm>
            <a:off x="6217920" y="2369504"/>
            <a:ext cx="5090161" cy="416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77240">
              <a:lnSpc>
                <a:spcPct val="90000"/>
              </a:lnSpc>
              <a:spcBef>
                <a:spcPts val="800"/>
              </a:spcBef>
              <a:defRPr sz="204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04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040">
                <a:latin typeface="Cambria"/>
                <a:ea typeface="Cambria"/>
                <a:cs typeface="Cambria"/>
                <a:sym typeface="Cambria"/>
              </a:defRPr>
            </a:pPr>
            <a:r>
              <a:t>4 ¿Quién eres tú para criticar al servidor de otro? Si queda bien o queda mal, es asunto de su propio amo. Pero quedará bien, porque el Señor tiene poder para hacerlo quedar bien.</a:t>
            </a: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04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040">
                <a:latin typeface="Cambria"/>
                <a:ea typeface="Cambria"/>
                <a:cs typeface="Cambria"/>
                <a:sym typeface="Cambria"/>
              </a:defRPr>
            </a:pPr>
            <a:r>
              <a:t>5 Otro caso: Hay quienes dan más importancia a un día que a otro, y hay quienes creen que todos los días son iguales. Cada uno debe estar convencido de lo que cree.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pPr>
            <a:r>
              <a:t>Ro</a:t>
            </a:r>
            <a:r>
              <a:rPr spc="160"/>
              <a:t>m</a:t>
            </a:r>
            <a:r>
              <a:rPr spc="130"/>
              <a:t>an</a:t>
            </a:r>
            <a:r>
              <a:t>o</a:t>
            </a:r>
            <a:r>
              <a:rPr spc="80"/>
              <a:t>s</a:t>
            </a:r>
            <a:r>
              <a:rPr spc="-50"/>
              <a:t> </a:t>
            </a:r>
            <a:r>
              <a:t>14</a:t>
            </a:r>
            <a:r>
              <a:rPr spc="80"/>
              <a:t>.4-5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6 El que distingue un día de otro, lo hace para el Señor; y el que no distingue el día, para el Señor no lo hace. El que come, para el Señor come, porque da gracias a Dios; y el que no come, para el Señor no come, y también da gracias a Dios.</a:t>
            </a:r>
          </a:p>
        </p:txBody>
      </p:sp>
      <p:sp>
        <p:nvSpPr>
          <p:cNvPr id="127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6 El que guarda cierto día, para honrar al Señor lo guarda. Y el que come de todo, para honrar al Señor lo come, y da gracias a Dios; y el que no come ciertas cosas, para honrar al Señor deja de comerlas, y también da gracias a Dios.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pPr>
            <a:r>
              <a:t>Ro</a:t>
            </a:r>
            <a:r>
              <a:rPr spc="160"/>
              <a:t>m</a:t>
            </a:r>
            <a:r>
              <a:rPr spc="130"/>
              <a:t>an</a:t>
            </a:r>
            <a:r>
              <a:t>o</a:t>
            </a:r>
            <a:r>
              <a:rPr spc="80"/>
              <a:t>s</a:t>
            </a:r>
            <a:r>
              <a:rPr spc="-50"/>
              <a:t> </a:t>
            </a:r>
            <a:r>
              <a:t>14</a:t>
            </a:r>
            <a:r>
              <a:rPr spc="80"/>
              <a:t>.6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ontent Placeholder 10"/>
          <p:cNvSpPr txBox="1"/>
          <p:nvPr>
            <p:ph type="body" sz="half" idx="1"/>
          </p:nvPr>
        </p:nvSpPr>
        <p:spPr>
          <a:xfrm>
            <a:off x="821143" y="2028373"/>
            <a:ext cx="5181601" cy="416242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10 Estando yo en el Espíritu en el día del Señor oí detrás de mí una gran voz, como de trompeta.</a:t>
            </a:r>
          </a:p>
        </p:txBody>
      </p:sp>
      <p:sp>
        <p:nvSpPr>
          <p:cNvPr id="133" name="Content Placeholder 11"/>
          <p:cNvSpPr txBox="1"/>
          <p:nvPr/>
        </p:nvSpPr>
        <p:spPr>
          <a:xfrm>
            <a:off x="6217920" y="2028374"/>
            <a:ext cx="5090161" cy="4162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10 Y sucedió que en el día del Señor quedé bajo el poder del Espíritu, y oí detrás de mí una fuerte voz, como un toque de trompeta.</a:t>
            </a:r>
          </a:p>
        </p:txBody>
      </p:sp>
      <p:sp>
        <p:nvSpPr>
          <p:cNvPr id="134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pPr>
            <a:r>
              <a:rPr spc="63"/>
              <a:t>A</a:t>
            </a:r>
            <a:r>
              <a:rPr spc="114"/>
              <a:t>po</a:t>
            </a:r>
            <a:r>
              <a:rPr spc="76"/>
              <a:t>c</a:t>
            </a:r>
            <a:r>
              <a:rPr spc="127"/>
              <a:t>a</a:t>
            </a:r>
            <a:r>
              <a:t>lip</a:t>
            </a:r>
            <a:r>
              <a:rPr spc="76"/>
              <a:t>s</a:t>
            </a:r>
            <a:r>
              <a:t>i</a:t>
            </a:r>
            <a:r>
              <a:rPr spc="76"/>
              <a:t>s </a:t>
            </a:r>
            <a:r>
              <a:t>1</a:t>
            </a:r>
            <a:r>
              <a:rPr spc="76"/>
              <a:t>.</a:t>
            </a:r>
            <a:r>
              <a:t>10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>
            <a:lvl1pPr marL="258277" indent="-258277" defTabSz="841247">
              <a:spcBef>
                <a:spcPts val="900"/>
              </a:spcBef>
              <a:buFontTx/>
              <a:defRPr sz="2576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El tema de esta lección ha sido el trabajo y el descanso. Hemos visto los dos como contraparte el uno del otro, de tal modo que uno de ellos sin el otro pierde buena parte de su valor. Quienes tenemos la tendencia a trabajar demasiado hemos visto que hasta Dios descansa, y que sin el descanso, el trabajo, por bueno que sea, deja a un lado la voluntad de Dios. Quienes gustan de su ocio al punto de no trabajar, o de buscar el modo de no tener que trabajar, han de saber que el descanso sin trabajo no es descanso, sino desperdicio y desobediencia. Aunque quien trabaja pueda imaginar que el descanso lo es todo, debemos recordar también que quien no puede trabajar bien puede pensar que el trabajo lo es todo. Pero a fin de cuentas lo uno sin lo otro pierde su valor.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