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1D8"/>
          </a:solidFill>
        </a:fill>
      </a:tcStyle>
    </a:wholeTbl>
    <a:band2H>
      <a:tcTxStyle b="def" i="def"/>
      <a:tcStyle>
        <a:tcBdr/>
        <a:fill>
          <a:solidFill>
            <a:srgbClr val="E7E9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3CB"/>
          </a:solidFill>
        </a:fill>
      </a:tcStyle>
    </a:wholeTbl>
    <a:band2H>
      <a:tcTxStyle b="def" i="def"/>
      <a:tcStyle>
        <a:tcBdr/>
        <a:fill>
          <a:solidFill>
            <a:srgbClr val="E7EA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E1CC"/>
          </a:solidFill>
        </a:fill>
      </a:tcStyle>
    </a:wholeTbl>
    <a:band2H>
      <a:tcTxStyle b="def" i="def"/>
      <a:tcStyle>
        <a:tcBdr/>
        <a:fill>
          <a:solidFill>
            <a:srgbClr val="E8F0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ptos"/>
      </a:defRPr>
    </a:lvl1pPr>
    <a:lvl2pPr indent="228600" latinLnBrk="0">
      <a:defRPr sz="1200">
        <a:latin typeface="+mn-lt"/>
        <a:ea typeface="+mn-ea"/>
        <a:cs typeface="+mn-cs"/>
        <a:sym typeface="Aptos"/>
      </a:defRPr>
    </a:lvl2pPr>
    <a:lvl3pPr indent="457200" latinLnBrk="0">
      <a:defRPr sz="1200">
        <a:latin typeface="+mn-lt"/>
        <a:ea typeface="+mn-ea"/>
        <a:cs typeface="+mn-cs"/>
        <a:sym typeface="Aptos"/>
      </a:defRPr>
    </a:lvl3pPr>
    <a:lvl4pPr indent="685800" latinLnBrk="0">
      <a:defRPr sz="1200">
        <a:latin typeface="+mn-lt"/>
        <a:ea typeface="+mn-ea"/>
        <a:cs typeface="+mn-cs"/>
        <a:sym typeface="Aptos"/>
      </a:defRPr>
    </a:lvl4pPr>
    <a:lvl5pPr indent="914400" latinLnBrk="0">
      <a:defRPr sz="1200">
        <a:latin typeface="+mn-lt"/>
        <a:ea typeface="+mn-ea"/>
        <a:cs typeface="+mn-cs"/>
        <a:sym typeface="Aptos"/>
      </a:defRPr>
    </a:lvl5pPr>
    <a:lvl6pPr indent="1143000" latinLnBrk="0">
      <a:defRPr sz="1200">
        <a:latin typeface="+mn-lt"/>
        <a:ea typeface="+mn-ea"/>
        <a:cs typeface="+mn-cs"/>
        <a:sym typeface="Aptos"/>
      </a:defRPr>
    </a:lvl6pPr>
    <a:lvl7pPr indent="1371600" latinLnBrk="0">
      <a:defRPr sz="1200">
        <a:latin typeface="+mn-lt"/>
        <a:ea typeface="+mn-ea"/>
        <a:cs typeface="+mn-cs"/>
        <a:sym typeface="Aptos"/>
      </a:defRPr>
    </a:lvl7pPr>
    <a:lvl8pPr indent="1600200" latinLnBrk="0">
      <a:defRPr sz="1200">
        <a:latin typeface="+mn-lt"/>
        <a:ea typeface="+mn-ea"/>
        <a:cs typeface="+mn-cs"/>
        <a:sym typeface="Aptos"/>
      </a:defRPr>
    </a:lvl8pPr>
    <a:lvl9pPr indent="1828800" latinLnBrk="0">
      <a:defRPr sz="1200">
        <a:latin typeface="+mn-lt"/>
        <a:ea typeface="+mn-ea"/>
        <a:cs typeface="+mn-cs"/>
        <a:sym typeface="Aptos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65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831850" y="4589462"/>
            <a:ext cx="10515600" cy="1500190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90" cy="823915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0">
              <a:buSzTx/>
              <a:buFontTx/>
              <a:buNone/>
              <a:defRPr b="1" sz="2400"/>
            </a:lvl2pPr>
            <a:lvl3pPr marL="0" indent="0">
              <a:buSzTx/>
              <a:buFontTx/>
              <a:buNone/>
              <a:defRPr b="1" sz="2400"/>
            </a:lvl3pPr>
            <a:lvl4pPr marL="0" indent="0">
              <a:buSzTx/>
              <a:buFontTx/>
              <a:buNone/>
              <a:defRPr b="1" sz="2400"/>
            </a:lvl4pPr>
            <a:lvl5pPr marL="0" indent="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6172200" y="1681163"/>
            <a:ext cx="5183188" cy="823914"/>
          </a:xfrm>
          <a:prstGeom prst="rect">
            <a:avLst/>
          </a:prstGeom>
        </p:spPr>
        <p:txBody>
          <a:bodyPr anchor="b"/>
          <a:lstStyle/>
          <a:p>
            <a:pPr/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3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5183187" y="987425"/>
            <a:ext cx="6172203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40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080149" y="6404294"/>
            <a:ext cx="273652" cy="269237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757575"/>
                </a:solidFill>
                <a:latin typeface="+mn-lt"/>
                <a:ea typeface="+mn-ea"/>
                <a:cs typeface="+mn-cs"/>
                <a:sym typeface="Apto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2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2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foto portada 26-27 small.png" descr="foto portada 26-27 small.png"/>
          <p:cNvPicPr>
            <a:picLocks noChangeAspect="1"/>
          </p:cNvPicPr>
          <p:nvPr/>
        </p:nvPicPr>
        <p:blipFill>
          <a:blip r:embed="rId2">
            <a:alphaModFix amt="51603"/>
            <a:extLst/>
          </a:blip>
          <a:srcRect l="0" t="3587" r="0" b="0"/>
          <a:stretch>
            <a:fillRect/>
          </a:stretch>
        </p:blipFill>
        <p:spPr>
          <a:xfrm>
            <a:off x="-2" y="864617"/>
            <a:ext cx="12192002" cy="6586530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Title 1"/>
          <p:cNvSpPr txBox="1"/>
          <p:nvPr>
            <p:ph type="ctrTitle"/>
          </p:nvPr>
        </p:nvSpPr>
        <p:spPr>
          <a:xfrm>
            <a:off x="1524000" y="1122362"/>
            <a:ext cx="7472854" cy="1655761"/>
          </a:xfrm>
          <a:prstGeom prst="rect">
            <a:avLst/>
          </a:prstGeom>
        </p:spPr>
        <p:txBody>
          <a:bodyPr anchor="t"/>
          <a:lstStyle/>
          <a:p>
            <a:pPr algn="l" defTabSz="886966">
              <a:defRPr sz="3600">
                <a:solidFill>
                  <a:srgbClr val="BE5070"/>
                </a:solidFill>
                <a:latin typeface="Futura Bold"/>
                <a:ea typeface="Futura Bold"/>
                <a:cs typeface="Futura Bold"/>
                <a:sym typeface="Futura Bold"/>
              </a:defRPr>
            </a:pPr>
            <a:r>
              <a:t>Lección 8</a:t>
            </a:r>
            <a:br/>
            <a:r>
              <a:rPr sz="3000">
                <a:solidFill>
                  <a:srgbClr val="5C919F"/>
                </a:solidFill>
              </a:rPr>
              <a:t>LAS OBRAS DE DIOS NO SE OLVIDAN</a:t>
            </a:r>
            <a:br>
              <a:rPr sz="3000">
                <a:solidFill>
                  <a:srgbClr val="5C919F"/>
                </a:solidFill>
              </a:rPr>
            </a:br>
            <a:r>
              <a:rPr sz="1800">
                <a:solidFill>
                  <a:srgbClr val="0D0D0D"/>
                </a:solidFill>
              </a:rPr>
              <a:t>Jueces 17.1-6; 18.18-19, 27</a:t>
            </a:r>
          </a:p>
        </p:txBody>
      </p:sp>
      <p:sp>
        <p:nvSpPr>
          <p:cNvPr id="96" name="Subtitle 2"/>
          <p:cNvSpPr txBox="1"/>
          <p:nvPr>
            <p:ph type="subTitle" sz="quarter" idx="1"/>
          </p:nvPr>
        </p:nvSpPr>
        <p:spPr>
          <a:xfrm>
            <a:off x="1524000" y="2899999"/>
            <a:ext cx="7472854" cy="1655762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«En aquellos días no había rey en Israel y cada cual hacía lo que bien le parecía».</a:t>
            </a:r>
          </a:p>
          <a:p>
            <a:pPr algn="r">
              <a:lnSpc>
                <a:spcPct val="100000"/>
              </a:lnSpc>
              <a:spcBef>
                <a:spcPts val="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Jueces 17.6</a:t>
            </a:r>
          </a:p>
        </p:txBody>
      </p:sp>
      <p:pic>
        <p:nvPicPr>
          <p:cNvPr id="97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12039" y="4097583"/>
            <a:ext cx="4825419" cy="19010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263"/>
          <a:stretch>
            <a:fillRect/>
          </a:stretch>
        </p:blipFill>
        <p:spPr>
          <a:xfrm>
            <a:off x="0" y="-2"/>
            <a:ext cx="12192000" cy="5879800"/>
          </a:xfrm>
          <a:prstGeom prst="rect">
            <a:avLst/>
          </a:prstGeom>
          <a:ln w="12700">
            <a:miter lim="400000"/>
          </a:ln>
        </p:spPr>
      </p:pic>
      <p:sp>
        <p:nvSpPr>
          <p:cNvPr id="100" name="Content Placeholder 7"/>
          <p:cNvSpPr txBox="1"/>
          <p:nvPr>
            <p:ph type="body" idx="1"/>
          </p:nvPr>
        </p:nvSpPr>
        <p:spPr>
          <a:xfrm>
            <a:off x="838200" y="2000249"/>
            <a:ext cx="10515600" cy="3929066"/>
          </a:xfrm>
          <a:prstGeom prst="rect">
            <a:avLst/>
          </a:prstGeom>
        </p:spPr>
        <p:txBody>
          <a:bodyPr anchor="ctr"/>
          <a:lstStyle/>
          <a:p>
            <a:pPr marL="342900" indent="-342900">
              <a:defRPr>
                <a:latin typeface="Cambria"/>
                <a:ea typeface="Cambria"/>
                <a:cs typeface="Cambria"/>
                <a:sym typeface="Cambria"/>
              </a:defRPr>
            </a:pPr>
            <a:r>
              <a:t>Analizar la situación prevaleciente en el pueblo de Israel después del final de la época de los jueces y previo a la instauración de la monarquía.</a:t>
            </a:r>
          </a:p>
          <a:p>
            <a:pPr marL="342900" indent="-342900">
              <a:defRPr>
                <a:latin typeface="Cambria"/>
                <a:ea typeface="Cambria"/>
                <a:cs typeface="Cambria"/>
                <a:sym typeface="Cambria"/>
              </a:defRPr>
            </a:pPr>
            <a:r>
              <a:t>Reflexionar sobre las conductas religiosas que eran parte de la crisis espiritual del pueblo.</a:t>
            </a:r>
          </a:p>
          <a:p>
            <a:pPr marL="342900" indent="-342900">
              <a:defRPr>
                <a:latin typeface="Cambria"/>
                <a:ea typeface="Cambria"/>
                <a:cs typeface="Cambria"/>
                <a:sym typeface="Cambria"/>
              </a:defRPr>
            </a:pPr>
            <a:r>
              <a:t>Considerar las terribles implicaciones que pueden tener en la convivencia humana cuando se realizan acciones violentas amparadas en una supuesta validación religiosa.</a:t>
            </a:r>
          </a:p>
        </p:txBody>
      </p:sp>
      <p:pic>
        <p:nvPicPr>
          <p:cNvPr id="10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7" y="6027818"/>
            <a:ext cx="1989683" cy="7838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13" descr="Picture 13"/>
          <p:cNvPicPr>
            <a:picLocks noChangeAspect="1"/>
          </p:cNvPicPr>
          <p:nvPr/>
        </p:nvPicPr>
        <p:blipFill>
          <a:blip r:embed="rId2">
            <a:extLst/>
          </a:blip>
          <a:srcRect l="0" t="0" r="0" b="16105"/>
          <a:stretch>
            <a:fillRect/>
          </a:stretch>
        </p:blipFill>
        <p:spPr>
          <a:xfrm>
            <a:off x="0" y="-4"/>
            <a:ext cx="12192000" cy="5753498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Content Placeholder 15"/>
          <p:cNvSpPr txBox="1"/>
          <p:nvPr>
            <p:ph type="body" idx="1"/>
          </p:nvPr>
        </p:nvSpPr>
        <p:spPr>
          <a:xfrm>
            <a:off x="838200" y="2000250"/>
            <a:ext cx="10515600" cy="3943350"/>
          </a:xfrm>
          <a:prstGeom prst="rect">
            <a:avLst/>
          </a:prstGeom>
        </p:spPr>
        <p:txBody>
          <a:bodyPr anchor="ctr"/>
          <a:lstStyle/>
          <a:p>
            <a:pPr>
              <a:defRPr cap="all" sz="2600">
                <a:latin typeface="Cambria"/>
                <a:ea typeface="Cambria"/>
                <a:cs typeface="Cambria"/>
                <a:sym typeface="Cambria"/>
              </a:defRPr>
            </a:pPr>
            <a:r>
              <a:t>Efod: </a:t>
            </a:r>
            <a:r>
              <a:rPr cap="none"/>
              <a:t>Era un ornamento usado por el sumo sacerdote (Ex 28.6-14; 39.2-7); un paño o vestimenta que se usaba en ceremonias litúrgicas (1 S 2.18; 22.18; 2 S 6.14). En el contexto del presente pasaje bíblico se podría tratar de un instrumento para consultar al Señor (1 S 2.28) o, más probablemente, de una estatua recubierte de oro y destinada al altar.</a:t>
            </a:r>
            <a:endParaRPr cap="none"/>
          </a:p>
          <a:p>
            <a:pPr>
              <a:defRPr cap="all" sz="2600">
                <a:latin typeface="Cambria"/>
                <a:ea typeface="Cambria"/>
                <a:cs typeface="Cambria"/>
                <a:sym typeface="Cambria"/>
              </a:defRPr>
            </a:pPr>
            <a:r>
              <a:t>Terafines: </a:t>
            </a:r>
            <a:r>
              <a:rPr cap="none"/>
              <a:t>Eran ídolos domésticos y religiosos, pero también una especie de título de propiedad de los bienes familiares. En Génesis 31.19, 30, 34 se describe cómo Raquel se apoderó de los terafines de su padre. (Fuente: Biblia Reina Valera 95, Edición de Estudio).</a:t>
            </a:r>
          </a:p>
        </p:txBody>
      </p:sp>
      <p:pic>
        <p:nvPicPr>
          <p:cNvPr id="10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7" y="6027818"/>
            <a:ext cx="1989683" cy="7838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076"/>
          <a:stretch>
            <a:fillRect/>
          </a:stretch>
        </p:blipFill>
        <p:spPr>
          <a:xfrm>
            <a:off x="0" y="0"/>
            <a:ext cx="12192000" cy="5892549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Content Placeholder 10"/>
          <p:cNvSpPr txBox="1"/>
          <p:nvPr>
            <p:ph type="body" sz="half" idx="1"/>
          </p:nvPr>
        </p:nvSpPr>
        <p:spPr>
          <a:xfrm>
            <a:off x="838200" y="1950953"/>
            <a:ext cx="5181600" cy="4162430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700"/>
              </a:spcBef>
              <a:buSzTx/>
              <a:buNone/>
              <a:defRPr sz="2200">
                <a:latin typeface="Cambria"/>
                <a:ea typeface="Cambria"/>
                <a:cs typeface="Cambria"/>
                <a:sym typeface="Cambria"/>
              </a:defRPr>
            </a:pPr>
            <a:r>
              <a:t>RVR</a:t>
            </a:r>
          </a:p>
          <a:p>
            <a:pPr marL="0" indent="0">
              <a:spcBef>
                <a:spcPts val="700"/>
              </a:spcBef>
              <a:buSzTx/>
              <a:buNone/>
              <a:defRPr sz="2200"/>
            </a:pPr>
          </a:p>
          <a:p>
            <a:pPr marL="0" indent="0">
              <a:spcBef>
                <a:spcPts val="700"/>
              </a:spcBef>
              <a:buSzTx/>
              <a:buNone/>
              <a:defRPr sz="2200">
                <a:latin typeface="Cambria"/>
                <a:ea typeface="Cambria"/>
                <a:cs typeface="Cambria"/>
                <a:sym typeface="Cambria"/>
              </a:defRPr>
            </a:pPr>
            <a:r>
              <a:t>1  En los montes de Efraín vivía un hombre que se llamaba Micaía,</a:t>
            </a:r>
          </a:p>
          <a:p>
            <a:pPr marL="0" indent="0">
              <a:spcBef>
                <a:spcPts val="700"/>
              </a:spcBef>
              <a:buSzTx/>
              <a:buNone/>
              <a:defRPr sz="2200"/>
            </a:pPr>
          </a:p>
          <a:p>
            <a:pPr marL="0" indent="0">
              <a:spcBef>
                <a:spcPts val="700"/>
              </a:spcBef>
              <a:buSzTx/>
              <a:buNone/>
              <a:defRPr sz="2200">
                <a:latin typeface="Cambria"/>
                <a:ea typeface="Cambria"/>
                <a:cs typeface="Cambria"/>
                <a:sym typeface="Cambria"/>
              </a:defRPr>
            </a:pPr>
            <a:r>
              <a:t>2  el cual dijo a su madre: —Los mil cien siclos de plata que te robaron, por los cuales maldijiste y de los cuales me hablaste, están en mi poder; yo tomé ese dinero. Entonces la madre dijo: —¡Bendito seas de Jehová, hijo mío!</a:t>
            </a:r>
          </a:p>
        </p:txBody>
      </p:sp>
      <p:sp>
        <p:nvSpPr>
          <p:cNvPr id="109" name="Content Placeholder 11"/>
          <p:cNvSpPr txBox="1"/>
          <p:nvPr/>
        </p:nvSpPr>
        <p:spPr>
          <a:xfrm>
            <a:off x="6217920" y="1950953"/>
            <a:ext cx="5090162" cy="4162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700"/>
              </a:spcBef>
              <a:defRPr sz="2200">
                <a:latin typeface="Cambria"/>
                <a:ea typeface="Cambria"/>
                <a:cs typeface="Cambria"/>
                <a:sym typeface="Cambria"/>
              </a:defRPr>
            </a:pPr>
            <a:r>
              <a:t>VP</a:t>
            </a:r>
            <a:endParaRPr>
              <a:latin typeface="+mn-lt"/>
              <a:ea typeface="+mn-ea"/>
              <a:cs typeface="+mn-cs"/>
              <a:sym typeface="Aptos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defRPr sz="2200">
                <a:latin typeface="+mn-lt"/>
                <a:ea typeface="+mn-ea"/>
                <a:cs typeface="+mn-cs"/>
                <a:sym typeface="Aptos"/>
              </a:defRPr>
            </a:pPr>
          </a:p>
          <a:p>
            <a:pPr>
              <a:lnSpc>
                <a:spcPct val="90000"/>
              </a:lnSpc>
              <a:spcBef>
                <a:spcPts val="700"/>
              </a:spcBef>
              <a:defRPr sz="2200">
                <a:latin typeface="Cambria"/>
                <a:ea typeface="Cambria"/>
                <a:cs typeface="Cambria"/>
                <a:sym typeface="Cambria"/>
              </a:defRPr>
            </a:pPr>
            <a:r>
              <a:t>1  En los montes de Efraín vivía un hombre que se llamaba Micaías,</a:t>
            </a:r>
            <a:endParaRPr>
              <a:latin typeface="+mn-lt"/>
              <a:ea typeface="+mn-ea"/>
              <a:cs typeface="+mn-cs"/>
              <a:sym typeface="Aptos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defRPr sz="2200">
                <a:latin typeface="+mn-lt"/>
                <a:ea typeface="+mn-ea"/>
                <a:cs typeface="+mn-cs"/>
                <a:sym typeface="Aptos"/>
              </a:defRPr>
            </a:pPr>
          </a:p>
          <a:p>
            <a:pPr>
              <a:lnSpc>
                <a:spcPct val="90000"/>
              </a:lnSpc>
              <a:spcBef>
                <a:spcPts val="700"/>
              </a:spcBef>
              <a:defRPr sz="2200">
                <a:latin typeface="Cambria"/>
                <a:ea typeface="Cambria"/>
                <a:cs typeface="Cambria"/>
                <a:sym typeface="Cambria"/>
              </a:defRPr>
            </a:pPr>
            <a:r>
              <a:t>2  el cual le confesó a su madre:</a:t>
            </a:r>
          </a:p>
        </p:txBody>
      </p:sp>
      <p:sp>
        <p:nvSpPr>
          <p:cNvPr id="110" name="TextBox 1"/>
          <p:cNvSpPr txBox="1"/>
          <p:nvPr/>
        </p:nvSpPr>
        <p:spPr>
          <a:xfrm>
            <a:off x="5049958" y="1153929"/>
            <a:ext cx="6000001" cy="4521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57350B"/>
                </a:solidFill>
                <a:latin typeface="Futura Medium"/>
                <a:ea typeface="Futura Medium"/>
                <a:cs typeface="Futura Medium"/>
                <a:sym typeface="Futura Medium"/>
              </a:defRPr>
            </a:lvl1pPr>
          </a:lstStyle>
          <a:p>
            <a:pPr/>
            <a:r>
              <a:t>Jueces 17.1-2</a:t>
            </a:r>
          </a:p>
        </p:txBody>
      </p:sp>
      <p:pic>
        <p:nvPicPr>
          <p:cNvPr id="11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7" y="6027818"/>
            <a:ext cx="1989683" cy="7838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076"/>
          <a:stretch>
            <a:fillRect/>
          </a:stretch>
        </p:blipFill>
        <p:spPr>
          <a:xfrm>
            <a:off x="0" y="0"/>
            <a:ext cx="12192000" cy="5892549"/>
          </a:xfrm>
          <a:prstGeom prst="rect">
            <a:avLst/>
          </a:prstGeom>
          <a:ln w="12700">
            <a:miter lim="400000"/>
          </a:ln>
        </p:spPr>
      </p:pic>
      <p:sp>
        <p:nvSpPr>
          <p:cNvPr id="114" name="Content Placeholder 10"/>
          <p:cNvSpPr txBox="1"/>
          <p:nvPr>
            <p:ph type="body" sz="half" idx="1"/>
          </p:nvPr>
        </p:nvSpPr>
        <p:spPr>
          <a:xfrm>
            <a:off x="838200" y="1950953"/>
            <a:ext cx="5181600" cy="4162430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700"/>
              </a:spcBef>
              <a:buSzTx/>
              <a:buNone/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RVR</a:t>
            </a:r>
          </a:p>
          <a:p>
            <a:pPr marL="0" indent="0">
              <a:spcBef>
                <a:spcPts val="700"/>
              </a:spcBef>
              <a:buSzTx/>
              <a:buNone/>
              <a:defRPr sz="2000"/>
            </a:pPr>
          </a:p>
          <a:p>
            <a:pPr marL="0" indent="0">
              <a:spcBef>
                <a:spcPts val="700"/>
              </a:spcBef>
              <a:buSzTx/>
              <a:buNone/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3  Cuando él devolvió los mil cien siclos de plata a su madre, ésta dijo: —En verdad, por mi hijo he dedicado el dinero a Jehová, para hacer una imagen de talla y una de fundición; pero ahora te lo devuelvo.</a:t>
            </a:r>
          </a:p>
        </p:txBody>
      </p:sp>
      <p:sp>
        <p:nvSpPr>
          <p:cNvPr id="115" name="Content Placeholder 11"/>
          <p:cNvSpPr txBox="1"/>
          <p:nvPr/>
        </p:nvSpPr>
        <p:spPr>
          <a:xfrm>
            <a:off x="6217920" y="1950953"/>
            <a:ext cx="5090162" cy="4162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70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VP</a:t>
            </a:r>
            <a:endParaRPr>
              <a:latin typeface="+mn-lt"/>
              <a:ea typeface="+mn-ea"/>
              <a:cs typeface="+mn-cs"/>
              <a:sym typeface="Aptos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defRPr sz="2000">
                <a:latin typeface="+mn-lt"/>
                <a:ea typeface="+mn-ea"/>
                <a:cs typeface="+mn-cs"/>
                <a:sym typeface="Aptos"/>
              </a:defRPr>
            </a:pPr>
          </a:p>
          <a:p>
            <a:pPr>
              <a:lnSpc>
                <a:spcPct val="90000"/>
              </a:lnSpc>
              <a:spcBef>
                <a:spcPts val="70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3  —En cuanto a las mil cien monedas de plata que te robaron, y por las que maldijiste al ladrón, yo las tengo. Yo fui quien te las robó; pero ahora te las devuelvo, pues te oí decir que las habías consagrado al Señor para mandar hacer un ídolo tallado y recubierto de plata. Y le devolvió la plata. Entonces su madre exclamó: —¡Que el Señor te bendiga, hijo mío!</a:t>
            </a:r>
          </a:p>
        </p:txBody>
      </p:sp>
      <p:sp>
        <p:nvSpPr>
          <p:cNvPr id="116" name="TextBox 1"/>
          <p:cNvSpPr txBox="1"/>
          <p:nvPr/>
        </p:nvSpPr>
        <p:spPr>
          <a:xfrm>
            <a:off x="5049958" y="1153929"/>
            <a:ext cx="6000001" cy="4521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57350B"/>
                </a:solidFill>
                <a:latin typeface="Futura Medium"/>
                <a:ea typeface="Futura Medium"/>
                <a:cs typeface="Futura Medium"/>
                <a:sym typeface="Futura Medium"/>
              </a:defRPr>
            </a:lvl1pPr>
          </a:lstStyle>
          <a:p>
            <a:pPr/>
            <a:r>
              <a:t>Jueces 17.3</a:t>
            </a:r>
          </a:p>
        </p:txBody>
      </p:sp>
      <p:pic>
        <p:nvPicPr>
          <p:cNvPr id="117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7" y="6027818"/>
            <a:ext cx="1989683" cy="7838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076"/>
          <a:stretch>
            <a:fillRect/>
          </a:stretch>
        </p:blipFill>
        <p:spPr>
          <a:xfrm>
            <a:off x="0" y="0"/>
            <a:ext cx="12192000" cy="5892549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Content Placeholder 10"/>
          <p:cNvSpPr txBox="1"/>
          <p:nvPr>
            <p:ph type="body" sz="half" idx="1"/>
          </p:nvPr>
        </p:nvSpPr>
        <p:spPr>
          <a:xfrm>
            <a:off x="838200" y="1950953"/>
            <a:ext cx="5181600" cy="4162430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700"/>
              </a:spcBef>
              <a:buSzTx/>
              <a:buNone/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RVR</a:t>
            </a:r>
          </a:p>
          <a:p>
            <a:pPr marL="0" indent="0">
              <a:spcBef>
                <a:spcPts val="700"/>
              </a:spcBef>
              <a:buSzTx/>
              <a:buNone/>
              <a:defRPr sz="2000"/>
            </a:pPr>
          </a:p>
          <a:p>
            <a:pPr marL="0" indent="0">
              <a:spcBef>
                <a:spcPts val="700"/>
              </a:spcBef>
              <a:buSzTx/>
              <a:buNone/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4  Cuando él devolvió el dinero a su madre, ella tomó doscientos siclos de plata y los dio al fundidor, quien hizo con ellos una imagen de talla y una de fundición, la cual fue puesta en la casa de Micaía.</a:t>
            </a:r>
          </a:p>
          <a:p>
            <a:pPr marL="0" indent="0">
              <a:spcBef>
                <a:spcPts val="700"/>
              </a:spcBef>
              <a:buSzTx/>
              <a:buNone/>
              <a:defRPr sz="2000"/>
            </a:pPr>
          </a:p>
          <a:p>
            <a:pPr marL="0" indent="0">
              <a:spcBef>
                <a:spcPts val="700"/>
              </a:spcBef>
              <a:buSzTx/>
              <a:buNone/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5  Este hombre Micaía tuvo así un lugar donde adorar a sus dioses. Hizo un efod y unos terafines, y consagró a uno de sus hijos para que fuera su sacerdote.</a:t>
            </a:r>
          </a:p>
        </p:txBody>
      </p:sp>
      <p:sp>
        <p:nvSpPr>
          <p:cNvPr id="121" name="Content Placeholder 11"/>
          <p:cNvSpPr txBox="1"/>
          <p:nvPr/>
        </p:nvSpPr>
        <p:spPr>
          <a:xfrm>
            <a:off x="6217920" y="1950953"/>
            <a:ext cx="5090162" cy="4162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70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VP</a:t>
            </a:r>
            <a:endParaRPr>
              <a:latin typeface="+mn-lt"/>
              <a:ea typeface="+mn-ea"/>
              <a:cs typeface="+mn-cs"/>
              <a:sym typeface="Aptos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defRPr sz="2000">
                <a:latin typeface="+mn-lt"/>
                <a:ea typeface="+mn-ea"/>
                <a:cs typeface="+mn-cs"/>
                <a:sym typeface="Aptos"/>
              </a:defRPr>
            </a:pPr>
          </a:p>
          <a:p>
            <a:pPr>
              <a:lnSpc>
                <a:spcPct val="90000"/>
              </a:lnSpc>
              <a:spcBef>
                <a:spcPts val="70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4  Después que Micaías devolvió el dinero a su madre, ella le entregó a un platero doscientas monedas de plata para que le hiciera un ídolo tallado y recubierto de plata, que luego puso en casa de Micaías.</a:t>
            </a:r>
            <a:endParaRPr>
              <a:latin typeface="+mn-lt"/>
              <a:ea typeface="+mn-ea"/>
              <a:cs typeface="+mn-cs"/>
              <a:sym typeface="Aptos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defRPr sz="2000">
                <a:latin typeface="+mn-lt"/>
                <a:ea typeface="+mn-ea"/>
                <a:cs typeface="+mn-cs"/>
                <a:sym typeface="Aptos"/>
              </a:defRPr>
            </a:pPr>
          </a:p>
          <a:p>
            <a:pPr>
              <a:lnSpc>
                <a:spcPct val="90000"/>
              </a:lnSpc>
              <a:spcBef>
                <a:spcPts val="70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5  Micaías tenía un lugar de culto en su casa. Y se hizo un efod y dioses familiares, y nombró sacerdote a uno de sus hijos.</a:t>
            </a:r>
          </a:p>
        </p:txBody>
      </p:sp>
      <p:sp>
        <p:nvSpPr>
          <p:cNvPr id="122" name="TextBox 1"/>
          <p:cNvSpPr txBox="1"/>
          <p:nvPr/>
        </p:nvSpPr>
        <p:spPr>
          <a:xfrm>
            <a:off x="5049958" y="1153929"/>
            <a:ext cx="6000001" cy="4521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57350B"/>
                </a:solidFill>
                <a:latin typeface="Futura Medium"/>
                <a:ea typeface="Futura Medium"/>
                <a:cs typeface="Futura Medium"/>
                <a:sym typeface="Futura Medium"/>
              </a:defRPr>
            </a:lvl1pPr>
          </a:lstStyle>
          <a:p>
            <a:pPr/>
            <a:r>
              <a:t>Jueces 17.4-5</a:t>
            </a:r>
          </a:p>
        </p:txBody>
      </p:sp>
      <p:pic>
        <p:nvPicPr>
          <p:cNvPr id="123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7" y="6027818"/>
            <a:ext cx="1989683" cy="7838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076"/>
          <a:stretch>
            <a:fillRect/>
          </a:stretch>
        </p:blipFill>
        <p:spPr>
          <a:xfrm>
            <a:off x="0" y="0"/>
            <a:ext cx="12192000" cy="5892549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Content Placeholder 10"/>
          <p:cNvSpPr txBox="1"/>
          <p:nvPr>
            <p:ph type="body" sz="half" idx="1"/>
          </p:nvPr>
        </p:nvSpPr>
        <p:spPr>
          <a:xfrm>
            <a:off x="838200" y="1950953"/>
            <a:ext cx="5181600" cy="4162430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7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RVR</a:t>
            </a:r>
          </a:p>
          <a:p>
            <a:pPr marL="0" indent="0">
              <a:spcBef>
                <a:spcPts val="700"/>
              </a:spcBef>
              <a:buSzTx/>
              <a:buNone/>
              <a:defRPr sz="2400"/>
            </a:pPr>
          </a:p>
          <a:p>
            <a:pPr marL="0" indent="0">
              <a:spcBef>
                <a:spcPts val="7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6  En aquellos días no había rey en Israel y cada cual hacía lo que bien le parecía.</a:t>
            </a:r>
          </a:p>
        </p:txBody>
      </p:sp>
      <p:sp>
        <p:nvSpPr>
          <p:cNvPr id="127" name="Content Placeholder 11"/>
          <p:cNvSpPr txBox="1"/>
          <p:nvPr/>
        </p:nvSpPr>
        <p:spPr>
          <a:xfrm>
            <a:off x="6217920" y="1950953"/>
            <a:ext cx="5090162" cy="4162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VP</a:t>
            </a:r>
            <a:endParaRPr>
              <a:latin typeface="+mn-lt"/>
              <a:ea typeface="+mn-ea"/>
              <a:cs typeface="+mn-cs"/>
              <a:sym typeface="Aptos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+mn-lt"/>
                <a:ea typeface="+mn-ea"/>
                <a:cs typeface="+mn-cs"/>
                <a:sym typeface="Aptos"/>
              </a:defRPr>
            </a:pPr>
          </a:p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6  Como en aquella época aún no había rey en Israel, cada cual hacía lo que le daba la gana.</a:t>
            </a:r>
          </a:p>
        </p:txBody>
      </p:sp>
      <p:sp>
        <p:nvSpPr>
          <p:cNvPr id="128" name="TextBox 1"/>
          <p:cNvSpPr txBox="1"/>
          <p:nvPr/>
        </p:nvSpPr>
        <p:spPr>
          <a:xfrm>
            <a:off x="5049958" y="1153929"/>
            <a:ext cx="6000001" cy="4521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57350B"/>
                </a:solidFill>
                <a:latin typeface="Futura Medium"/>
                <a:ea typeface="Futura Medium"/>
                <a:cs typeface="Futura Medium"/>
                <a:sym typeface="Futura Medium"/>
              </a:defRPr>
            </a:lvl1pPr>
          </a:lstStyle>
          <a:p>
            <a:pPr/>
            <a:r>
              <a:t>Jueces 17.6</a:t>
            </a:r>
          </a:p>
        </p:txBody>
      </p:sp>
      <p:pic>
        <p:nvPicPr>
          <p:cNvPr id="129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7" y="6027818"/>
            <a:ext cx="1989683" cy="7838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076"/>
          <a:stretch>
            <a:fillRect/>
          </a:stretch>
        </p:blipFill>
        <p:spPr>
          <a:xfrm>
            <a:off x="0" y="0"/>
            <a:ext cx="12192000" cy="5892549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Content Placeholder 10"/>
          <p:cNvSpPr txBox="1"/>
          <p:nvPr>
            <p:ph type="body" sz="half" idx="1"/>
          </p:nvPr>
        </p:nvSpPr>
        <p:spPr>
          <a:xfrm>
            <a:off x="838200" y="1950953"/>
            <a:ext cx="5181600" cy="4162430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7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RVR</a:t>
            </a:r>
          </a:p>
          <a:p>
            <a:pPr marL="0" indent="0">
              <a:spcBef>
                <a:spcPts val="700"/>
              </a:spcBef>
              <a:buSzTx/>
              <a:buNone/>
              <a:defRPr sz="2400"/>
            </a:pPr>
          </a:p>
          <a:p>
            <a:pPr marL="0" indent="0">
              <a:spcBef>
                <a:spcPts val="7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18  Entraron, pues, aquellos hombres en la casa de Micaía y tomaron la imagen de talla, el efod, los terafines y la imagen de fundición. El sacerdote les dijo: —¿Qué hacéis vosotros?</a:t>
            </a:r>
          </a:p>
        </p:txBody>
      </p:sp>
      <p:sp>
        <p:nvSpPr>
          <p:cNvPr id="133" name="Content Placeholder 11"/>
          <p:cNvSpPr txBox="1"/>
          <p:nvPr/>
        </p:nvSpPr>
        <p:spPr>
          <a:xfrm>
            <a:off x="6217920" y="1950953"/>
            <a:ext cx="5090162" cy="4162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VP</a:t>
            </a:r>
            <a:endParaRPr>
              <a:latin typeface="+mn-lt"/>
              <a:ea typeface="+mn-ea"/>
              <a:cs typeface="+mn-cs"/>
              <a:sym typeface="Aptos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+mn-lt"/>
                <a:ea typeface="+mn-ea"/>
                <a:cs typeface="+mn-cs"/>
                <a:sym typeface="Aptos"/>
              </a:defRPr>
            </a:pPr>
          </a:p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18  Al ver el sacerdote que los cinco entraban en casa de Micaías y tomaban el ídolo, el efod y los dioses familiares, les dijo: —¿Qué están haciendo?</a:t>
            </a:r>
          </a:p>
        </p:txBody>
      </p:sp>
      <p:sp>
        <p:nvSpPr>
          <p:cNvPr id="134" name="TextBox 1"/>
          <p:cNvSpPr txBox="1"/>
          <p:nvPr/>
        </p:nvSpPr>
        <p:spPr>
          <a:xfrm>
            <a:off x="5049958" y="1153929"/>
            <a:ext cx="6000001" cy="4521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57350B"/>
                </a:solidFill>
                <a:latin typeface="Futura Medium"/>
                <a:ea typeface="Futura Medium"/>
                <a:cs typeface="Futura Medium"/>
                <a:sym typeface="Futura Medium"/>
              </a:defRPr>
            </a:lvl1pPr>
          </a:lstStyle>
          <a:p>
            <a:pPr/>
            <a:r>
              <a:t>Jueces 18.18</a:t>
            </a:r>
          </a:p>
        </p:txBody>
      </p:sp>
      <p:pic>
        <p:nvPicPr>
          <p:cNvPr id="13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7" y="6027818"/>
            <a:ext cx="1989683" cy="7838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076"/>
          <a:stretch>
            <a:fillRect/>
          </a:stretch>
        </p:blipFill>
        <p:spPr>
          <a:xfrm>
            <a:off x="0" y="0"/>
            <a:ext cx="12192000" cy="5892549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Content Placeholder 10"/>
          <p:cNvSpPr txBox="1"/>
          <p:nvPr>
            <p:ph type="body" sz="half" idx="1"/>
          </p:nvPr>
        </p:nvSpPr>
        <p:spPr>
          <a:xfrm>
            <a:off x="838200" y="1950953"/>
            <a:ext cx="5181600" cy="4162430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7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RVR</a:t>
            </a:r>
          </a:p>
          <a:p>
            <a:pPr marL="0" indent="0">
              <a:spcBef>
                <a:spcPts val="700"/>
              </a:spcBef>
              <a:buSzTx/>
              <a:buNone/>
              <a:defRPr sz="2400"/>
            </a:pPr>
          </a:p>
          <a:p>
            <a:pPr marL="0" indent="0">
              <a:spcBef>
                <a:spcPts val="7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19  Ellos le respondieron: —Calla, pon la mano sobre tu boca y ven con nosotros, para que seas nuestro padre y sacerdote. ¿Es acaso mejor ser sacerdote en la casa de un solo hombre que serlo de una tribu y de una familia de Israel?</a:t>
            </a:r>
          </a:p>
        </p:txBody>
      </p:sp>
      <p:sp>
        <p:nvSpPr>
          <p:cNvPr id="139" name="Content Placeholder 11"/>
          <p:cNvSpPr txBox="1"/>
          <p:nvPr/>
        </p:nvSpPr>
        <p:spPr>
          <a:xfrm>
            <a:off x="6217920" y="1950953"/>
            <a:ext cx="5090162" cy="4162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VP</a:t>
            </a:r>
            <a:endParaRPr>
              <a:latin typeface="+mn-lt"/>
              <a:ea typeface="+mn-ea"/>
              <a:cs typeface="+mn-cs"/>
              <a:sym typeface="Aptos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+mn-lt"/>
                <a:ea typeface="+mn-ea"/>
                <a:cs typeface="+mn-cs"/>
                <a:sym typeface="Aptos"/>
              </a:defRPr>
            </a:pPr>
          </a:p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19  Y ellos le contestaron: —¡Cállate, y ven con nosotros! ¡Queremos que nos sirvas como sacerdote y que seas como un padre para nosotros! ¿No te parece que es mejor ser sacerdote de toda una tribu de Israel, que de la familia de un solo hombre?</a:t>
            </a:r>
          </a:p>
        </p:txBody>
      </p:sp>
      <p:sp>
        <p:nvSpPr>
          <p:cNvPr id="140" name="TextBox 1"/>
          <p:cNvSpPr txBox="1"/>
          <p:nvPr/>
        </p:nvSpPr>
        <p:spPr>
          <a:xfrm>
            <a:off x="5049958" y="1153929"/>
            <a:ext cx="6000001" cy="4521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57350B"/>
                </a:solidFill>
                <a:latin typeface="Futura Medium"/>
                <a:ea typeface="Futura Medium"/>
                <a:cs typeface="Futura Medium"/>
                <a:sym typeface="Futura Medium"/>
              </a:defRPr>
            </a:lvl1pPr>
          </a:lstStyle>
          <a:p>
            <a:pPr/>
            <a:r>
              <a:t>Jueces 18.19</a:t>
            </a:r>
          </a:p>
        </p:txBody>
      </p:sp>
      <p:pic>
        <p:nvPicPr>
          <p:cNvPr id="14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7" y="6027818"/>
            <a:ext cx="1989683" cy="7838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076"/>
          <a:stretch>
            <a:fillRect/>
          </a:stretch>
        </p:blipFill>
        <p:spPr>
          <a:xfrm>
            <a:off x="0" y="0"/>
            <a:ext cx="12192000" cy="5892549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Content Placeholder 10"/>
          <p:cNvSpPr txBox="1"/>
          <p:nvPr>
            <p:ph type="body" sz="half" idx="1"/>
          </p:nvPr>
        </p:nvSpPr>
        <p:spPr>
          <a:xfrm>
            <a:off x="838200" y="1950953"/>
            <a:ext cx="5181600" cy="4162430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7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RVR</a:t>
            </a:r>
          </a:p>
          <a:p>
            <a:pPr marL="0" indent="0">
              <a:spcBef>
                <a:spcPts val="700"/>
              </a:spcBef>
              <a:buSzTx/>
              <a:buNone/>
              <a:defRPr sz="2400"/>
            </a:pPr>
          </a:p>
          <a:p>
            <a:pPr marL="0" indent="0">
              <a:spcBef>
                <a:spcPts val="7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27  Y ellos, llevando las cosas que había hecho Micaía, juntamente con el sacerdote que tenía, llegaron a Lais, un pueblo tranquilo y confiado, hirieron a sus habitantes a filo de espada y quemaron la ciudad.</a:t>
            </a:r>
          </a:p>
        </p:txBody>
      </p:sp>
      <p:sp>
        <p:nvSpPr>
          <p:cNvPr id="145" name="Content Placeholder 11"/>
          <p:cNvSpPr txBox="1"/>
          <p:nvPr/>
        </p:nvSpPr>
        <p:spPr>
          <a:xfrm>
            <a:off x="6217920" y="1950953"/>
            <a:ext cx="5090162" cy="4162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VP</a:t>
            </a:r>
            <a:endParaRPr>
              <a:latin typeface="+mn-lt"/>
              <a:ea typeface="+mn-ea"/>
              <a:cs typeface="+mn-cs"/>
              <a:sym typeface="Aptos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+mn-lt"/>
                <a:ea typeface="+mn-ea"/>
                <a:cs typeface="+mn-cs"/>
                <a:sym typeface="Aptos"/>
              </a:defRPr>
            </a:pPr>
          </a:p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27  con las cosas que Micaías había hecho, y con su sacerdote, y llegaron hasta Lais. Allí la gente estaba tranquila y confiada, de modo que los danitas mataron a todos a filo de espada y quemaron la ciudad.</a:t>
            </a:r>
          </a:p>
        </p:txBody>
      </p:sp>
      <p:sp>
        <p:nvSpPr>
          <p:cNvPr id="146" name="TextBox 1"/>
          <p:cNvSpPr txBox="1"/>
          <p:nvPr/>
        </p:nvSpPr>
        <p:spPr>
          <a:xfrm>
            <a:off x="5049958" y="1153929"/>
            <a:ext cx="6000001" cy="4521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57350B"/>
                </a:solidFill>
                <a:latin typeface="Futura Medium"/>
                <a:ea typeface="Futura Medium"/>
                <a:cs typeface="Futura Medium"/>
                <a:sym typeface="Futura Medium"/>
              </a:defRPr>
            </a:lvl1pPr>
          </a:lstStyle>
          <a:p>
            <a:pPr/>
            <a:r>
              <a:t>Jueces 18.27</a:t>
            </a:r>
          </a:p>
        </p:txBody>
      </p:sp>
      <p:pic>
        <p:nvPicPr>
          <p:cNvPr id="147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7" y="6027818"/>
            <a:ext cx="1989683" cy="7838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071"/>
          <a:stretch>
            <a:fillRect/>
          </a:stretch>
        </p:blipFill>
        <p:spPr>
          <a:xfrm>
            <a:off x="17" y="1280"/>
            <a:ext cx="12191984" cy="5893002"/>
          </a:xfrm>
          <a:prstGeom prst="rect">
            <a:avLst/>
          </a:prstGeom>
          <a:ln w="12700">
            <a:miter lim="400000"/>
          </a:ln>
        </p:spPr>
      </p:pic>
      <p:sp>
        <p:nvSpPr>
          <p:cNvPr id="150" name="Content Placeholder 7"/>
          <p:cNvSpPr txBox="1"/>
          <p:nvPr>
            <p:ph type="body" idx="1"/>
          </p:nvPr>
        </p:nvSpPr>
        <p:spPr>
          <a:xfrm>
            <a:off x="838200" y="2163749"/>
            <a:ext cx="10515600" cy="3914777"/>
          </a:xfrm>
          <a:prstGeom prst="rect">
            <a:avLst/>
          </a:prstGeom>
        </p:spPr>
        <p:txBody>
          <a:bodyPr anchor="ctr"/>
          <a:lstStyle/>
          <a:p>
            <a:pPr marL="342900" indent="-342900">
              <a:defRPr sz="2600">
                <a:latin typeface="Cambria"/>
                <a:ea typeface="Cambria"/>
                <a:cs typeface="Cambria"/>
                <a:sym typeface="Cambria"/>
              </a:defRPr>
            </a:pPr>
            <a:r>
              <a:t>Junto con la desaparición de importantes figuras como los jueces, desapareció también el fundamento espiritual y moral en la vida de aquel pueblo, y quedaron en un limbo funcional que amenazaba la coherencia y unidad de propósito para prevalecer.</a:t>
            </a:r>
          </a:p>
          <a:p>
            <a:pPr marL="342900" indent="-342900">
              <a:defRPr sz="2600">
                <a:latin typeface="Cambria"/>
                <a:ea typeface="Cambria"/>
                <a:cs typeface="Cambria"/>
                <a:sym typeface="Cambria"/>
              </a:defRPr>
            </a:pPr>
            <a:r>
              <a:t>Al igual que lo descrito en la narrativa que es objeto de nuestro estudio, el debilitamiento de una conciencia moral y espiritual, el relajamiento de importantes acuerdos de convivencia social y la falta de una perspectiva de propósito para construir el porvenir nos mantienen también a nosotros en ese limbo funcional.</a:t>
            </a:r>
          </a:p>
        </p:txBody>
      </p:sp>
      <p:pic>
        <p:nvPicPr>
          <p:cNvPr id="15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7" y="6027818"/>
            <a:ext cx="1989683" cy="7838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071"/>
          <a:stretch>
            <a:fillRect/>
          </a:stretch>
        </p:blipFill>
        <p:spPr>
          <a:xfrm>
            <a:off x="17" y="1280"/>
            <a:ext cx="12191984" cy="5893002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Content Placeholder 7"/>
          <p:cNvSpPr txBox="1"/>
          <p:nvPr>
            <p:ph type="body" idx="1"/>
          </p:nvPr>
        </p:nvSpPr>
        <p:spPr>
          <a:xfrm>
            <a:off x="838200" y="2163749"/>
            <a:ext cx="10515600" cy="3914777"/>
          </a:xfrm>
          <a:prstGeom prst="rect">
            <a:avLst/>
          </a:prstGeom>
        </p:spPr>
        <p:txBody>
          <a:bodyPr anchor="ctr"/>
          <a:lstStyle/>
          <a:p>
            <a:pPr marL="342900" indent="-342900">
              <a:defRPr sz="2600">
                <a:latin typeface="Cambria"/>
                <a:ea typeface="Cambria"/>
                <a:cs typeface="Cambria"/>
                <a:sym typeface="Cambria"/>
              </a:defRPr>
            </a:pPr>
            <a:r>
              <a:t>La particular relación entre Micaía y su madre, que se describe en el texto bíblico, revela la corrosión que puede surgir en las relaciones intrafamiliares cuando se han perdido los ejes éticos y espirituales que deben sostener esa relación.</a:t>
            </a:r>
          </a:p>
          <a:p>
            <a:pPr marL="342900" indent="-342900">
              <a:defRPr sz="2600">
                <a:latin typeface="Cambria"/>
                <a:ea typeface="Cambria"/>
                <a:cs typeface="Cambria"/>
                <a:sym typeface="Cambria"/>
              </a:defRPr>
            </a:pPr>
            <a:r>
              <a:t>Hoy no es el rey quien puede garantizar el regreso a una convivencia nutricia. Desde nuestra fe postulamos que es en Dios, desde la diversidad con que se puede manifestar, en quien podemos encontrar el agente aglutinante de nuestras voluntades, sueños y propósitos para el porvenir.</a:t>
            </a:r>
          </a:p>
        </p:txBody>
      </p:sp>
      <p:pic>
        <p:nvPicPr>
          <p:cNvPr id="15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7" y="6027818"/>
            <a:ext cx="1989683" cy="7838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049"/>
          <a:stretch>
            <a:fillRect/>
          </a:stretch>
        </p:blipFill>
        <p:spPr>
          <a:xfrm>
            <a:off x="17" y="1281"/>
            <a:ext cx="12191984" cy="5894422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Content Placeholder 4"/>
          <p:cNvSpPr txBox="1"/>
          <p:nvPr>
            <p:ph type="body" idx="1"/>
          </p:nvPr>
        </p:nvSpPr>
        <p:spPr>
          <a:xfrm>
            <a:off x="838200" y="2000249"/>
            <a:ext cx="10515600" cy="3943352"/>
          </a:xfrm>
          <a:prstGeom prst="rect">
            <a:avLst/>
          </a:prstGeom>
        </p:spPr>
        <p:txBody>
          <a:bodyPr anchor="ctr"/>
          <a:lstStyle>
            <a:lvl1pPr marL="0" indent="0">
              <a:buSzTx/>
              <a:buNone/>
              <a:defRPr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/>
            <a:r>
              <a:t>Señor que te mueves y revelas en todos los espacios de la historia, graba en nuestras vidas una conciencia profunda de la manera en que tú adelantas tus propósitos en medio de nuestro peregrinaje personal y colectivo. Ayúdanos a mantener viva en nuestras relaciones y cultura familiar la convicción de que tú eres el fundamento de ese proyecto humano. Permítenos servirte y predicarte como el Dios que le da cohesión y propósito a nuestra vida como pueblo. En Jesucristo oramos. Amén.</a:t>
            </a:r>
          </a:p>
        </p:txBody>
      </p:sp>
      <p:pic>
        <p:nvPicPr>
          <p:cNvPr id="159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7" y="6027818"/>
            <a:ext cx="1989683" cy="7838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Aptos"/>
        <a:ea typeface="Aptos"/>
        <a:cs typeface="Aptos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Aptos"/>
        <a:ea typeface="Aptos"/>
        <a:cs typeface="Aptos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