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Aptos"/>
      </a:defRPr>
    </a:lvl1pPr>
    <a:lvl2pPr indent="228600" latinLnBrk="0">
      <a:defRPr sz="1200">
        <a:latin typeface="+mn-lt"/>
        <a:ea typeface="+mn-ea"/>
        <a:cs typeface="+mn-cs"/>
        <a:sym typeface="Aptos"/>
      </a:defRPr>
    </a:lvl2pPr>
    <a:lvl3pPr indent="457200" latinLnBrk="0">
      <a:defRPr sz="1200">
        <a:latin typeface="+mn-lt"/>
        <a:ea typeface="+mn-ea"/>
        <a:cs typeface="+mn-cs"/>
        <a:sym typeface="Aptos"/>
      </a:defRPr>
    </a:lvl3pPr>
    <a:lvl4pPr indent="685800" latinLnBrk="0">
      <a:defRPr sz="1200">
        <a:latin typeface="+mn-lt"/>
        <a:ea typeface="+mn-ea"/>
        <a:cs typeface="+mn-cs"/>
        <a:sym typeface="Aptos"/>
      </a:defRPr>
    </a:lvl4pPr>
    <a:lvl5pPr indent="914400" latinLnBrk="0">
      <a:defRPr sz="1200">
        <a:latin typeface="+mn-lt"/>
        <a:ea typeface="+mn-ea"/>
        <a:cs typeface="+mn-cs"/>
        <a:sym typeface="Aptos"/>
      </a:defRPr>
    </a:lvl5pPr>
    <a:lvl6pPr indent="1143000" latinLnBrk="0">
      <a:defRPr sz="1200">
        <a:latin typeface="+mn-lt"/>
        <a:ea typeface="+mn-ea"/>
        <a:cs typeface="+mn-cs"/>
        <a:sym typeface="Aptos"/>
      </a:defRPr>
    </a:lvl6pPr>
    <a:lvl7pPr indent="1371600" latinLnBrk="0">
      <a:defRPr sz="1200">
        <a:latin typeface="+mn-lt"/>
        <a:ea typeface="+mn-ea"/>
        <a:cs typeface="+mn-cs"/>
        <a:sym typeface="Aptos"/>
      </a:defRPr>
    </a:lvl7pPr>
    <a:lvl8pPr indent="1600200" latinLnBrk="0">
      <a:defRPr sz="1200">
        <a:latin typeface="+mn-lt"/>
        <a:ea typeface="+mn-ea"/>
        <a:cs typeface="+mn-cs"/>
        <a:sym typeface="Aptos"/>
      </a:defRPr>
    </a:lvl8pPr>
    <a:lvl9pPr indent="1828800" latinLnBrk="0">
      <a:defRPr sz="1200">
        <a:latin typeface="+mn-lt"/>
        <a:ea typeface="+mn-ea"/>
        <a:cs typeface="+mn-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5"/>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90"/>
          </a:xfrm>
          <a:prstGeom prst="rect">
            <a:avLst/>
          </a:prstGeom>
        </p:spPr>
        <p:txBody>
          <a:bodyPr/>
          <a:lstStyle>
            <a:lvl1pPr marL="0" indent="0">
              <a:buSzTx/>
              <a:buFontTx/>
              <a:buNone/>
              <a:defRPr sz="2400">
                <a:solidFill>
                  <a:srgbClr val="757575"/>
                </a:solidFill>
              </a:defRPr>
            </a:lvl1pPr>
            <a:lvl2pPr marL="0" indent="0">
              <a:buSzTx/>
              <a:buFontTx/>
              <a:buNone/>
              <a:defRPr sz="2400">
                <a:solidFill>
                  <a:srgbClr val="757575"/>
                </a:solidFill>
              </a:defRPr>
            </a:lvl2pPr>
            <a:lvl3pPr marL="0" indent="0">
              <a:buSzTx/>
              <a:buFontTx/>
              <a:buNone/>
              <a:defRPr sz="2400">
                <a:solidFill>
                  <a:srgbClr val="757575"/>
                </a:solidFill>
              </a:defRPr>
            </a:lvl3pPr>
            <a:lvl4pPr marL="0" indent="0">
              <a:buSzTx/>
              <a:buFontTx/>
              <a:buNone/>
              <a:defRPr sz="2400">
                <a:solidFill>
                  <a:srgbClr val="757575"/>
                </a:solidFill>
              </a:defRPr>
            </a:lvl4pPr>
            <a:lvl5pPr marL="0" indent="0">
              <a:buSzTx/>
              <a:buFontTx/>
              <a:buNone/>
              <a:defRPr sz="2400">
                <a:solidFill>
                  <a:srgbClr val="757575"/>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90" cy="823915"/>
          </a:xfrm>
          <a:prstGeom prst="rect">
            <a:avLst/>
          </a:prstGeom>
        </p:spPr>
        <p:txBody>
          <a:bodyPr anchor="b"/>
          <a:lstStyle>
            <a:lvl1pPr marL="0" indent="0">
              <a:buSzTx/>
              <a:buFontTx/>
              <a:buNone/>
              <a:defRPr b="1" sz="2400"/>
            </a:lvl1pPr>
            <a:lvl2pPr marL="0" indent="0">
              <a:buSzTx/>
              <a:buFontTx/>
              <a:buNone/>
              <a:defRPr b="1" sz="2400"/>
            </a:lvl2pPr>
            <a:lvl3pPr marL="0" indent="0">
              <a:buSzTx/>
              <a:buFontTx/>
              <a:buNone/>
              <a:defRPr b="1" sz="2400"/>
            </a:lvl3pPr>
            <a:lvl4pPr marL="0" indent="0">
              <a:buSzTx/>
              <a:buFontTx/>
              <a:buNone/>
              <a:defRPr b="1" sz="2400"/>
            </a:lvl4pPr>
            <a:lvl5pPr marL="0" indent="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4"/>
          </a:xfrm>
          <a:prstGeom prst="rect">
            <a:avLst/>
          </a:prstGeom>
        </p:spPr>
        <p:txBody>
          <a:bodyPr anchor="b"/>
          <a:lstStyle/>
          <a:p>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3"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3" cy="4873625"/>
          </a:xfrm>
          <a:prstGeom prst="rect">
            <a:avLst/>
          </a:prstGeom>
        </p:spPr>
        <p:txBody>
          <a:bodyPr lIns="91439" tIns="45719" rIns="91439" bIns="45719">
            <a:noAutofit/>
          </a:bodyPr>
          <a:lstStyle/>
          <a:p>
            <a:pPr/>
          </a:p>
        </p:txBody>
      </p:sp>
      <p:sp>
        <p:nvSpPr>
          <p:cNvPr id="84" name="Body Level One…"/>
          <p:cNvSpPr txBox="1"/>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0149" y="6404294"/>
            <a:ext cx="273652" cy="269237"/>
          </a:xfrm>
          <a:prstGeom prst="rect">
            <a:avLst/>
          </a:prstGeom>
          <a:ln w="12700">
            <a:miter lim="400000"/>
          </a:ln>
        </p:spPr>
        <p:txBody>
          <a:bodyPr wrap="none" lIns="45718" tIns="45718" rIns="45718" bIns="45718" anchor="ctr">
            <a:spAutoFit/>
          </a:bodyPr>
          <a:lstStyle>
            <a:lvl1pPr algn="r">
              <a:defRPr sz="1200">
                <a:solidFill>
                  <a:srgbClr val="757575"/>
                </a:solidFill>
                <a:latin typeface="+mn-lt"/>
                <a:ea typeface="+mn-ea"/>
                <a:cs typeface="+mn-cs"/>
                <a:sym typeface="Aptos"/>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2pPr>
      <a:lvl3pPr marL="1234438" marR="0" indent="-320038"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foto portada 26-27 small.png" descr="foto portada 26-27 small.png"/>
          <p:cNvPicPr>
            <a:picLocks noChangeAspect="1"/>
          </p:cNvPicPr>
          <p:nvPr/>
        </p:nvPicPr>
        <p:blipFill>
          <a:blip r:embed="rId2">
            <a:alphaModFix amt="51603"/>
            <a:extLst/>
          </a:blip>
          <a:srcRect l="0" t="3587" r="0" b="0"/>
          <a:stretch>
            <a:fillRect/>
          </a:stretch>
        </p:blipFill>
        <p:spPr>
          <a:xfrm>
            <a:off x="-2" y="864617"/>
            <a:ext cx="12192002" cy="6586530"/>
          </a:xfrm>
          <a:prstGeom prst="rect">
            <a:avLst/>
          </a:prstGeom>
          <a:ln w="12700">
            <a:miter lim="400000"/>
          </a:ln>
        </p:spPr>
      </p:pic>
      <p:sp>
        <p:nvSpPr>
          <p:cNvPr id="95" name="Title 1"/>
          <p:cNvSpPr txBox="1"/>
          <p:nvPr>
            <p:ph type="ctrTitle"/>
          </p:nvPr>
        </p:nvSpPr>
        <p:spPr>
          <a:xfrm>
            <a:off x="1524000" y="1122362"/>
            <a:ext cx="7472854" cy="1655761"/>
          </a:xfrm>
          <a:prstGeom prst="rect">
            <a:avLst/>
          </a:prstGeom>
        </p:spPr>
        <p:txBody>
          <a:bodyPr anchor="t"/>
          <a:lstStyle/>
          <a:p>
            <a:pPr algn="l" defTabSz="886966">
              <a:defRPr sz="3600">
                <a:solidFill>
                  <a:srgbClr val="BE5070"/>
                </a:solidFill>
                <a:latin typeface="Futura Bold"/>
                <a:ea typeface="Futura Bold"/>
                <a:cs typeface="Futura Bold"/>
                <a:sym typeface="Futura Bold"/>
              </a:defRPr>
            </a:pPr>
            <a:r>
              <a:t>Lección 10</a:t>
            </a:r>
            <a:br/>
            <a:r>
              <a:rPr>
                <a:solidFill>
                  <a:srgbClr val="5C919F"/>
                </a:solidFill>
              </a:rPr>
              <a:t>LA GLORIA SE VA</a:t>
            </a:r>
            <a:br>
              <a:rPr>
                <a:solidFill>
                  <a:srgbClr val="5C919F"/>
                </a:solidFill>
              </a:rPr>
            </a:br>
            <a:r>
              <a:rPr sz="1800">
                <a:solidFill>
                  <a:srgbClr val="0D0D0D"/>
                </a:solidFill>
              </a:rPr>
              <a:t>1 Samuel 4.12-22</a:t>
            </a:r>
          </a:p>
        </p:txBody>
      </p:sp>
      <p:sp>
        <p:nvSpPr>
          <p:cNvPr id="96" name="Subtitle 2"/>
          <p:cNvSpPr txBox="1"/>
          <p:nvPr>
            <p:ph type="subTitle" sz="quarter" idx="1"/>
          </p:nvPr>
        </p:nvSpPr>
        <p:spPr>
          <a:xfrm>
            <a:off x="1524000" y="2778125"/>
            <a:ext cx="7472854" cy="1655761"/>
          </a:xfrm>
          <a:prstGeom prst="rect">
            <a:avLst/>
          </a:prstGeom>
        </p:spPr>
        <p:txBody>
          <a:bodyPr/>
          <a:lstStyle/>
          <a:p>
            <a:pPr algn="l">
              <a:lnSpc>
                <a:spcPct val="100000"/>
              </a:lnSpc>
              <a:spcBef>
                <a:spcPts val="0"/>
              </a:spcBef>
              <a:defRPr sz="2000">
                <a:latin typeface="Cambria"/>
                <a:ea typeface="Cambria"/>
                <a:cs typeface="Cambria"/>
                <a:sym typeface="Cambria"/>
              </a:defRPr>
            </a:pPr>
            <a:r>
              <a:t>«Dijo, pues: «La gloria ha sido desterrada de Israel», porque había sido tomada el Arca de Dios».</a:t>
            </a:r>
          </a:p>
          <a:p>
            <a:pPr algn="r">
              <a:lnSpc>
                <a:spcPct val="100000"/>
              </a:lnSpc>
              <a:spcBef>
                <a:spcPts val="0"/>
              </a:spcBef>
              <a:defRPr sz="2000">
                <a:latin typeface="Cambria"/>
                <a:ea typeface="Cambria"/>
                <a:cs typeface="Cambria"/>
                <a:sym typeface="Cambria"/>
              </a:defRPr>
            </a:pPr>
            <a:r>
              <a:t>1 Samuel 4.22</a:t>
            </a:r>
          </a:p>
        </p:txBody>
      </p:sp>
      <p:pic>
        <p:nvPicPr>
          <p:cNvPr id="97" name="Image" descr="Image"/>
          <p:cNvPicPr>
            <a:picLocks noChangeAspect="1"/>
          </p:cNvPicPr>
          <p:nvPr/>
        </p:nvPicPr>
        <p:blipFill>
          <a:blip r:embed="rId3">
            <a:extLst/>
          </a:blip>
          <a:stretch>
            <a:fillRect/>
          </a:stretch>
        </p:blipFill>
        <p:spPr>
          <a:xfrm>
            <a:off x="1412039" y="4097583"/>
            <a:ext cx="4825419" cy="1901053"/>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 name="Picture 5" descr="Picture 5"/>
          <p:cNvPicPr>
            <a:picLocks noChangeAspect="1"/>
          </p:cNvPicPr>
          <p:nvPr/>
        </p:nvPicPr>
        <p:blipFill>
          <a:blip r:embed="rId2">
            <a:extLst/>
          </a:blip>
          <a:srcRect l="0" t="0" r="0" b="14263"/>
          <a:stretch>
            <a:fillRect/>
          </a:stretch>
        </p:blipFill>
        <p:spPr>
          <a:xfrm>
            <a:off x="0" y="-2"/>
            <a:ext cx="12192000" cy="5879800"/>
          </a:xfrm>
          <a:prstGeom prst="rect">
            <a:avLst/>
          </a:prstGeom>
          <a:ln w="12700">
            <a:miter lim="400000"/>
          </a:ln>
        </p:spPr>
      </p:pic>
      <p:sp>
        <p:nvSpPr>
          <p:cNvPr id="100" name="Content Placeholder 7"/>
          <p:cNvSpPr txBox="1"/>
          <p:nvPr>
            <p:ph type="body" idx="1"/>
          </p:nvPr>
        </p:nvSpPr>
        <p:spPr>
          <a:xfrm>
            <a:off x="838200" y="2000249"/>
            <a:ext cx="10515600" cy="3929066"/>
          </a:xfrm>
          <a:prstGeom prst="rect">
            <a:avLst/>
          </a:prstGeom>
        </p:spPr>
        <p:txBody>
          <a:bodyPr anchor="ctr"/>
          <a:lstStyle/>
          <a:p>
            <a:pPr marL="342900" indent="-342900">
              <a:defRPr sz="2400">
                <a:latin typeface="Cambria"/>
                <a:ea typeface="Cambria"/>
                <a:cs typeface="Cambria"/>
                <a:sym typeface="Cambria"/>
              </a:defRPr>
            </a:pPr>
            <a:r>
              <a:t>Analizar cómo el entendimiento distorsionado de la fe en Dios puede producir en el pueblo una visión casi mágica de su acción, una confianza infundada y desligada de toda responsabilidad humana.</a:t>
            </a:r>
          </a:p>
          <a:p>
            <a:pPr marL="342900" indent="-342900">
              <a:defRPr sz="2400">
                <a:latin typeface="Cambria"/>
                <a:ea typeface="Cambria"/>
                <a:cs typeface="Cambria"/>
                <a:sym typeface="Cambria"/>
              </a:defRPr>
            </a:pPr>
            <a:r>
              <a:t>Identificar las diversas circunstancias que son descritas en el texto bíblico que operan como señales del derrumbamiento moral y espiritual del pueblo.</a:t>
            </a:r>
          </a:p>
          <a:p>
            <a:pPr marL="342900" indent="-342900">
              <a:defRPr sz="2400">
                <a:latin typeface="Cambria"/>
                <a:ea typeface="Cambria"/>
                <a:cs typeface="Cambria"/>
                <a:sym typeface="Cambria"/>
              </a:defRPr>
            </a:pPr>
            <a:r>
              <a:t>Considerar cómo en la mención del nacimiento de Icabod el texto bíblico nos desafía como familia y como sociedad a no crear ambientes tóxicos y violentos que condenen el presente y el porvenir de las futuras generaciones.</a:t>
            </a:r>
          </a:p>
        </p:txBody>
      </p:sp>
      <p:pic>
        <p:nvPicPr>
          <p:cNvPr id="101"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3" name="Picture 13" descr="Picture 13"/>
          <p:cNvPicPr>
            <a:picLocks noChangeAspect="1"/>
          </p:cNvPicPr>
          <p:nvPr/>
        </p:nvPicPr>
        <p:blipFill>
          <a:blip r:embed="rId2">
            <a:extLst/>
          </a:blip>
          <a:srcRect l="0" t="0" r="0" b="16105"/>
          <a:stretch>
            <a:fillRect/>
          </a:stretch>
        </p:blipFill>
        <p:spPr>
          <a:xfrm>
            <a:off x="0" y="-4"/>
            <a:ext cx="12192000" cy="5753498"/>
          </a:xfrm>
          <a:prstGeom prst="rect">
            <a:avLst/>
          </a:prstGeom>
          <a:ln w="12700">
            <a:miter lim="400000"/>
          </a:ln>
        </p:spPr>
      </p:pic>
      <p:sp>
        <p:nvSpPr>
          <p:cNvPr id="104" name="Content Placeholder 15"/>
          <p:cNvSpPr txBox="1"/>
          <p:nvPr>
            <p:ph type="body" idx="1"/>
          </p:nvPr>
        </p:nvSpPr>
        <p:spPr>
          <a:xfrm>
            <a:off x="838200" y="2000250"/>
            <a:ext cx="10515600" cy="3943350"/>
          </a:xfrm>
          <a:prstGeom prst="rect">
            <a:avLst/>
          </a:prstGeom>
        </p:spPr>
        <p:txBody>
          <a:bodyPr anchor="ctr"/>
          <a:lstStyle/>
          <a:p>
            <a:pPr>
              <a:defRPr cap="all">
                <a:latin typeface="Cambria"/>
                <a:ea typeface="Cambria"/>
                <a:cs typeface="Cambria"/>
                <a:sym typeface="Cambria"/>
              </a:defRPr>
            </a:pPr>
            <a:r>
              <a:t>Arca de Dios: </a:t>
            </a:r>
            <a:r>
              <a:rPr cap="none"/>
              <a:t>Se conoce también como Arca del pacto. Era una caja de madera de acacia, en forma rectangular, recubierta de oro y era transportada sujetada por varas insertadas en anillos en la parte inferior. En el interior del arca estaban guardadas las dos tablas de los mandamientos recibidos en el Sinaí, la vara de Aarón y una vasija del maná. Era símbolo de la presencia divina que acompañaba y guiaba al pueblo.</a:t>
            </a:r>
          </a:p>
        </p:txBody>
      </p:sp>
      <p:pic>
        <p:nvPicPr>
          <p:cNvPr id="105"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08"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400">
                <a:latin typeface="Cambria"/>
                <a:ea typeface="Cambria"/>
                <a:cs typeface="Cambria"/>
                <a:sym typeface="Cambria"/>
              </a:defRPr>
            </a:pPr>
            <a:r>
              <a:t>RVR</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12  Un hombre de Benjamín salió corriendo del campo de batalla y llegó aquel mismo día a Silo, rotos sus vestidos y la cabeza cubierta de tierra.</a:t>
            </a:r>
          </a:p>
        </p:txBody>
      </p:sp>
      <p:sp>
        <p:nvSpPr>
          <p:cNvPr id="109"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4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12  Pero un soldado de la tribu de Benjamín logró escapar del campo de batalla, y corriendo llegó a Siló el mismo día. Llevaba rasgada la ropa y llena de tierra la cabeza.</a:t>
            </a:r>
          </a:p>
        </p:txBody>
      </p:sp>
      <p:sp>
        <p:nvSpPr>
          <p:cNvPr id="110"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4.12</a:t>
            </a:r>
          </a:p>
        </p:txBody>
      </p:sp>
      <p:pic>
        <p:nvPicPr>
          <p:cNvPr id="111"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14"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400">
                <a:latin typeface="Cambria"/>
                <a:ea typeface="Cambria"/>
                <a:cs typeface="Cambria"/>
                <a:sym typeface="Cambria"/>
              </a:defRPr>
            </a:pPr>
            <a:r>
              <a:t>RVR</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13  Cuando llegó, Elí estaba sentado en una silla vigilando junto al camino, porque su corazón temblaba a causa del Arca de Dios. Vino, pues, aquel hombre a la ciudad y, al dar las noticias, toda la ciudad gritó.</a:t>
            </a:r>
          </a:p>
        </p:txBody>
      </p:sp>
      <p:sp>
        <p:nvSpPr>
          <p:cNvPr id="115"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4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13  Cuando llegó, Elí estaba sentado en un sillón, junto a la puerta, vigilando el camino, porque se sentía muy preocupado por el arca de Dios. Aquel hombre entró en la ciudad y dio la noticia; en seguida todos sus habitantes comenzaron a gritar.</a:t>
            </a:r>
          </a:p>
        </p:txBody>
      </p:sp>
      <p:sp>
        <p:nvSpPr>
          <p:cNvPr id="116"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4.13</a:t>
            </a:r>
          </a:p>
        </p:txBody>
      </p:sp>
      <p:pic>
        <p:nvPicPr>
          <p:cNvPr id="117"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9"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20"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400">
                <a:latin typeface="Cambria"/>
                <a:ea typeface="Cambria"/>
                <a:cs typeface="Cambria"/>
                <a:sym typeface="Cambria"/>
              </a:defRPr>
            </a:pPr>
            <a:r>
              <a:t>RVR</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14  Cuando Elí oyó el estruendo de la gritería, preguntó: —¿Por qué hay tanto alboroto? Aquel hombre vino de prisa y le dio las noticias a Elí.</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15  Ya éste tenía noventa y ocho años de edad y sus ojos se habían oscurecido, de modo que no podía ver.</a:t>
            </a:r>
          </a:p>
        </p:txBody>
      </p:sp>
      <p:sp>
        <p:nvSpPr>
          <p:cNvPr id="121"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4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14  Al escuchar Elí aquel griterío, preguntó: —¿Qué significa todo ese alboroto? Aquel hombre se apresuró entonces a comunicar la noticia a Elí,</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15  que tenía ya noventa y ocho años y se había quedado completamente ciego.</a:t>
            </a:r>
          </a:p>
        </p:txBody>
      </p:sp>
      <p:sp>
        <p:nvSpPr>
          <p:cNvPr id="122"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4.14-15</a:t>
            </a:r>
          </a:p>
        </p:txBody>
      </p:sp>
      <p:pic>
        <p:nvPicPr>
          <p:cNvPr id="123"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26"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000">
                <a:latin typeface="Cambria"/>
                <a:ea typeface="Cambria"/>
                <a:cs typeface="Cambria"/>
                <a:sym typeface="Cambria"/>
              </a:defRPr>
            </a:pPr>
            <a:r>
              <a:t>RVR</a:t>
            </a:r>
          </a:p>
          <a:p>
            <a:pPr marL="0" indent="0">
              <a:spcBef>
                <a:spcPts val="700"/>
              </a:spcBef>
              <a:buSzTx/>
              <a:buNone/>
              <a:defRPr sz="2000"/>
            </a:pPr>
          </a:p>
          <a:p>
            <a:pPr marL="0" indent="0">
              <a:spcBef>
                <a:spcPts val="700"/>
              </a:spcBef>
              <a:buSzTx/>
              <a:buNone/>
              <a:defRPr sz="2000">
                <a:latin typeface="Cambria"/>
                <a:ea typeface="Cambria"/>
                <a:cs typeface="Cambria"/>
                <a:sym typeface="Cambria"/>
              </a:defRPr>
            </a:pPr>
            <a:r>
              <a:t>16  Dijo, pues, aquel hombre a Elí: —Vengo de la batalla, he escapado hoy del combate. —¿Qué ha acontecido, hijo mío? —le preguntó Elí.</a:t>
            </a:r>
          </a:p>
          <a:p>
            <a:pPr marL="0" indent="0">
              <a:spcBef>
                <a:spcPts val="700"/>
              </a:spcBef>
              <a:buSzTx/>
              <a:buNone/>
              <a:defRPr sz="2000"/>
            </a:pPr>
          </a:p>
          <a:p>
            <a:pPr marL="0" indent="0">
              <a:spcBef>
                <a:spcPts val="700"/>
              </a:spcBef>
              <a:buSzTx/>
              <a:buNone/>
              <a:defRPr sz="2000">
                <a:latin typeface="Cambria"/>
                <a:ea typeface="Cambria"/>
                <a:cs typeface="Cambria"/>
                <a:sym typeface="Cambria"/>
              </a:defRPr>
            </a:pPr>
            <a:r>
              <a:t>17  El mensajero respondió: —Israel huyó delante de los filisteos y hubo gran mortandad entre el pueblo. Han muerto también tus dos hijos, Ofni y Finees, y el Arca de Dios ha sido tomada.</a:t>
            </a:r>
          </a:p>
        </p:txBody>
      </p:sp>
      <p:sp>
        <p:nvSpPr>
          <p:cNvPr id="127"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0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000">
                <a:latin typeface="+mn-lt"/>
                <a:ea typeface="+mn-ea"/>
                <a:cs typeface="+mn-cs"/>
                <a:sym typeface="Aptos"/>
              </a:defRPr>
            </a:pPr>
          </a:p>
          <a:p>
            <a:pPr>
              <a:lnSpc>
                <a:spcPct val="90000"/>
              </a:lnSpc>
              <a:spcBef>
                <a:spcPts val="700"/>
              </a:spcBef>
              <a:defRPr sz="2000">
                <a:latin typeface="Cambria"/>
                <a:ea typeface="Cambria"/>
                <a:cs typeface="Cambria"/>
                <a:sym typeface="Cambria"/>
              </a:defRPr>
            </a:pPr>
            <a:r>
              <a:t>16  Le dijo: —Acabo de llegar del campo de batalla. Hoy he logrado escapar del combate. —¿Qué ha pasado, hijo mío? —preguntó Elí.</a:t>
            </a:r>
            <a:endParaRPr>
              <a:latin typeface="+mn-lt"/>
              <a:ea typeface="+mn-ea"/>
              <a:cs typeface="+mn-cs"/>
              <a:sym typeface="Aptos"/>
            </a:endParaRPr>
          </a:p>
          <a:p>
            <a:pPr>
              <a:lnSpc>
                <a:spcPct val="90000"/>
              </a:lnSpc>
              <a:spcBef>
                <a:spcPts val="700"/>
              </a:spcBef>
              <a:defRPr sz="2000">
                <a:latin typeface="+mn-lt"/>
                <a:ea typeface="+mn-ea"/>
                <a:cs typeface="+mn-cs"/>
                <a:sym typeface="Aptos"/>
              </a:defRPr>
            </a:pPr>
          </a:p>
          <a:p>
            <a:pPr>
              <a:lnSpc>
                <a:spcPct val="90000"/>
              </a:lnSpc>
              <a:spcBef>
                <a:spcPts val="700"/>
              </a:spcBef>
              <a:defRPr sz="2000">
                <a:latin typeface="Cambria"/>
                <a:ea typeface="Cambria"/>
                <a:cs typeface="Cambria"/>
                <a:sym typeface="Cambria"/>
              </a:defRPr>
            </a:pPr>
            <a:r>
              <a:t>17  —Los israelitas huyeron ante los filisteos —respondió el mensajero—. Además, ha habido una gran matanza de gente, en la que también murieron tus dos hijos, Hofní y Finees, y el arca de Dios ha caído en manos de los filisteos.</a:t>
            </a:r>
          </a:p>
        </p:txBody>
      </p:sp>
      <p:sp>
        <p:nvSpPr>
          <p:cNvPr id="128"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4.16-17</a:t>
            </a:r>
          </a:p>
        </p:txBody>
      </p:sp>
      <p:pic>
        <p:nvPicPr>
          <p:cNvPr id="129"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1"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32"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400">
                <a:latin typeface="Cambria"/>
                <a:ea typeface="Cambria"/>
                <a:cs typeface="Cambria"/>
                <a:sym typeface="Cambria"/>
              </a:defRPr>
            </a:pPr>
            <a:r>
              <a:t>RVR</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18  Cuando el mensajero hizo mención del Arca de Dios, Elí cayó de su silla hacia atrás, al lado de la puerta, y se desnucó y murió, pues era hombre viejo y pesado. Había sido juez en Israel durante cuarenta años.</a:t>
            </a:r>
          </a:p>
        </p:txBody>
      </p:sp>
      <p:sp>
        <p:nvSpPr>
          <p:cNvPr id="133"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4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18  En cuanto el mensajero mencionó el arca de Dios, Elí cayó de espaldas al lado de la puerta, fuera del sillón, y como era ya un hombre viejo y pesado, se rompió la nuca y murió. Había sido caudillo de Israel durante cuarenta años.</a:t>
            </a:r>
          </a:p>
        </p:txBody>
      </p:sp>
      <p:sp>
        <p:nvSpPr>
          <p:cNvPr id="134"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4.18</a:t>
            </a:r>
          </a:p>
        </p:txBody>
      </p:sp>
      <p:pic>
        <p:nvPicPr>
          <p:cNvPr id="135"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7"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38"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400">
                <a:latin typeface="Cambria"/>
                <a:ea typeface="Cambria"/>
                <a:cs typeface="Cambria"/>
                <a:sym typeface="Cambria"/>
              </a:defRPr>
            </a:pPr>
            <a:r>
              <a:t>RVR</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19  Su nuera, la mujer de Finees, estaba encinta y próxima al alumbramiento. Cuando oyó el rumor de que el Arca de Dios había sido tomada y que su suegro y su marido habían muerto, se inclinó y dio a luz, pues le sobrevinieron sus dolores de repente.</a:t>
            </a:r>
          </a:p>
        </p:txBody>
      </p:sp>
      <p:sp>
        <p:nvSpPr>
          <p:cNvPr id="139"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4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19  A su nuera, la mujer de Finees, que estaba embarazada y pronto iba a dar a luz, le vinieron los dolores de parto al saber que habían capturado el arca de Dios y que su suegro y su marido habían muerto; entonces, retorciéndose de dolor, dio a luz.</a:t>
            </a:r>
          </a:p>
        </p:txBody>
      </p:sp>
      <p:sp>
        <p:nvSpPr>
          <p:cNvPr id="140"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4.19</a:t>
            </a:r>
          </a:p>
        </p:txBody>
      </p:sp>
      <p:pic>
        <p:nvPicPr>
          <p:cNvPr id="141"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3"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44"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200">
                <a:latin typeface="Cambria"/>
                <a:ea typeface="Cambria"/>
                <a:cs typeface="Cambria"/>
                <a:sym typeface="Cambria"/>
              </a:defRPr>
            </a:pPr>
            <a:r>
              <a:t>RVR</a:t>
            </a:r>
          </a:p>
          <a:p>
            <a:pPr marL="0" indent="0">
              <a:spcBef>
                <a:spcPts val="700"/>
              </a:spcBef>
              <a:buSzTx/>
              <a:buNone/>
              <a:defRPr sz="2200"/>
            </a:pPr>
          </a:p>
          <a:p>
            <a:pPr marL="0" indent="0">
              <a:spcBef>
                <a:spcPts val="700"/>
              </a:spcBef>
              <a:buSzTx/>
              <a:buNone/>
              <a:defRPr sz="2200">
                <a:latin typeface="Cambria"/>
                <a:ea typeface="Cambria"/>
                <a:cs typeface="Cambria"/>
                <a:sym typeface="Cambria"/>
              </a:defRPr>
            </a:pPr>
            <a:r>
              <a:t>20  Al tiempo que moría, las que estaban junto a ella le decían: «No tengas temor, porque has dado a luz un hijo.» Pero ella no respondió ni se dio por enterada.</a:t>
            </a:r>
          </a:p>
          <a:p>
            <a:pPr marL="0" indent="0">
              <a:spcBef>
                <a:spcPts val="700"/>
              </a:spcBef>
              <a:buSzTx/>
              <a:buNone/>
              <a:defRPr sz="2200"/>
            </a:pPr>
          </a:p>
          <a:p>
            <a:pPr marL="0" indent="0">
              <a:spcBef>
                <a:spcPts val="700"/>
              </a:spcBef>
              <a:buSzTx/>
              <a:buNone/>
              <a:defRPr sz="2200">
                <a:latin typeface="Cambria"/>
                <a:ea typeface="Cambria"/>
                <a:cs typeface="Cambria"/>
                <a:sym typeface="Cambria"/>
              </a:defRPr>
            </a:pPr>
            <a:r>
              <a:t>21  Y llamó al niño Icabod, diciendo: «¡La gloria ha sido desterrada de Israel!», por haber sido tomada el Arca de Dios y por la muerte de su suegro y de su marido.</a:t>
            </a:r>
          </a:p>
        </p:txBody>
      </p:sp>
      <p:sp>
        <p:nvSpPr>
          <p:cNvPr id="145"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2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200">
                <a:latin typeface="+mn-lt"/>
                <a:ea typeface="+mn-ea"/>
                <a:cs typeface="+mn-cs"/>
                <a:sym typeface="Aptos"/>
              </a:defRPr>
            </a:pPr>
          </a:p>
          <a:p>
            <a:pPr>
              <a:lnSpc>
                <a:spcPct val="90000"/>
              </a:lnSpc>
              <a:spcBef>
                <a:spcPts val="700"/>
              </a:spcBef>
              <a:defRPr sz="2200">
                <a:latin typeface="Cambria"/>
                <a:ea typeface="Cambria"/>
                <a:cs typeface="Cambria"/>
                <a:sym typeface="Cambria"/>
              </a:defRPr>
            </a:pPr>
            <a:r>
              <a:t>20  Y al ver las que la asistían que ella se moría, le dijeron: «No tengas miedo, que has dado a luz un niño». Pero ella no respondió ni les hizo caso;</a:t>
            </a:r>
            <a:endParaRPr>
              <a:latin typeface="+mn-lt"/>
              <a:ea typeface="+mn-ea"/>
              <a:cs typeface="+mn-cs"/>
              <a:sym typeface="Aptos"/>
            </a:endParaRPr>
          </a:p>
          <a:p>
            <a:pPr>
              <a:lnSpc>
                <a:spcPct val="90000"/>
              </a:lnSpc>
              <a:spcBef>
                <a:spcPts val="700"/>
              </a:spcBef>
              <a:defRPr sz="2200">
                <a:latin typeface="+mn-lt"/>
                <a:ea typeface="+mn-ea"/>
                <a:cs typeface="+mn-cs"/>
                <a:sym typeface="Aptos"/>
              </a:defRPr>
            </a:pPr>
          </a:p>
          <a:p>
            <a:pPr>
              <a:lnSpc>
                <a:spcPct val="90000"/>
              </a:lnSpc>
              <a:spcBef>
                <a:spcPts val="700"/>
              </a:spcBef>
              <a:defRPr sz="2200">
                <a:latin typeface="Cambria"/>
                <a:ea typeface="Cambria"/>
                <a:cs typeface="Cambria"/>
                <a:sym typeface="Cambria"/>
              </a:defRPr>
            </a:pPr>
            <a:r>
              <a:t>21  y al niño le puso por nombre Icabod, diciendo: «Israel se ha quedado sin honor, porque han capturado el arca de Dios».</a:t>
            </a:r>
          </a:p>
        </p:txBody>
      </p:sp>
      <p:sp>
        <p:nvSpPr>
          <p:cNvPr id="146"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4.20-21</a:t>
            </a:r>
          </a:p>
        </p:txBody>
      </p:sp>
      <p:pic>
        <p:nvPicPr>
          <p:cNvPr id="147"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9"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50"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400">
                <a:latin typeface="Cambria"/>
                <a:ea typeface="Cambria"/>
                <a:cs typeface="Cambria"/>
                <a:sym typeface="Cambria"/>
              </a:defRPr>
            </a:pPr>
            <a:r>
              <a:t>RVR</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22  Dijo, pues: «La gloria ha sido desterrada de Israel», porque había sido tomada el Arca de Dios.</a:t>
            </a:r>
          </a:p>
        </p:txBody>
      </p:sp>
      <p:sp>
        <p:nvSpPr>
          <p:cNvPr id="151"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4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22  Con ello aludía a la captura del arca y a la muerte de su suegro y de su marido.</a:t>
            </a:r>
          </a:p>
        </p:txBody>
      </p:sp>
      <p:sp>
        <p:nvSpPr>
          <p:cNvPr id="152"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4.22</a:t>
            </a:r>
          </a:p>
        </p:txBody>
      </p:sp>
      <p:pic>
        <p:nvPicPr>
          <p:cNvPr id="153"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5" name="Picture 5" descr="Picture 5"/>
          <p:cNvPicPr>
            <a:picLocks noChangeAspect="1"/>
          </p:cNvPicPr>
          <p:nvPr/>
        </p:nvPicPr>
        <p:blipFill>
          <a:blip r:embed="rId2">
            <a:extLst/>
          </a:blip>
          <a:srcRect l="0" t="0" r="0" b="14071"/>
          <a:stretch>
            <a:fillRect/>
          </a:stretch>
        </p:blipFill>
        <p:spPr>
          <a:xfrm>
            <a:off x="17" y="1280"/>
            <a:ext cx="12191984" cy="5893002"/>
          </a:xfrm>
          <a:prstGeom prst="rect">
            <a:avLst/>
          </a:prstGeom>
          <a:ln w="12700">
            <a:miter lim="400000"/>
          </a:ln>
        </p:spPr>
      </p:pic>
      <p:sp>
        <p:nvSpPr>
          <p:cNvPr id="156" name="Content Placeholder 7"/>
          <p:cNvSpPr txBox="1"/>
          <p:nvPr>
            <p:ph type="body" idx="1"/>
          </p:nvPr>
        </p:nvSpPr>
        <p:spPr>
          <a:xfrm>
            <a:off x="838200" y="2163749"/>
            <a:ext cx="10515600" cy="3914777"/>
          </a:xfrm>
          <a:prstGeom prst="rect">
            <a:avLst/>
          </a:prstGeom>
        </p:spPr>
        <p:txBody>
          <a:bodyPr anchor="ctr"/>
          <a:lstStyle/>
          <a:p>
            <a:pPr marL="342900" indent="-342900">
              <a:defRPr>
                <a:latin typeface="Cambria"/>
                <a:ea typeface="Cambria"/>
                <a:cs typeface="Cambria"/>
                <a:sym typeface="Cambria"/>
              </a:defRPr>
            </a:pPr>
            <a:r>
              <a:t>El contenido de esta lección nos alerta sobre la futilidad de querer construir el presente y el porvenir sin haber resuelto los errores del pasado.</a:t>
            </a:r>
          </a:p>
          <a:p>
            <a:pPr marL="342900" indent="-342900">
              <a:defRPr>
                <a:latin typeface="Cambria"/>
                <a:ea typeface="Cambria"/>
                <a:cs typeface="Cambria"/>
                <a:sym typeface="Cambria"/>
              </a:defRPr>
            </a:pPr>
            <a:r>
              <a:t>Justamente esa actitud y manera de pensar, de esperar resultados por arte de magia, se ha reproducido e instalado como un huésped permanente en todo nuestro tejido social y espiritual; familias que esperan obtener resultados satisfactorios en sus proyecciones de vida sin haber resuelto muchos de sus conflictos intrafamiliares.</a:t>
            </a:r>
          </a:p>
        </p:txBody>
      </p:sp>
      <p:pic>
        <p:nvPicPr>
          <p:cNvPr id="157"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9" name="Picture 5" descr="Picture 5"/>
          <p:cNvPicPr>
            <a:picLocks noChangeAspect="1"/>
          </p:cNvPicPr>
          <p:nvPr/>
        </p:nvPicPr>
        <p:blipFill>
          <a:blip r:embed="rId2">
            <a:extLst/>
          </a:blip>
          <a:srcRect l="0" t="0" r="0" b="14071"/>
          <a:stretch>
            <a:fillRect/>
          </a:stretch>
        </p:blipFill>
        <p:spPr>
          <a:xfrm>
            <a:off x="17" y="1280"/>
            <a:ext cx="12191984" cy="5893002"/>
          </a:xfrm>
          <a:prstGeom prst="rect">
            <a:avLst/>
          </a:prstGeom>
          <a:ln w="12700">
            <a:miter lim="400000"/>
          </a:ln>
        </p:spPr>
      </p:pic>
      <p:sp>
        <p:nvSpPr>
          <p:cNvPr id="160" name="Content Placeholder 7"/>
          <p:cNvSpPr txBox="1"/>
          <p:nvPr>
            <p:ph type="body" idx="1"/>
          </p:nvPr>
        </p:nvSpPr>
        <p:spPr>
          <a:xfrm>
            <a:off x="838200" y="2163749"/>
            <a:ext cx="10515600" cy="3914777"/>
          </a:xfrm>
          <a:prstGeom prst="rect">
            <a:avLst/>
          </a:prstGeom>
        </p:spPr>
        <p:txBody>
          <a:bodyPr anchor="ctr"/>
          <a:lstStyle/>
          <a:p>
            <a:pPr marL="342900" indent="-342900">
              <a:defRPr>
                <a:latin typeface="Cambria"/>
                <a:ea typeface="Cambria"/>
                <a:cs typeface="Cambria"/>
                <a:sym typeface="Cambria"/>
              </a:defRPr>
            </a:pPr>
            <a:r>
              <a:t>Observamos la pretensión que se muestra de llevar adelante la vida de comunidades y pueblos sin atender los terribles males de fondo que marcan el tejido social.</a:t>
            </a:r>
          </a:p>
          <a:p>
            <a:pPr marL="342900" indent="-342900">
              <a:defRPr>
                <a:latin typeface="Cambria"/>
                <a:ea typeface="Cambria"/>
                <a:cs typeface="Cambria"/>
                <a:sym typeface="Cambria"/>
              </a:defRPr>
            </a:pPr>
            <a:r>
              <a:t>El arca de Dios era un referente tan medular sobre la presencia de Dios en el pueblo que perderla significaba no solo perder la fuente de su confianza, sino tener que plantearse la angustiosa pregunta: ¿Habrá sido derrotado Dios? ¿Nos habrá abandonado a nuestra suerte?</a:t>
            </a:r>
          </a:p>
        </p:txBody>
      </p:sp>
      <p:pic>
        <p:nvPicPr>
          <p:cNvPr id="161"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3" name="Picture 5" descr="Picture 5"/>
          <p:cNvPicPr>
            <a:picLocks noChangeAspect="1"/>
          </p:cNvPicPr>
          <p:nvPr/>
        </p:nvPicPr>
        <p:blipFill>
          <a:blip r:embed="rId2">
            <a:extLst/>
          </a:blip>
          <a:srcRect l="0" t="0" r="0" b="14071"/>
          <a:stretch>
            <a:fillRect/>
          </a:stretch>
        </p:blipFill>
        <p:spPr>
          <a:xfrm>
            <a:off x="17" y="1280"/>
            <a:ext cx="12191984" cy="5893002"/>
          </a:xfrm>
          <a:prstGeom prst="rect">
            <a:avLst/>
          </a:prstGeom>
          <a:ln w="12700">
            <a:miter lim="400000"/>
          </a:ln>
        </p:spPr>
      </p:pic>
      <p:sp>
        <p:nvSpPr>
          <p:cNvPr id="164" name="Content Placeholder 7"/>
          <p:cNvSpPr txBox="1"/>
          <p:nvPr>
            <p:ph type="body" idx="1"/>
          </p:nvPr>
        </p:nvSpPr>
        <p:spPr>
          <a:xfrm>
            <a:off x="838200" y="2163749"/>
            <a:ext cx="10515600" cy="3914777"/>
          </a:xfrm>
          <a:prstGeom prst="rect">
            <a:avLst/>
          </a:prstGeom>
        </p:spPr>
        <p:txBody>
          <a:bodyPr anchor="ctr"/>
          <a:lstStyle/>
          <a:p>
            <a:pPr marL="342900" indent="-342900">
              <a:defRPr sz="2600">
                <a:latin typeface="Cambria"/>
                <a:ea typeface="Cambria"/>
                <a:cs typeface="Cambria"/>
                <a:sym typeface="Cambria"/>
              </a:defRPr>
            </a:pPr>
            <a:r>
              <a:t>La descripción que el mensajero hace a Elí sobre la cadena de acontecimientos que marcan la derrota de Israel nos llega como una metáfora de nuestras propias disfunciones y acciones erradas.</a:t>
            </a:r>
          </a:p>
          <a:p>
            <a:pPr marL="342900" indent="-342900">
              <a:defRPr sz="2600">
                <a:latin typeface="Cambria"/>
                <a:ea typeface="Cambria"/>
                <a:cs typeface="Cambria"/>
                <a:sym typeface="Cambria"/>
              </a:defRPr>
            </a:pPr>
            <a:r>
              <a:t>Las consecuencias tan trágicas que registra esta narrativa no son una manera de referirse a la acción de un Dios caprichoso y vengativo. Tienen que ver, más bien, con una referencia a su integridad que marca las líneas de conducta y convivencia que debe observar el pueblo que ha establecido un pacto de obediencia y servicio.</a:t>
            </a:r>
          </a:p>
        </p:txBody>
      </p:sp>
      <p:pic>
        <p:nvPicPr>
          <p:cNvPr id="165"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7" name="Picture 2" descr="Picture 2"/>
          <p:cNvPicPr>
            <a:picLocks noChangeAspect="1"/>
          </p:cNvPicPr>
          <p:nvPr/>
        </p:nvPicPr>
        <p:blipFill>
          <a:blip r:embed="rId2">
            <a:extLst/>
          </a:blip>
          <a:srcRect l="0" t="0" r="0" b="14049"/>
          <a:stretch>
            <a:fillRect/>
          </a:stretch>
        </p:blipFill>
        <p:spPr>
          <a:xfrm>
            <a:off x="17" y="1281"/>
            <a:ext cx="12191984" cy="5894422"/>
          </a:xfrm>
          <a:prstGeom prst="rect">
            <a:avLst/>
          </a:prstGeom>
          <a:ln w="12700">
            <a:miter lim="400000"/>
          </a:ln>
        </p:spPr>
      </p:pic>
      <p:sp>
        <p:nvSpPr>
          <p:cNvPr id="168" name="Content Placeholder 4"/>
          <p:cNvSpPr txBox="1"/>
          <p:nvPr>
            <p:ph type="body" idx="1"/>
          </p:nvPr>
        </p:nvSpPr>
        <p:spPr>
          <a:xfrm>
            <a:off x="838200" y="2000249"/>
            <a:ext cx="10515600" cy="3943352"/>
          </a:xfrm>
          <a:prstGeom prst="rect">
            <a:avLst/>
          </a:prstGeom>
        </p:spPr>
        <p:txBody>
          <a:bodyPr anchor="ctr"/>
          <a:lstStyle>
            <a:lvl1pPr marL="0" indent="0">
              <a:buSzTx/>
              <a:buNone/>
              <a:defRPr>
                <a:latin typeface="Cambria"/>
                <a:ea typeface="Cambria"/>
                <a:cs typeface="Cambria"/>
                <a:sym typeface="Cambria"/>
              </a:defRPr>
            </a:lvl1pPr>
          </a:lstStyle>
          <a:p>
            <a:pPr/>
            <a:r>
              <a:t>Señor y Dios nuestro, líbranos de distorsionar los fundamentos de nuestra fe. Ayúdanos a entender que no podemos hacer planes para el presente y el porvenir si no hemos resuelto, con tu ayuda, los errores pasados. Ilumina nuestra mente, toca nuestro corazón y fortalece nuestra voluntad para que podamos creer y actuar conscientes de nuestra responsabilidad en la relación de pacto que hemos establecido contigo. Úsanos como instrumentos de transformación en la vida de las nuevas generaciones. En Jesucristo oramos. Amén.</a:t>
            </a:r>
          </a:p>
        </p:txBody>
      </p:sp>
      <p:pic>
        <p:nvPicPr>
          <p:cNvPr id="169"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Helvetica"/>
        <a:ea typeface="Helvetica"/>
        <a:cs typeface="Helvetica"/>
      </a:majorFont>
      <a:minorFont>
        <a:latin typeface="Aptos"/>
        <a:ea typeface="Aptos"/>
        <a:cs typeface="Aptos"/>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Helvetica"/>
        <a:ea typeface="Helvetica"/>
        <a:cs typeface="Helvetica"/>
      </a:majorFont>
      <a:minorFont>
        <a:latin typeface="Aptos"/>
        <a:ea typeface="Aptos"/>
        <a:cs typeface="Aptos"/>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